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5" r:id="rId1"/>
  </p:sldMasterIdLst>
  <p:notesMasterIdLst>
    <p:notesMasterId r:id="rId12"/>
  </p:notesMasterIdLst>
  <p:sldIdLst>
    <p:sldId id="277" r:id="rId2"/>
    <p:sldId id="258" r:id="rId3"/>
    <p:sldId id="261" r:id="rId4"/>
    <p:sldId id="275" r:id="rId5"/>
    <p:sldId id="266" r:id="rId6"/>
    <p:sldId id="268" r:id="rId7"/>
    <p:sldId id="269" r:id="rId8"/>
    <p:sldId id="264" r:id="rId9"/>
    <p:sldId id="265" r:id="rId10"/>
    <p:sldId id="276" r:id="rId11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52" autoAdjust="0"/>
    <p:restoredTop sz="86496" autoAdjust="0"/>
  </p:normalViewPr>
  <p:slideViewPr>
    <p:cSldViewPr showGuides="1">
      <p:cViewPr varScale="1">
        <p:scale>
          <a:sx n="105" d="100"/>
          <a:sy n="105" d="100"/>
        </p:scale>
        <p:origin x="138" y="300"/>
      </p:cViewPr>
      <p:guideLst>
        <p:guide orient="horz" pos="2160"/>
        <p:guide pos="3744"/>
      </p:guideLst>
    </p:cSldViewPr>
  </p:slideViewPr>
  <p:outlineViewPr>
    <p:cViewPr>
      <p:scale>
        <a:sx n="33" d="100"/>
        <a:sy n="33" d="100"/>
      </p:scale>
      <p:origin x="32" y="824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DBF3C-9635-4E97-9AA7-0A3790E3F916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685800"/>
            <a:ext cx="5943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216B4-0A9C-4F0B-A419-DB087F0A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6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216B4-0A9C-4F0B-A419-DB087F0AAA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20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72EFAA44-DDFB-4A61-B84E-762F70DF301E}" type="slidenum">
              <a:rPr lang="en-GB" smtClean="0">
                <a:solidFill>
                  <a:srgbClr val="000000"/>
                </a:solidFill>
              </a:rPr>
              <a:pPr eaLnBrk="1" hangingPunct="1"/>
              <a:t>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55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DA32DA88-A9C5-4032-AB09-1502B3D56BF9}" type="slidenum">
              <a:rPr lang="en-GB" smtClean="0">
                <a:solidFill>
                  <a:srgbClr val="000000"/>
                </a:solidFill>
              </a:rPr>
              <a:pPr eaLnBrk="1" hangingPunct="1"/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86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216B4-0A9C-4F0B-A419-DB087F0AAA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64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9C52943-6314-4F82-9C61-F5F8817A3456}" type="slidenum">
              <a:rPr lang="en-US" smtClean="0">
                <a:solidFill>
                  <a:srgbClr val="000000"/>
                </a:solidFill>
              </a:rPr>
              <a:pPr eaLnBrk="1" hangingPunct="1"/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905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7CFB699D-8187-4610-807B-359C045CF7CC}" type="slidenum">
              <a:rPr lang="en-US" smtClean="0">
                <a:solidFill>
                  <a:srgbClr val="000000"/>
                </a:solidFill>
              </a:rPr>
              <a:pPr eaLnBrk="1" hangingPunct="1"/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686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CA2DFE2-1B7A-4804-AB1A-2C8C6735B51D}" type="slidenum">
              <a:rPr lang="en-US" smtClean="0">
                <a:solidFill>
                  <a:srgbClr val="000000"/>
                </a:solidFill>
              </a:rPr>
              <a:pPr eaLnBrk="1" hangingPunct="1"/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049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CA2DFE2-1B7A-4804-AB1A-2C8C6735B51D}" type="slidenum">
              <a:rPr lang="en-US" smtClean="0">
                <a:solidFill>
                  <a:srgbClr val="000000"/>
                </a:solidFill>
              </a:rPr>
              <a:pPr eaLnBrk="1" hangingPunct="1"/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64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130440"/>
            <a:ext cx="1010412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886200"/>
            <a:ext cx="83210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D176-92ED-4013-8278-563EC213D44D}" type="datetime1">
              <a:rPr lang="en-US" smtClean="0"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0A13-F4E3-4549-A381-1AC9ED7A2564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53"/>
            <a:ext cx="267462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53"/>
            <a:ext cx="782574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6D85-9F91-4713-B857-43C57BF88FE4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7744-6783-4849-88B7-E7F81DCFF042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15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02F-26C3-4A11-A1B5-59E802BCBA64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6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DB8F-E411-472E-8210-8C49F5F0B95A}" type="datetime1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35113"/>
            <a:ext cx="52522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174875"/>
            <a:ext cx="52522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4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4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AFF8-B1A9-4B8C-902B-7DB081744253}" type="datetime1">
              <a:rPr lang="en-US" smtClean="0"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0421-CC57-40C3-BE2C-373BF59AFFFD}" type="datetime1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2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7AAC-F537-4096-86DA-4E3371A3CF97}" type="datetime1">
              <a:rPr lang="en-US" smtClean="0"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0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70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273065"/>
            <a:ext cx="6645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70" y="1435103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8F47-F80B-47D0-B8CF-D52372C55DA7}" type="datetime1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70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249-5788-4A86-926B-D935CDC6AFB0}" type="datetime1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92th IETF TEAS Working Group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45B6F-BF7D-48ED-A304-2C777F8B1523}" type="datetime1">
              <a:rPr lang="en-US" smtClean="0"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6356365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92th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teas/agend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ools.ietf.org/wg/teas" TargetMode="External"/><Relationship Id="rId4" Type="http://schemas.openxmlformats.org/officeDocument/2006/relationships/hyperlink" Target="http://datatracker.ietf.org/wg/teas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about/note-well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teas/minut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ools.ietf.org/wg/teas/agend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vbeeram@juniper.ne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hartley@cisco.com" TargetMode="External"/><Relationship Id="rId4" Type="http://schemas.openxmlformats.org/officeDocument/2006/relationships/hyperlink" Target="mailto:lberger@labn.ne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liaison/1496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camp@ietf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080" y="2316047"/>
            <a:ext cx="11887200" cy="1798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IETF 97</a:t>
            </a:r>
          </a:p>
          <a:p>
            <a:pPr marL="0" indent="0" algn="ctr">
              <a:buNone/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Seoul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083" y="381001"/>
            <a:ext cx="11887200" cy="17508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008000"/>
                </a:solidFill>
              </a:rPr>
              <a:t>TEAS Working Group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-5080" y="4114801"/>
            <a:ext cx="11887197" cy="2057399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>
                <a:solidFill>
                  <a:schemeClr val="tx1"/>
                </a:solidFill>
              </a:rPr>
              <a:t>Online Agenda and Slide:</a:t>
            </a:r>
          </a:p>
          <a:p>
            <a:r>
              <a:rPr lang="en-US" sz="5000" dirty="0">
                <a:hlinkClick r:id="rId3"/>
              </a:rPr>
              <a:t>http://tools.ietf.org/wg/teas/agenda</a:t>
            </a:r>
            <a:endParaRPr lang="en-US" sz="5000" dirty="0"/>
          </a:p>
          <a:p>
            <a:endParaRPr lang="en-US" sz="5000" dirty="0">
              <a:solidFill>
                <a:srgbClr val="000000"/>
              </a:solidFill>
            </a:endParaRPr>
          </a:p>
          <a:p>
            <a:r>
              <a:rPr lang="en-US" sz="5000" dirty="0">
                <a:solidFill>
                  <a:srgbClr val="000000"/>
                </a:solidFill>
              </a:rPr>
              <a:t>Data tracker: </a:t>
            </a:r>
            <a:r>
              <a:rPr lang="en-US" sz="5000" dirty="0">
                <a:hlinkClick r:id="rId4"/>
              </a:rPr>
              <a:t>http://datatracker.ietf.org/wg/teas/</a:t>
            </a:r>
            <a:endParaRPr lang="en-US" sz="5000" dirty="0"/>
          </a:p>
          <a:p>
            <a:endParaRPr lang="en-US" sz="5000" dirty="0">
              <a:solidFill>
                <a:srgbClr val="000000"/>
              </a:solidFill>
            </a:endParaRPr>
          </a:p>
          <a:p>
            <a:r>
              <a:rPr lang="en-US" sz="5000" dirty="0">
                <a:solidFill>
                  <a:srgbClr val="000000"/>
                </a:solidFill>
              </a:rPr>
              <a:t>Tools: </a:t>
            </a:r>
            <a:r>
              <a:rPr lang="en-US" sz="5000" dirty="0">
                <a:hlinkClick r:id="rId5"/>
              </a:rPr>
              <a:t>http://tools.ietf.org/wg/teas</a:t>
            </a:r>
            <a:endParaRPr lang="en-US" sz="5000" dirty="0"/>
          </a:p>
          <a:p>
            <a:endParaRPr lang="en-US" sz="5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08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0"/>
            <a:ext cx="10698480" cy="1143000"/>
          </a:xfrm>
        </p:spPr>
        <p:txBody>
          <a:bodyPr/>
          <a:lstStyle/>
          <a:p>
            <a:r>
              <a:rPr lang="en-US" dirty="0"/>
              <a:t>Joint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143001"/>
            <a:ext cx="10698480" cy="26670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Joint with MPLS/PCE/</a:t>
            </a:r>
            <a:r>
              <a:rPr lang="en-US" b="1" dirty="0">
                <a:solidFill>
                  <a:srgbClr val="0070C0"/>
                </a:solidFill>
              </a:rPr>
              <a:t>CCAMP</a:t>
            </a:r>
            <a:endParaRPr lang="en-US" dirty="0">
              <a:solidFill>
                <a:srgbClr val="0070C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/>
              <a:t>YANG focused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US" dirty="0"/>
              <a:t>Monday, Nov 14, 2016</a:t>
            </a:r>
          </a:p>
          <a:p>
            <a:pPr marL="400050" lvl="1" indent="0">
              <a:buNone/>
            </a:pPr>
            <a:r>
              <a:rPr lang="en-US" dirty="0"/>
              <a:t>15:50 – 17:50 - Afternoon Session II</a:t>
            </a:r>
          </a:p>
          <a:p>
            <a:pPr marL="400050" lvl="1" indent="0">
              <a:buNone/>
            </a:pPr>
            <a:r>
              <a:rPr lang="en-US" dirty="0"/>
              <a:t>Room: Park Ballroom 2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712920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94360" y="0"/>
            <a:ext cx="10698480" cy="990600"/>
          </a:xfrm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IETF Note Well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idx="1"/>
          </p:nvPr>
        </p:nvSpPr>
        <p:spPr>
          <a:xfrm>
            <a:off x="198120" y="990600"/>
            <a:ext cx="11391900" cy="5486399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/>
              <a:t>This summary is only meant to point you in the right direction, and doesn't have all the nuances. The IETF's IPR Policy is set forth in BCP 79; please read it carefully.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b="1" dirty="0">
                <a:cs typeface="Arial"/>
              </a:rPr>
              <a:t>The brief summary: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By participating with the IETF, you agree to follow IETF processes.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If you are aware that a contribution of yours (something you write, say, or discuss in any IETF context) is covered by patents or patent applications, you need to disclose that fact.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You understand that meetings might be recorded, broadcast, and publicly archived.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For further information, talk to a chair, ask an Area Director, or review the following: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9 (on the Internet Standards Process)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25 (on the Working Group processes)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78 (on the IETF Trust)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79 (on Intellectual Property Rights in the IETF)</a:t>
            </a:r>
          </a:p>
          <a:p>
            <a:pPr marL="0" indent="0">
              <a:buNone/>
            </a:pPr>
            <a:r>
              <a:rPr lang="en-US" sz="2000" dirty="0"/>
              <a:t>Also see: </a:t>
            </a:r>
            <a:r>
              <a:rPr lang="en-US" sz="2000" dirty="0">
                <a:hlinkClick r:id="rId3"/>
              </a:rPr>
              <a:t>http://www.ietf.org/about/note-well.html</a:t>
            </a:r>
            <a:r>
              <a:rPr lang="en-US" sz="2000" dirty="0"/>
              <a:t>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579358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Administrative</a:t>
            </a:r>
            <a:endParaRPr lang="en-GB" dirty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charset="2"/>
              <a:buChar char="§"/>
            </a:pPr>
            <a:r>
              <a:rPr lang="en-GB" dirty="0"/>
              <a:t>Audio Streaming/Recording</a:t>
            </a:r>
          </a:p>
          <a:p>
            <a:pPr lvl="1">
              <a:buFont typeface="Wingdings" charset="2"/>
              <a:buChar char="§"/>
            </a:pPr>
            <a:r>
              <a:rPr lang="en-GB" dirty="0"/>
              <a:t>Please speak only using the microphones</a:t>
            </a:r>
          </a:p>
          <a:p>
            <a:pPr lvl="1">
              <a:buFont typeface="Wingdings" charset="2"/>
              <a:buChar char="§"/>
            </a:pPr>
            <a:r>
              <a:rPr lang="en-GB" dirty="0"/>
              <a:t>Please state your name before speaking</a:t>
            </a:r>
          </a:p>
          <a:p>
            <a:pPr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r>
              <a:rPr lang="en-GB" dirty="0"/>
              <a:t>Minute takers &amp; </a:t>
            </a:r>
            <a:r>
              <a:rPr lang="en-GB" dirty="0" err="1"/>
              <a:t>Etherpad</a:t>
            </a:r>
            <a:endParaRPr lang="en-GB" dirty="0"/>
          </a:p>
          <a:p>
            <a:pPr lvl="1">
              <a:buFont typeface="Wingdings" charset="2"/>
              <a:buChar char="§"/>
            </a:pPr>
            <a:r>
              <a:rPr lang="en-GB" dirty="0">
                <a:hlinkClick r:id="rId3"/>
              </a:rPr>
              <a:t>http://tools.ietf.org/wg/teas/minutes</a:t>
            </a:r>
            <a:endParaRPr lang="en-GB" dirty="0"/>
          </a:p>
          <a:p>
            <a:pPr lvl="1"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r>
              <a:rPr lang="en-GB" dirty="0"/>
              <a:t>Jabber </a:t>
            </a:r>
          </a:p>
          <a:p>
            <a:pPr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r>
              <a:rPr lang="en-US" dirty="0"/>
              <a:t>Online Agenda and Slides at: </a:t>
            </a:r>
            <a:r>
              <a:rPr lang="en-US" dirty="0">
                <a:hlinkClick r:id="rId4"/>
              </a:rPr>
              <a:t>http://tools.ietf.org/wg/teas/agenda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0533976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2011362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chemeClr val="tx2"/>
                </a:solidFill>
              </a:rPr>
              <a:t>TEAS Working Group</a:t>
            </a:r>
            <a:br>
              <a:rPr lang="en-US" sz="6600" dirty="0">
                <a:solidFill>
                  <a:schemeClr val="tx2"/>
                </a:solidFill>
              </a:rPr>
            </a:br>
            <a:r>
              <a:rPr lang="en-US" sz="6600" dirty="0">
                <a:solidFill>
                  <a:schemeClr val="tx2"/>
                </a:solidFill>
              </a:rPr>
              <a:t>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124200"/>
            <a:ext cx="10698480" cy="259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Chairs:</a:t>
            </a:r>
          </a:p>
          <a:p>
            <a:r>
              <a:rPr lang="en-US" dirty="0"/>
              <a:t>Vishnu Pavan Beeram </a:t>
            </a:r>
            <a:r>
              <a:rPr lang="en-US" dirty="0">
                <a:hlinkClick r:id="rId3"/>
              </a:rPr>
              <a:t>vbeeram@juniper.net</a:t>
            </a:r>
            <a:endParaRPr lang="en-US" dirty="0"/>
          </a:p>
          <a:p>
            <a:r>
              <a:rPr lang="en-US" dirty="0"/>
              <a:t>Lou Berger </a:t>
            </a:r>
            <a:r>
              <a:rPr lang="en-US" dirty="0">
                <a:hlinkClick r:id="rId4"/>
              </a:rPr>
              <a:t>lberger@labn.net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Secretary:</a:t>
            </a:r>
          </a:p>
          <a:p>
            <a:r>
              <a:rPr lang="en-US" dirty="0"/>
              <a:t>Matt Hartley </a:t>
            </a:r>
            <a:r>
              <a:rPr lang="en-US" dirty="0">
                <a:hlinkClick r:id="rId5"/>
              </a:rPr>
              <a:t>mhartley@cisco.com</a:t>
            </a:r>
            <a:endParaRPr lang="en-US" dirty="0"/>
          </a:p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933081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Status – RFCs, IESG Processing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§"/>
            </a:pPr>
            <a:r>
              <a:rPr lang="en-GB" dirty="0"/>
              <a:t>Recent RFCs:</a:t>
            </a:r>
          </a:p>
          <a:p>
            <a:pPr lvl="1">
              <a:buFont typeface="Wingdings" charset="2"/>
              <a:buChar char="§"/>
            </a:pPr>
            <a:r>
              <a:rPr lang="en-GB" dirty="0"/>
              <a:t>RFC 7926 &lt;draft-</a:t>
            </a:r>
            <a:r>
              <a:rPr lang="en-GB" dirty="0" err="1"/>
              <a:t>ietf</a:t>
            </a:r>
            <a:r>
              <a:rPr lang="en-GB" dirty="0"/>
              <a:t>-teas-interconnected-</a:t>
            </a:r>
            <a:r>
              <a:rPr lang="en-GB" dirty="0" err="1"/>
              <a:t>te</a:t>
            </a:r>
            <a:r>
              <a:rPr lang="en-GB" dirty="0"/>
              <a:t>-info-exchange&gt; </a:t>
            </a:r>
            <a:r>
              <a:rPr lang="en-GB" i="1" dirty="0"/>
              <a:t>Best Current Practice</a:t>
            </a:r>
          </a:p>
          <a:p>
            <a:pPr lvl="1"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r>
              <a:rPr lang="en-GB" dirty="0"/>
              <a:t>RFC-Editor's Queue: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draft-ietf-teas-rsvp-te-srlg-collect-08 [AUTH48]</a:t>
            </a:r>
          </a:p>
          <a:p>
            <a:pPr lvl="1"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r>
              <a:rPr lang="en-GB" dirty="0"/>
              <a:t>Publication Requested: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draft-ietf-teas-gmpls-resource-sharing-proc-05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draft-ietf-teas-p2mp-loose-path-reopt-07</a:t>
            </a:r>
          </a:p>
          <a:p>
            <a:pPr lvl="1"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r>
              <a:rPr lang="en-US" dirty="0"/>
              <a:t>New Errata: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None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0880596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5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69848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Document Status – WG Last Call, New Adoption(s)</a:t>
            </a:r>
            <a:endParaRPr lang="en-US" dirty="0"/>
          </a:p>
        </p:txBody>
      </p:sp>
      <p:sp>
        <p:nvSpPr>
          <p:cNvPr id="5124" name="Content Placeholder 6"/>
          <p:cNvSpPr>
            <a:spLocks noGrp="1"/>
          </p:cNvSpPr>
          <p:nvPr>
            <p:ph idx="1"/>
          </p:nvPr>
        </p:nvSpPr>
        <p:spPr>
          <a:xfrm>
            <a:off x="594360" y="1447800"/>
            <a:ext cx="10698480" cy="5029199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GB" dirty="0"/>
              <a:t>WG LC </a:t>
            </a:r>
          </a:p>
          <a:p>
            <a:pPr lvl="1">
              <a:buFont typeface="Wingdings" charset="2"/>
              <a:buChar char="§"/>
            </a:pPr>
            <a:r>
              <a:rPr lang="en-GB" dirty="0"/>
              <a:t>d</a:t>
            </a:r>
            <a:r>
              <a:rPr lang="en-US" dirty="0"/>
              <a:t>raft-</a:t>
            </a:r>
            <a:r>
              <a:rPr lang="en-US" dirty="0" err="1"/>
              <a:t>ietf</a:t>
            </a:r>
            <a:r>
              <a:rPr lang="en-US" dirty="0"/>
              <a:t>-teas-</a:t>
            </a:r>
            <a:r>
              <a:rPr lang="en-US" dirty="0" err="1"/>
              <a:t>gmpls</a:t>
            </a:r>
            <a:r>
              <a:rPr lang="en-US" dirty="0"/>
              <a:t>-</a:t>
            </a:r>
            <a:r>
              <a:rPr lang="en-US" dirty="0" err="1"/>
              <a:t>lsp-fastreroute</a:t>
            </a:r>
            <a:endParaRPr lang="en-US" dirty="0"/>
          </a:p>
          <a:p>
            <a:pPr lvl="2">
              <a:buFont typeface="Wingdings" charset="2"/>
              <a:buChar char="§"/>
            </a:pPr>
            <a:r>
              <a:rPr lang="en-US" dirty="0"/>
              <a:t>Second WG Last Call</a:t>
            </a:r>
          </a:p>
          <a:p>
            <a:pPr lvl="3">
              <a:buFont typeface="Wingdings" charset="2"/>
              <a:buChar char="§"/>
            </a:pPr>
            <a:r>
              <a:rPr lang="en-US" dirty="0"/>
              <a:t>Issues addressed [2016-10-01]</a:t>
            </a:r>
          </a:p>
          <a:p>
            <a:pPr lvl="3">
              <a:buFont typeface="Wingdings" charset="2"/>
              <a:buChar char="§"/>
            </a:pPr>
            <a:r>
              <a:rPr lang="en-US" dirty="0"/>
              <a:t>Fair amount of changes (to be discussed in session)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d</a:t>
            </a:r>
            <a:r>
              <a:rPr lang="en-GB" dirty="0"/>
              <a:t>raft-</a:t>
            </a:r>
            <a:r>
              <a:rPr lang="en-GB" dirty="0" err="1"/>
              <a:t>ietf</a:t>
            </a:r>
            <a:r>
              <a:rPr lang="en-GB" dirty="0"/>
              <a:t>-teas-</a:t>
            </a:r>
            <a:r>
              <a:rPr lang="en-GB" dirty="0" err="1"/>
              <a:t>lsp</a:t>
            </a:r>
            <a:r>
              <a:rPr lang="en-GB" dirty="0"/>
              <a:t>-diversity </a:t>
            </a:r>
          </a:p>
          <a:p>
            <a:pPr lvl="2">
              <a:buFont typeface="Wingdings" charset="2"/>
              <a:buChar char="§"/>
            </a:pPr>
            <a:r>
              <a:rPr lang="en-GB" dirty="0"/>
              <a:t>Still one last call comment pending [2016-11-10]</a:t>
            </a:r>
          </a:p>
          <a:p>
            <a:pPr>
              <a:buFont typeface="Wingdings" charset="2"/>
              <a:buChar char="§"/>
            </a:pPr>
            <a:r>
              <a:rPr lang="en-US" dirty="0"/>
              <a:t>New WG-Docs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-teas-</a:t>
            </a:r>
            <a:r>
              <a:rPr lang="en-US" dirty="0" err="1"/>
              <a:t>pce</a:t>
            </a:r>
            <a:r>
              <a:rPr lang="en-US" dirty="0"/>
              <a:t>-central-control [2016-09-01]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-teas-scheduled-resources [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2016-11-14</a:t>
            </a:r>
            <a:r>
              <a:rPr lang="en-US" dirty="0"/>
              <a:t>]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742640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3"/>
          <p:cNvSpPr>
            <a:spLocks noGrp="1"/>
          </p:cNvSpPr>
          <p:nvPr>
            <p:ph type="title"/>
          </p:nvPr>
        </p:nvSpPr>
        <p:spPr>
          <a:xfrm>
            <a:off x="609600" y="27008"/>
            <a:ext cx="10698480" cy="1143000"/>
          </a:xfrm>
        </p:spPr>
        <p:txBody>
          <a:bodyPr/>
          <a:lstStyle/>
          <a:p>
            <a:r>
              <a:rPr lang="en-GB" dirty="0"/>
              <a:t>Liaisons and Communications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" y="1143000"/>
            <a:ext cx="11193780" cy="5380039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  <a:defRPr/>
            </a:pPr>
            <a:r>
              <a:rPr lang="en-GB" dirty="0"/>
              <a:t>Received 2016-10-06: </a:t>
            </a:r>
            <a:r>
              <a:rPr lang="en-GB" dirty="0">
                <a:hlinkClick r:id="rId3"/>
              </a:rPr>
              <a:t>https://</a:t>
            </a:r>
            <a:r>
              <a:rPr lang="en-GB" dirty="0" err="1">
                <a:hlinkClick r:id="rId3"/>
              </a:rPr>
              <a:t>datatracker.ietf.org</a:t>
            </a:r>
            <a:r>
              <a:rPr lang="en-GB" dirty="0">
                <a:hlinkClick r:id="rId3"/>
              </a:rPr>
              <a:t>/liaison/1496/</a:t>
            </a:r>
            <a:endParaRPr lang="en-GB" dirty="0"/>
          </a:p>
          <a:p>
            <a:pPr lvl="1">
              <a:buFont typeface="Wingdings" charset="2"/>
              <a:buChar char="§"/>
              <a:defRPr/>
            </a:pPr>
            <a:r>
              <a:rPr lang="en-US" dirty="0"/>
              <a:t>From: ITU-T-SG-15 </a:t>
            </a:r>
          </a:p>
          <a:p>
            <a:pPr lvl="1">
              <a:buFont typeface="Wingdings" charset="2"/>
              <a:buChar char="§"/>
              <a:defRPr/>
            </a:pPr>
            <a:r>
              <a:rPr lang="en-US" dirty="0"/>
              <a:t>To: </a:t>
            </a:r>
            <a:r>
              <a:rPr lang="en-US" dirty="0" err="1"/>
              <a:t>ccamp</a:t>
            </a:r>
            <a:r>
              <a:rPr lang="en-US" dirty="0"/>
              <a:t>, lime, </a:t>
            </a:r>
            <a:r>
              <a:rPr lang="en-US" dirty="0" err="1"/>
              <a:t>mpls</a:t>
            </a:r>
            <a:r>
              <a:rPr lang="en-US" dirty="0"/>
              <a:t>, </a:t>
            </a:r>
            <a:r>
              <a:rPr lang="en-US" dirty="0" err="1"/>
              <a:t>netmod</a:t>
            </a:r>
            <a:r>
              <a:rPr lang="en-US" dirty="0"/>
              <a:t>, OPS, RTG, teas</a:t>
            </a:r>
          </a:p>
          <a:p>
            <a:pPr lvl="1">
              <a:buFont typeface="Wingdings" charset="2"/>
              <a:buChar char="§"/>
              <a:defRPr/>
            </a:pPr>
            <a:r>
              <a:rPr lang="en-US" dirty="0"/>
              <a:t>LS on Generic and Transport Technology Specific Management Information Models</a:t>
            </a:r>
          </a:p>
          <a:p>
            <a:pPr>
              <a:buFont typeface="Wingdings" charset="2"/>
              <a:buChar char="§"/>
              <a:defRPr/>
            </a:pPr>
            <a:r>
              <a:rPr lang="en-GB" dirty="0"/>
              <a:t>General comment</a:t>
            </a:r>
          </a:p>
          <a:p>
            <a:pPr lvl="1">
              <a:buFont typeface="Wingdings" charset="2"/>
              <a:buChar char="§"/>
              <a:defRPr/>
            </a:pPr>
            <a:r>
              <a:rPr lang="en-GB" dirty="0"/>
              <a:t>Please review incoming documents as received and comment on </a:t>
            </a:r>
            <a:r>
              <a:rPr lang="en-GB" dirty="0">
                <a:hlinkClick r:id="rId4"/>
              </a:rPr>
              <a:t>teas@ietf.org</a:t>
            </a:r>
          </a:p>
          <a:p>
            <a:pPr marL="0" indent="0">
              <a:buNone/>
              <a:defRPr/>
            </a:pPr>
            <a:endParaRPr lang="en-GB" dirty="0">
              <a:hlinkClick r:id="rId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102131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IPR Process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dirty="0"/>
              <a:t>Process put in place as a result of very late IPR disclosures</a:t>
            </a:r>
          </a:p>
          <a:p>
            <a:pPr>
              <a:buFont typeface="Wingdings" charset="2"/>
              <a:buChar char="§"/>
            </a:pPr>
            <a:r>
              <a:rPr lang="en-US" dirty="0"/>
              <a:t>Includes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Polling of draft authors &amp; contributors </a:t>
            </a:r>
          </a:p>
          <a:p>
            <a:pPr lvl="2">
              <a:buFont typeface="Wingdings" charset="2"/>
              <a:buChar char="§"/>
            </a:pPr>
            <a:r>
              <a:rPr lang="en-US" dirty="0"/>
              <a:t>Prior to moving to next step in WG process</a:t>
            </a:r>
          </a:p>
          <a:p>
            <a:pPr lvl="3">
              <a:buFont typeface="Wingdings" charset="2"/>
              <a:buChar char="§"/>
            </a:pPr>
            <a:r>
              <a:rPr lang="en-US" dirty="0"/>
              <a:t>e.g., before an individual draft becomes a WG document or a WG document goes to last call</a:t>
            </a:r>
          </a:p>
          <a:p>
            <a:pPr lvl="2">
              <a:buFont typeface="Wingdings" charset="2"/>
              <a:buChar char="§"/>
            </a:pPr>
            <a:r>
              <a:rPr lang="en-US" dirty="0"/>
              <a:t>Requires IPR compliance statement from </a:t>
            </a:r>
            <a:r>
              <a:rPr lang="en-US" b="1" i="1" dirty="0"/>
              <a:t>all</a:t>
            </a:r>
            <a:r>
              <a:rPr lang="en-US" dirty="0"/>
              <a:t> listed in draft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157982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3"/>
          <p:cNvSpPr>
            <a:spLocks noGrp="1"/>
          </p:cNvSpPr>
          <p:nvPr>
            <p:ph type="title"/>
          </p:nvPr>
        </p:nvSpPr>
        <p:spPr>
          <a:xfrm>
            <a:off x="609600" y="27008"/>
            <a:ext cx="10698480" cy="1143000"/>
          </a:xfrm>
        </p:spPr>
        <p:txBody>
          <a:bodyPr>
            <a:normAutofit/>
          </a:bodyPr>
          <a:lstStyle/>
          <a:p>
            <a:r>
              <a:rPr lang="en-GB" dirty="0"/>
              <a:t>Reminder - Utilizing Mailing List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" y="1143000"/>
            <a:ext cx="11193780" cy="5380039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  <a:defRPr/>
            </a:pPr>
            <a:r>
              <a:rPr lang="en-GB" sz="2800" dirty="0"/>
              <a:t>We strongly encourage the mailing list to be more actively used for all Working Group discussions</a:t>
            </a:r>
          </a:p>
          <a:p>
            <a:pPr lvl="1">
              <a:buFont typeface="Wingdings" charset="2"/>
              <a:buChar char="§"/>
              <a:defRPr/>
            </a:pPr>
            <a:r>
              <a:rPr lang="en-GB" sz="2400" dirty="0"/>
              <a:t>Open issues</a:t>
            </a:r>
          </a:p>
          <a:p>
            <a:pPr lvl="1">
              <a:buFont typeface="Wingdings" charset="2"/>
              <a:buChar char="§"/>
              <a:defRPr/>
            </a:pPr>
            <a:r>
              <a:rPr lang="en-GB" sz="2400" dirty="0"/>
              <a:t>Introducing new drafts</a:t>
            </a:r>
          </a:p>
          <a:p>
            <a:pPr lvl="1">
              <a:buFont typeface="Wingdings" charset="2"/>
              <a:buChar char="§"/>
              <a:defRPr/>
            </a:pPr>
            <a:r>
              <a:rPr lang="en-GB" sz="2400" dirty="0"/>
              <a:t>Potential new Working Group topics</a:t>
            </a:r>
          </a:p>
          <a:p>
            <a:pPr>
              <a:buFont typeface="Wingdings" charset="2"/>
              <a:buChar char="§"/>
              <a:defRPr/>
            </a:pPr>
            <a:r>
              <a:rPr lang="en-GB" sz="2800" dirty="0"/>
              <a:t>Reminder – Working Group Consensus is determined on the mailing list</a:t>
            </a:r>
          </a:p>
          <a:p>
            <a:pPr>
              <a:buFont typeface="Wingdings" charset="2"/>
              <a:buChar char="§"/>
              <a:defRPr/>
            </a:pPr>
            <a:r>
              <a:rPr lang="en-GB" sz="2800" dirty="0"/>
              <a:t>Meeting time is scheduled relative to mailing list discussion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56634" y="6477008"/>
            <a:ext cx="730568" cy="3651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97 -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245009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3479</TotalTime>
  <Words>592</Words>
  <Application>Microsoft Office PowerPoint</Application>
  <PresentationFormat>Custom</PresentationFormat>
  <Paragraphs>123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DejaVu Sans</vt:lpstr>
      <vt:lpstr>Times New Roman</vt:lpstr>
      <vt:lpstr>Wingdings</vt:lpstr>
      <vt:lpstr>Office Theme</vt:lpstr>
      <vt:lpstr>PowerPoint Presentation</vt:lpstr>
      <vt:lpstr>IETF Note Well</vt:lpstr>
      <vt:lpstr>Administrative</vt:lpstr>
      <vt:lpstr>TEAS Working Group Status</vt:lpstr>
      <vt:lpstr>Document Status – RFCs, IESG Processing </vt:lpstr>
      <vt:lpstr>Document Status – WG Last Call, New Adoption(s)</vt:lpstr>
      <vt:lpstr>Liaisons and Communications</vt:lpstr>
      <vt:lpstr>Reminder: IPR Process</vt:lpstr>
      <vt:lpstr>Reminder - Utilizing Mailing List</vt:lpstr>
      <vt:lpstr>Joint Session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TEAS Working Group TE Topology Virtual Interim Meeting</dc:title>
  <dc:creator>Lou Berger</dc:creator>
  <cp:lastModifiedBy>Lou Berger</cp:lastModifiedBy>
  <cp:revision>99</cp:revision>
  <dcterms:created xsi:type="dcterms:W3CDTF">2014-12-16T19:54:47Z</dcterms:created>
  <dcterms:modified xsi:type="dcterms:W3CDTF">2016-11-10T19:08:14Z</dcterms:modified>
</cp:coreProperties>
</file>