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54" autoAdjust="0"/>
    <p:restoredTop sz="93086"/>
  </p:normalViewPr>
  <p:slideViewPr>
    <p:cSldViewPr snapToGrid="0">
      <p:cViewPr varScale="1">
        <p:scale>
          <a:sx n="110" d="100"/>
          <a:sy n="110" d="100"/>
        </p:scale>
        <p:origin x="119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796B69-758E-4E89-B08C-49601FE2C65C}" type="datetimeFigureOut">
              <a:rPr lang="en-US" smtClean="0"/>
              <a:t>11/11/16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FF214E-E1FE-4FFA-AD1B-8FE2FB8F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7315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FB4760-B76B-4E64-8591-0915A42DA0F5}" type="datetimeFigureOut">
              <a:rPr lang="en-US" smtClean="0"/>
              <a:t>11/11/16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ADEC26-7A69-45D5-B788-6BF3286F95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9762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069DD-8E1E-42B4-A537-85DA70857D29}" type="datetime1">
              <a:rPr lang="en-US" smtClean="0"/>
              <a:t>11/11/16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AE560-8D33-4DB9-875B-EE30A60AE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903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4DD86-2568-4598-B4B6-F2EF57CF34BA}" type="datetime1">
              <a:rPr lang="en-US" smtClean="0"/>
              <a:t>11/11/16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AE560-8D33-4DB9-875B-EE30A60AE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962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A4E25-5CB3-44B7-86D6-33E9813A5560}" type="datetime1">
              <a:rPr lang="en-US" smtClean="0"/>
              <a:t>11/11/16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AE560-8D33-4DB9-875B-EE30A60AE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417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B8485-637C-48F8-A22B-7B4011D18FD2}" type="datetime1">
              <a:rPr lang="en-US" smtClean="0"/>
              <a:t>11/11/16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AE560-8D33-4DB9-875B-EE30A60AE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313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CA018-0A03-4823-A9A4-7631E424BD20}" type="datetime1">
              <a:rPr lang="en-US" smtClean="0"/>
              <a:t>11/11/16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AE560-8D33-4DB9-875B-EE30A60AE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967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1DF82-DC85-4C55-AB9A-545F2B0F70E8}" type="datetime1">
              <a:rPr lang="en-US" smtClean="0"/>
              <a:t>11/11/16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AE560-8D33-4DB9-875B-EE30A60AE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458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724B5-209E-4EB6-AAD7-EA8F802F9137}" type="datetime1">
              <a:rPr lang="en-US" smtClean="0"/>
              <a:t>11/11/16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AE560-8D33-4DB9-875B-EE30A60AE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127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99AC5-94F5-49D5-BC6F-9D1FE394307F}" type="datetime1">
              <a:rPr lang="en-US" smtClean="0"/>
              <a:t>11/11/16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AE560-8D33-4DB9-875B-EE30A60AE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926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D62B3-A198-4A32-9984-BA6ECA9871FF}" type="datetime1">
              <a:rPr lang="en-US" smtClean="0"/>
              <a:t>11/11/16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AE560-8D33-4DB9-875B-EE30A60AE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020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482CE-772F-4303-8096-4FC886AF3E6D}" type="datetime1">
              <a:rPr lang="en-US" smtClean="0"/>
              <a:t>11/11/16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AE560-8D33-4DB9-875B-EE30A60AE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618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AC00C-523D-4A6C-98A1-54982306D979}" type="datetime1">
              <a:rPr lang="en-US" smtClean="0"/>
              <a:t>11/11/16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AE560-8D33-4DB9-875B-EE30A60AE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190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ED45C-5335-45D3-A046-EEEB0BC23242}" type="datetime1">
              <a:rPr lang="en-US" smtClean="0"/>
              <a:t>11/11/16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CAE560-8D33-4DB9-875B-EE30A60AE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064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daniele.ceccarelli@ericsson.com" TargetMode="External"/><Relationship Id="rId3" Type="http://schemas.openxmlformats.org/officeDocument/2006/relationships/hyperlink" Target="mailto:lberger@labn.co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692331"/>
            <a:ext cx="9144000" cy="2817632"/>
          </a:xfrm>
        </p:spPr>
        <p:txBody>
          <a:bodyPr>
            <a:noAutofit/>
          </a:bodyPr>
          <a:lstStyle/>
          <a:p>
            <a:r>
              <a:rPr lang="en-US" sz="4400" dirty="0"/>
              <a:t>Generalized Routing ISCD Switching Capability Specific Information</a:t>
            </a:r>
            <a:br>
              <a:rPr lang="en-US" sz="4400" dirty="0"/>
            </a:br>
            <a:r>
              <a:rPr lang="en-US" sz="4400" dirty="0"/>
              <a:t/>
            </a:r>
            <a:br>
              <a:rPr lang="en-US" sz="4400" dirty="0"/>
            </a:br>
            <a:r>
              <a:rPr lang="en-US" sz="4400" dirty="0"/>
              <a:t>draft-ceccarelli-teas-gneralized-scsi-00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Daniele Ceccarelli </a:t>
            </a:r>
            <a:r>
              <a:rPr lang="en-US" dirty="0">
                <a:hlinkClick r:id="rId2"/>
              </a:rPr>
              <a:t>daniele.ceccarelli@ericsson.com</a:t>
            </a:r>
            <a:endParaRPr lang="en-US" dirty="0"/>
          </a:p>
          <a:p>
            <a:r>
              <a:rPr lang="en-US" dirty="0"/>
              <a:t>Lou Berger </a:t>
            </a:r>
            <a:r>
              <a:rPr lang="en-US" dirty="0">
                <a:hlinkClick r:id="rId3"/>
              </a:rPr>
              <a:t>lberger@labn.com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72166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377" y="0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00285F"/>
                </a:solidFill>
              </a:rPr>
              <a:t>Why this ID?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4171" y="1481110"/>
            <a:ext cx="11360332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285F"/>
                </a:solidFill>
              </a:rPr>
              <a:t>Issues with a CCAMP draft: draft-ietf-ccamp-ospf-availability-extension-08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285F"/>
                </a:solidFill>
              </a:rPr>
              <a:t>Definition of ISCD Availability sub-TLV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dirty="0">
              <a:solidFill>
                <a:srgbClr val="00285F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n-US" dirty="0">
              <a:solidFill>
                <a:srgbClr val="00285F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n-US" dirty="0">
              <a:solidFill>
                <a:srgbClr val="00285F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n-US" dirty="0">
              <a:solidFill>
                <a:srgbClr val="00285F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n-US" dirty="0">
              <a:solidFill>
                <a:srgbClr val="00285F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285F"/>
                </a:solidFill>
              </a:rPr>
              <a:t>Aim to use it in the SCSI of the ISCD</a:t>
            </a:r>
          </a:p>
          <a:p>
            <a:pPr marL="457200" lvl="1" indent="0">
              <a:buNone/>
            </a:pPr>
            <a:endParaRPr lang="en-US" dirty="0">
              <a:solidFill>
                <a:srgbClr val="00285F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0028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7097" y="2768238"/>
            <a:ext cx="4724400" cy="13430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5340" y="2257154"/>
            <a:ext cx="5192563" cy="3818979"/>
          </a:xfrm>
          <a:prstGeom prst="rect">
            <a:avLst/>
          </a:prstGeom>
        </p:spPr>
      </p:pic>
      <p:sp>
        <p:nvSpPr>
          <p:cNvPr id="8" name="Arrow: Right 7"/>
          <p:cNvSpPr/>
          <p:nvPr/>
        </p:nvSpPr>
        <p:spPr>
          <a:xfrm rot="3233066">
            <a:off x="5584166" y="4557965"/>
            <a:ext cx="1860618" cy="5705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&quot;Not Allowed&quot; Symbol 8"/>
          <p:cNvSpPr/>
          <p:nvPr/>
        </p:nvSpPr>
        <p:spPr>
          <a:xfrm>
            <a:off x="5991497" y="4310879"/>
            <a:ext cx="979715" cy="875211"/>
          </a:xfrm>
          <a:prstGeom prst="noSmoking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AE560-8D33-4DB9-875B-EE30A60AEFB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3642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377" y="0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00285F"/>
                </a:solidFill>
              </a:rPr>
              <a:t>Problems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4171" y="1125693"/>
            <a:ext cx="10800806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285F"/>
                </a:solidFill>
              </a:rPr>
              <a:t>The SCSI of the ISCD is tightly connected to the Switching Capability: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285F"/>
                </a:solidFill>
              </a:rPr>
              <a:t>Some examples: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285F"/>
                </a:solidFill>
              </a:rPr>
              <a:t>Switching Cap = 1 (Packet-Switch Capable-1 (PSC-1))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285F"/>
                </a:solidFill>
              </a:rPr>
              <a:t>Switching Cap = 100   (Time-Division-Multiplex Capable (TDM))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285F"/>
                </a:solidFill>
              </a:rPr>
              <a:t>There is no generalized way to have multiple sub-TLVs in the SCSI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dirty="0">
              <a:solidFill>
                <a:srgbClr val="00285F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n-US" dirty="0">
              <a:solidFill>
                <a:srgbClr val="00285F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n-US" dirty="0">
              <a:solidFill>
                <a:srgbClr val="00285F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n-US" dirty="0">
              <a:solidFill>
                <a:srgbClr val="00285F"/>
              </a:solidFill>
            </a:endParaRPr>
          </a:p>
          <a:p>
            <a:pPr marL="457200" lvl="1" indent="0">
              <a:buNone/>
            </a:pPr>
            <a:endParaRPr lang="en-US" dirty="0">
              <a:solidFill>
                <a:srgbClr val="00285F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00285F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27864"/>
            <a:ext cx="5192563" cy="381897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0984" y="3348987"/>
            <a:ext cx="4610100" cy="10001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30984" y="5477031"/>
            <a:ext cx="4676775" cy="1047750"/>
          </a:xfrm>
          <a:prstGeom prst="rect">
            <a:avLst/>
          </a:prstGeom>
        </p:spPr>
      </p:pic>
      <p:cxnSp>
        <p:nvCxnSpPr>
          <p:cNvPr id="11" name="Straight Arrow Connector 10"/>
          <p:cNvCxnSpPr>
            <a:endCxn id="4" idx="1"/>
          </p:cNvCxnSpPr>
          <p:nvPr/>
        </p:nvCxnSpPr>
        <p:spPr>
          <a:xfrm flipV="1">
            <a:off x="4598126" y="3849050"/>
            <a:ext cx="2732858" cy="26757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endCxn id="5" idx="1"/>
          </p:cNvCxnSpPr>
          <p:nvPr/>
        </p:nvCxnSpPr>
        <p:spPr>
          <a:xfrm flipV="1">
            <a:off x="4598126" y="6000906"/>
            <a:ext cx="2732858" cy="5238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 rot="18925863">
            <a:off x="4131541" y="4782691"/>
            <a:ext cx="34837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/>
            <a:r>
              <a:rPr lang="en-US" dirty="0">
                <a:solidFill>
                  <a:srgbClr val="00285F"/>
                </a:solidFill>
              </a:rPr>
              <a:t>Switching Cap = 1 (PSC-1)</a:t>
            </a:r>
          </a:p>
        </p:txBody>
      </p:sp>
      <p:sp>
        <p:nvSpPr>
          <p:cNvPr id="17" name="Rectangle 16"/>
          <p:cNvSpPr/>
          <p:nvPr/>
        </p:nvSpPr>
        <p:spPr>
          <a:xfrm rot="20943307">
            <a:off x="3899979" y="5977271"/>
            <a:ext cx="36343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/>
            <a:r>
              <a:rPr lang="en-US" dirty="0">
                <a:solidFill>
                  <a:srgbClr val="00285F"/>
                </a:solidFill>
              </a:rPr>
              <a:t>Switching Cap = 100 (TDM)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AE560-8D33-4DB9-875B-EE30A60AEFB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7459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377" y="0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00285F"/>
                </a:solidFill>
              </a:rPr>
              <a:t>Solutions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4170" y="1325562"/>
            <a:ext cx="11869783" cy="5349557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285F"/>
                </a:solidFill>
              </a:rPr>
              <a:t>Possible solution without this draft: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285F"/>
                </a:solidFill>
              </a:rPr>
              <a:t>Make the availability sub-TLV the SCSI for each (new) switch cap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285F"/>
                </a:solidFill>
              </a:rPr>
              <a:t>E.g. we define the “foo” switch cap with support for availability sub </a:t>
            </a:r>
            <a:r>
              <a:rPr lang="en-US" dirty="0" err="1">
                <a:solidFill>
                  <a:srgbClr val="00285F"/>
                </a:solidFill>
              </a:rPr>
              <a:t>tlv</a:t>
            </a:r>
            <a:endParaRPr lang="en-US" dirty="0">
              <a:solidFill>
                <a:srgbClr val="00285F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285F"/>
                </a:solidFill>
              </a:rPr>
              <a:t>…or duplicate all the new switch caps (1 with the availability sub-TLV supported and 1 without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285F"/>
                </a:solidFill>
              </a:rPr>
              <a:t>No backward utilization of the sub-TLV as for already defined Switch caps there is no room for using TLVs in the SCSI.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dirty="0">
              <a:solidFill>
                <a:srgbClr val="00285F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285F"/>
                </a:solidFill>
              </a:rPr>
              <a:t>Solution proposed by this draft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285F"/>
                </a:solidFill>
              </a:rPr>
              <a:t>Define a generalized SCSI format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285F"/>
                </a:solidFill>
              </a:rPr>
              <a:t>Composed by zero or more sub-TLVs called SCSI TLV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285F"/>
                </a:solidFill>
              </a:rPr>
              <a:t>Define a new registry "Generalized SCSI (Switching Capability Specific Information) TLVs Types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285F"/>
                </a:solidFill>
              </a:rPr>
              <a:t>Define the availability sub-TLV as one of these TLVs (in draft-ietf-ccamp-ospf-availability-extension-08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285F"/>
                </a:solidFill>
              </a:rPr>
              <a:t>No backward utilization: only the newly defined switch caps referencing this document would allows for using the Generalized SCSI TLVs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dirty="0">
              <a:solidFill>
                <a:srgbClr val="00285F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n-US" dirty="0">
              <a:solidFill>
                <a:srgbClr val="00285F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n-US" dirty="0">
              <a:solidFill>
                <a:srgbClr val="00285F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n-US" dirty="0">
              <a:solidFill>
                <a:srgbClr val="00285F"/>
              </a:solidFill>
            </a:endParaRPr>
          </a:p>
          <a:p>
            <a:pPr marL="457200" lvl="1" indent="0">
              <a:buNone/>
            </a:pPr>
            <a:endParaRPr lang="en-US" dirty="0">
              <a:solidFill>
                <a:srgbClr val="00285F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00285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AE560-8D33-4DB9-875B-EE30A60AEFB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3928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377" y="0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00285F"/>
                </a:solidFill>
              </a:rPr>
              <a:t>Open items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4170" y="1325562"/>
            <a:ext cx="11869783" cy="534955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285F"/>
                </a:solidFill>
              </a:rPr>
              <a:t>Value split between specific technology and others?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>
              <a:solidFill>
                <a:srgbClr val="00285F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dirty="0">
              <a:solidFill>
                <a:srgbClr val="00285F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dirty="0">
              <a:solidFill>
                <a:srgbClr val="00285F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dirty="0">
              <a:solidFill>
                <a:srgbClr val="00285F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dirty="0">
              <a:solidFill>
                <a:srgbClr val="00285F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n-US" dirty="0">
              <a:solidFill>
                <a:srgbClr val="00285F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n-US" dirty="0">
              <a:solidFill>
                <a:srgbClr val="00285F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285F"/>
                </a:solidFill>
              </a:rPr>
              <a:t>New allocation requests to this registry SHALL indicate the value or values to be used in the </a:t>
            </a:r>
            <a:r>
              <a:rPr lang="en-US" dirty="0" err="1">
                <a:solidFill>
                  <a:srgbClr val="00285F"/>
                </a:solidFill>
              </a:rPr>
              <a:t>SwitchCap</a:t>
            </a:r>
            <a:r>
              <a:rPr lang="en-US" dirty="0">
                <a:solidFill>
                  <a:srgbClr val="00285F"/>
                </a:solidFill>
              </a:rPr>
              <a:t> column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dirty="0">
              <a:solidFill>
                <a:srgbClr val="00285F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n-US" dirty="0">
              <a:solidFill>
                <a:srgbClr val="00285F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n-US" dirty="0">
              <a:solidFill>
                <a:srgbClr val="00285F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n-US" dirty="0">
              <a:solidFill>
                <a:srgbClr val="00285F"/>
              </a:solidFill>
            </a:endParaRPr>
          </a:p>
          <a:p>
            <a:pPr marL="457200" lvl="1" indent="0">
              <a:buNone/>
            </a:pPr>
            <a:endParaRPr lang="en-US" dirty="0">
              <a:solidFill>
                <a:srgbClr val="00285F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00285F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688361"/>
              </p:ext>
            </p:extLst>
          </p:nvPr>
        </p:nvGraphicFramePr>
        <p:xfrm>
          <a:off x="174170" y="2182706"/>
          <a:ext cx="11621592" cy="2429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05398">
                  <a:extLst>
                    <a:ext uri="{9D8B030D-6E8A-4147-A177-3AD203B41FA5}">
                      <a16:colId xmlns:a16="http://schemas.microsoft.com/office/drawing/2014/main" xmlns="" val="1329340019"/>
                    </a:ext>
                  </a:extLst>
                </a:gridCol>
                <a:gridCol w="2905398">
                  <a:extLst>
                    <a:ext uri="{9D8B030D-6E8A-4147-A177-3AD203B41FA5}">
                      <a16:colId xmlns:a16="http://schemas.microsoft.com/office/drawing/2014/main" xmlns="" val="2111006057"/>
                    </a:ext>
                  </a:extLst>
                </a:gridCol>
                <a:gridCol w="2905398">
                  <a:extLst>
                    <a:ext uri="{9D8B030D-6E8A-4147-A177-3AD203B41FA5}">
                      <a16:colId xmlns:a16="http://schemas.microsoft.com/office/drawing/2014/main" xmlns="" val="2610957375"/>
                    </a:ext>
                  </a:extLst>
                </a:gridCol>
                <a:gridCol w="2905398">
                  <a:extLst>
                    <a:ext uri="{9D8B030D-6E8A-4147-A177-3AD203B41FA5}">
                      <a16:colId xmlns:a16="http://schemas.microsoft.com/office/drawing/2014/main" xmlns="" val="2102266045"/>
                    </a:ext>
                  </a:extLst>
                </a:gridCol>
              </a:tblGrid>
              <a:tr h="574464">
                <a:tc>
                  <a:txBody>
                    <a:bodyPr/>
                    <a:lstStyle/>
                    <a:p>
                      <a:r>
                        <a:rPr lang="en-US" sz="2400" dirty="0"/>
                        <a:t>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SCSI-TLV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/>
                        <a:t>SwitchCap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Reference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05138147"/>
                  </a:ext>
                </a:extLst>
              </a:tr>
              <a:tr h="574464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Reserved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[This ID]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87119759"/>
                  </a:ext>
                </a:extLst>
              </a:tr>
              <a:tr h="574464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1-32768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Unassigned, for use by specific technology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[per value]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[This ID]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5821414"/>
                  </a:ext>
                </a:extLst>
              </a:tr>
              <a:tr h="574464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32768-65535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Unassigned, for others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Any, or value list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[This ID]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61686522"/>
                  </a:ext>
                </a:extLst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AE560-8D33-4DB9-875B-EE30A60AEFB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818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377" y="0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00285F"/>
                </a:solidFill>
              </a:rPr>
              <a:t>Next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4170" y="1622743"/>
            <a:ext cx="11869783" cy="315499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285F"/>
                </a:solidFill>
              </a:rPr>
              <a:t>Move quickly as stopper for a post-WG LC document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>
              <a:solidFill>
                <a:srgbClr val="00285F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285F"/>
                </a:solidFill>
              </a:rPr>
              <a:t>Comments?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dirty="0">
              <a:solidFill>
                <a:srgbClr val="00285F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n-US" dirty="0">
              <a:solidFill>
                <a:srgbClr val="00285F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n-US" dirty="0">
              <a:solidFill>
                <a:srgbClr val="00285F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n-US" dirty="0">
              <a:solidFill>
                <a:srgbClr val="00285F"/>
              </a:solidFill>
            </a:endParaRPr>
          </a:p>
          <a:p>
            <a:pPr marL="457200" lvl="1" indent="0">
              <a:buNone/>
            </a:pPr>
            <a:endParaRPr lang="en-US" dirty="0">
              <a:solidFill>
                <a:srgbClr val="00285F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00285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AE560-8D33-4DB9-875B-EE30A60AEFB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5537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333</Words>
  <Application>Microsoft Macintosh PowerPoint</Application>
  <PresentationFormat>Widescreen</PresentationFormat>
  <Paragraphs>84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Calibri</vt:lpstr>
      <vt:lpstr>Calibri Light</vt:lpstr>
      <vt:lpstr>Wingdings</vt:lpstr>
      <vt:lpstr>Arial</vt:lpstr>
      <vt:lpstr>Office Theme</vt:lpstr>
      <vt:lpstr>Generalized Routing ISCD Switching Capability Specific Information  draft-ceccarelli-teas-gneralized-scsi-00</vt:lpstr>
      <vt:lpstr>Why this ID?</vt:lpstr>
      <vt:lpstr>Problems</vt:lpstr>
      <vt:lpstr>Solutions</vt:lpstr>
      <vt:lpstr>Open items</vt:lpstr>
      <vt:lpstr>Next Steps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Generalized Routing ISCD Switching Capability Specific Information  draft-ceccarelli-teas-gneralized-scsi-00</dc:title>
  <dc:creator>Daniele Ceccarelli</dc:creator>
  <cp:lastModifiedBy>Microsoft Office User</cp:lastModifiedBy>
  <cp:revision>26</cp:revision>
  <dcterms:created xsi:type="dcterms:W3CDTF">2016-11-07T10:09:41Z</dcterms:created>
  <dcterms:modified xsi:type="dcterms:W3CDTF">2016-11-12T03:32:55Z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UpdateProcess">
    <vt:lpwstr>End</vt:lpwstr>
  </property>
</Properties>
</file>