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15"/>
  </p:notesMasterIdLst>
  <p:handoutMasterIdLst>
    <p:handoutMasterId r:id="rId16"/>
  </p:handoutMasterIdLst>
  <p:sldIdLst>
    <p:sldId id="767" r:id="rId2"/>
    <p:sldId id="776" r:id="rId3"/>
    <p:sldId id="829" r:id="rId4"/>
    <p:sldId id="815" r:id="rId5"/>
    <p:sldId id="822" r:id="rId6"/>
    <p:sldId id="823" r:id="rId7"/>
    <p:sldId id="831" r:id="rId8"/>
    <p:sldId id="830" r:id="rId9"/>
    <p:sldId id="835" r:id="rId10"/>
    <p:sldId id="836" r:id="rId11"/>
    <p:sldId id="828" r:id="rId12"/>
    <p:sldId id="833" r:id="rId13"/>
    <p:sldId id="834" r:id="rId14"/>
  </p:sldIdLst>
  <p:sldSz cx="9144000" cy="6858000" type="screen4x3"/>
  <p:notesSz cx="6997700" cy="92710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0">
          <p15:clr>
            <a:srgbClr val="A4A3A4"/>
          </p15:clr>
        </p15:guide>
        <p15:guide id="2" pos="22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42C3"/>
    <a:srgbClr val="2A547E"/>
    <a:srgbClr val="808080"/>
    <a:srgbClr val="99CCCC"/>
    <a:srgbClr val="6365CE"/>
    <a:srgbClr val="CCFFFF"/>
    <a:srgbClr val="CCFF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 autoAdjust="0"/>
    <p:restoredTop sz="82897" autoAdjust="0"/>
  </p:normalViewPr>
  <p:slideViewPr>
    <p:cSldViewPr snapToGrid="0">
      <p:cViewPr>
        <p:scale>
          <a:sx n="100" d="100"/>
          <a:sy n="100" d="100"/>
        </p:scale>
        <p:origin x="2520" y="72"/>
      </p:cViewPr>
      <p:guideLst>
        <p:guide orient="horz" pos="2160"/>
        <p:guide pos="2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5" d="100"/>
          <a:sy n="75" d="100"/>
        </p:scale>
        <p:origin x="-2118" y="-102"/>
      </p:cViewPr>
      <p:guideLst>
        <p:guide orient="horz" pos="2920"/>
        <p:guide pos="22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7150" y="8945563"/>
            <a:ext cx="685006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814" tIns="50787" rIns="96814" bIns="50787">
            <a:spAutoFit/>
          </a:bodyPr>
          <a:lstStyle/>
          <a:p>
            <a:pPr defTabSz="619125">
              <a:lnSpc>
                <a:spcPct val="100000"/>
              </a:lnSpc>
              <a:tabLst>
                <a:tab pos="2416175" algn="l"/>
                <a:tab pos="4889500" algn="l"/>
              </a:tabLst>
              <a:defRPr/>
            </a:pPr>
            <a:r>
              <a:rPr lang="en-US" sz="800"/>
              <a:t>Copyright © 2003, Cisco Systems, Inc. All rights reserved. Printed in USA.</a:t>
            </a:r>
            <a:br>
              <a:rPr lang="en-US" sz="800"/>
            </a:br>
            <a:r>
              <a:rPr lang="en-US" sz="800"/>
              <a:t>Presentation_ID.scr</a:t>
            </a: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153988" y="8959850"/>
            <a:ext cx="6688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58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6238875" y="8585200"/>
            <a:ext cx="4492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57150" y="8761413"/>
            <a:ext cx="261461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371" tIns="50030" rIns="95371" bIns="50030">
            <a:spAutoFit/>
          </a:bodyPr>
          <a:lstStyle/>
          <a:p>
            <a:pPr defTabSz="609600">
              <a:lnSpc>
                <a:spcPct val="100000"/>
              </a:lnSpc>
              <a:tabLst>
                <a:tab pos="2379663" algn="l"/>
                <a:tab pos="4816475" algn="l"/>
              </a:tabLst>
              <a:defRPr/>
            </a:pPr>
            <a:r>
              <a:rPr lang="en-US" sz="800"/>
              <a:t>© 2003, Cisco Systems, Inc. All rights reserved.</a:t>
            </a:r>
          </a:p>
          <a:p>
            <a:pPr defTabSz="609600">
              <a:lnSpc>
                <a:spcPct val="100000"/>
              </a:lnSpc>
              <a:tabLst>
                <a:tab pos="2379663" algn="l"/>
                <a:tab pos="4816475" algn="l"/>
              </a:tabLst>
              <a:defRPr/>
            </a:pPr>
            <a:r>
              <a:rPr lang="en-US" sz="800"/>
              <a:t>Presentation_ID.scr</a:t>
            </a:r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152400" y="8775700"/>
            <a:ext cx="66405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18200" y="8656638"/>
            <a:ext cx="8128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761" tIns="0" rIns="18761" bIns="0" numCol="1" anchor="b" anchorCtr="0" compatLnSpc="1">
            <a:prstTxWarp prst="textNoShape">
              <a:avLst/>
            </a:prstTxWarp>
          </a:bodyPr>
          <a:lstStyle>
            <a:lvl1pPr algn="r" defTabSz="900113">
              <a:lnSpc>
                <a:spcPct val="100000"/>
              </a:lnSpc>
              <a:defRPr sz="800" b="0"/>
            </a:lvl1pPr>
          </a:lstStyle>
          <a:p>
            <a:pPr>
              <a:defRPr/>
            </a:pPr>
            <a:fld id="{81429D18-7BAD-484A-A82B-DE15372722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342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4713" y="244475"/>
            <a:ext cx="5307012" cy="39798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03225" y="4365625"/>
            <a:ext cx="6110288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71" tIns="50030" rIns="95371" bIns="500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69977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FE6199-6BAC-4AAF-BCC5-4CFAC432593C}" type="slidenum">
              <a:rPr lang="en-US" smtClean="0">
                <a:solidFill>
                  <a:srgbClr val="000000"/>
                </a:solidFill>
              </a:rPr>
              <a:pPr/>
              <a:t>1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7133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429D18-7BAD-484A-A82B-DE153727226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13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9B67E-8FD0-3040-BB8F-736D83302F0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360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429D18-7BAD-484A-A82B-DE153727226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035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429D18-7BAD-484A-A82B-DE153727226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364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429D18-7BAD-484A-A82B-DE153727226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429D18-7BAD-484A-A82B-DE153727226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837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429D18-7BAD-484A-A82B-DE153727226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4484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429D18-7BAD-484A-A82B-DE153727226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24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5753C5-349A-455E-B846-27D0F01F5B37}" type="slidenum">
              <a:rPr lang="en-US" smtClean="0"/>
              <a:pPr/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68901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9"/>
          <p:cNvSpPr>
            <a:spLocks noChangeArrowheads="1"/>
          </p:cNvSpPr>
          <p:nvPr/>
        </p:nvSpPr>
        <p:spPr bwMode="auto">
          <a:xfrm>
            <a:off x="0" y="2230438"/>
            <a:ext cx="9144000" cy="4652962"/>
          </a:xfrm>
          <a:prstGeom prst="rect">
            <a:avLst/>
          </a:prstGeom>
          <a:solidFill>
            <a:srgbClr val="DCE4E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73025" tIns="36512" rIns="73025" bIns="36512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958FA14C-1482-493C-9FE5-C9E0B8EF523E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6" name="Freeform 201"/>
          <p:cNvSpPr>
            <a:spLocks/>
          </p:cNvSpPr>
          <p:nvPr/>
        </p:nvSpPr>
        <p:spPr bwMode="auto">
          <a:xfrm>
            <a:off x="-6350" y="2039938"/>
            <a:ext cx="9147175" cy="242887"/>
          </a:xfrm>
          <a:custGeom>
            <a:avLst/>
            <a:gdLst/>
            <a:ahLst/>
            <a:cxnLst>
              <a:cxn ang="0">
                <a:pos x="0" y="153"/>
              </a:cxn>
              <a:cxn ang="0">
                <a:pos x="0" y="72"/>
              </a:cxn>
              <a:cxn ang="0">
                <a:pos x="3846" y="71"/>
              </a:cxn>
              <a:cxn ang="0">
                <a:pos x="3913" y="0"/>
              </a:cxn>
              <a:cxn ang="0">
                <a:pos x="5762" y="0"/>
              </a:cxn>
              <a:cxn ang="0">
                <a:pos x="5761" y="153"/>
              </a:cxn>
              <a:cxn ang="0">
                <a:pos x="0" y="153"/>
              </a:cxn>
            </a:cxnLst>
            <a:rect l="0" t="0" r="r" b="b"/>
            <a:pathLst>
              <a:path w="5762" h="153">
                <a:moveTo>
                  <a:pt x="0" y="153"/>
                </a:moveTo>
                <a:lnTo>
                  <a:pt x="0" y="72"/>
                </a:lnTo>
                <a:lnTo>
                  <a:pt x="3846" y="71"/>
                </a:lnTo>
                <a:lnTo>
                  <a:pt x="3913" y="0"/>
                </a:lnTo>
                <a:lnTo>
                  <a:pt x="5762" y="0"/>
                </a:lnTo>
                <a:lnTo>
                  <a:pt x="5761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336666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lIns="73025" tIns="36512" rIns="73025" bIns="36512"/>
          <a:lstStyle/>
          <a:p>
            <a:pPr>
              <a:defRPr/>
            </a:pPr>
            <a:endParaRPr lang="en-US"/>
          </a:p>
        </p:txBody>
      </p:sp>
      <p:sp>
        <p:nvSpPr>
          <p:cNvPr id="7" name="Rectangle 209"/>
          <p:cNvSpPr>
            <a:spLocks noChangeArrowheads="1"/>
          </p:cNvSpPr>
          <p:nvPr/>
        </p:nvSpPr>
        <p:spPr bwMode="auto">
          <a:xfrm>
            <a:off x="1892300" y="6629400"/>
            <a:ext cx="525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>
              <a:solidFill>
                <a:srgbClr val="808080"/>
              </a:solidFill>
            </a:endParaRPr>
          </a:p>
        </p:txBody>
      </p:sp>
      <p:sp>
        <p:nvSpPr>
          <p:cNvPr id="369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0813" y="2779713"/>
            <a:ext cx="6950075" cy="830262"/>
          </a:xfrm>
        </p:spPr>
        <p:txBody>
          <a:bodyPr anchor="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35100" y="3740150"/>
            <a:ext cx="7261225" cy="419100"/>
          </a:xfrm>
        </p:spPr>
        <p:txBody>
          <a:bodyPr/>
          <a:lstStyle>
            <a:lvl1pPr marL="0" indent="0">
              <a:lnSpc>
                <a:spcPct val="90000"/>
              </a:lnSpc>
              <a:buFont typeface="Arial" charset="0"/>
              <a:buNone/>
              <a:defRPr sz="2000"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7800" y="-177800"/>
            <a:ext cx="2068513" cy="5386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0675" y="-177800"/>
            <a:ext cx="6054725" cy="5386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038" y="-145291"/>
            <a:ext cx="8145463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Ø"/>
              <a:defRPr/>
            </a:lvl2pPr>
            <a:lvl3pPr>
              <a:buFont typeface="Wingdings" pitchFamily="2" charset="2"/>
              <a:buChar char="§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1636713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636713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77th IETF, </a:t>
            </a:r>
            <a:r>
              <a:rPr lang="en-US" dirty="0" err="1" smtClean="0"/>
              <a:t>CCAMP</a:t>
            </a:r>
            <a:r>
              <a:rPr lang="en-US" dirty="0" smtClean="0"/>
              <a:t> </a:t>
            </a:r>
            <a:r>
              <a:rPr lang="en-US" dirty="0" err="1" smtClean="0"/>
              <a:t>WG</a:t>
            </a:r>
            <a:r>
              <a:rPr lang="en-US" dirty="0" smtClean="0"/>
              <a:t>, Anaheim, CA, USA</a:t>
            </a:r>
            <a:r>
              <a:rPr lang="en-US" altLang="ja-JP" dirty="0" smtClean="0">
                <a:ea typeface="ＭＳ Ｐゴシック" pitchFamily="34" charset="-128"/>
              </a:rPr>
              <a:t> </a:t>
            </a:r>
            <a:r>
              <a:rPr lang="en-US" dirty="0" smtClean="0"/>
              <a:t>March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-177800"/>
            <a:ext cx="81454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7" name="Rectangle 614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636713"/>
            <a:ext cx="79406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    Second Level</a:t>
            </a:r>
          </a:p>
          <a:p>
            <a:pPr lvl="2"/>
            <a:r>
              <a:rPr lang="en-US" smtClean="0"/>
              <a:t> 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646" name="Rectangle 6150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20A7E4AB-027D-4A9C-9F30-EF0C678F6C0F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368650" name="Rectangle 6154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ECA56568-452D-4549-805E-960B456C56F5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368653" name="Rectangle 6157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25F86F7C-944D-42A7-A113-9469BD1820E7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368739" name="Freeform 6243"/>
          <p:cNvSpPr>
            <a:spLocks/>
          </p:cNvSpPr>
          <p:nvPr userDrawn="1"/>
        </p:nvSpPr>
        <p:spPr bwMode="auto">
          <a:xfrm>
            <a:off x="-3175" y="681038"/>
            <a:ext cx="9147175" cy="242887"/>
          </a:xfrm>
          <a:custGeom>
            <a:avLst/>
            <a:gdLst/>
            <a:ahLst/>
            <a:cxnLst>
              <a:cxn ang="0">
                <a:pos x="0" y="153"/>
              </a:cxn>
              <a:cxn ang="0">
                <a:pos x="0" y="72"/>
              </a:cxn>
              <a:cxn ang="0">
                <a:pos x="3846" y="71"/>
              </a:cxn>
              <a:cxn ang="0">
                <a:pos x="3913" y="0"/>
              </a:cxn>
              <a:cxn ang="0">
                <a:pos x="5762" y="0"/>
              </a:cxn>
              <a:cxn ang="0">
                <a:pos x="5761" y="153"/>
              </a:cxn>
              <a:cxn ang="0">
                <a:pos x="0" y="153"/>
              </a:cxn>
            </a:cxnLst>
            <a:rect l="0" t="0" r="r" b="b"/>
            <a:pathLst>
              <a:path w="5762" h="153">
                <a:moveTo>
                  <a:pt x="0" y="153"/>
                </a:moveTo>
                <a:lnTo>
                  <a:pt x="0" y="72"/>
                </a:lnTo>
                <a:lnTo>
                  <a:pt x="3846" y="71"/>
                </a:lnTo>
                <a:lnTo>
                  <a:pt x="3913" y="0"/>
                </a:lnTo>
                <a:lnTo>
                  <a:pt x="5762" y="0"/>
                </a:lnTo>
                <a:lnTo>
                  <a:pt x="5761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336666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lIns="73025" tIns="36512" rIns="73025" bIns="36512"/>
          <a:lstStyle/>
          <a:p>
            <a:pPr>
              <a:defRPr/>
            </a:pPr>
            <a:endParaRPr lang="en-US"/>
          </a:p>
        </p:txBody>
      </p:sp>
      <p:sp>
        <p:nvSpPr>
          <p:cNvPr id="368740" name="Rectangle 62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27200" y="6591300"/>
            <a:ext cx="568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defRPr sz="1400" b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77th IETF, </a:t>
            </a:r>
            <a:r>
              <a:rPr lang="en-US" dirty="0" err="1"/>
              <a:t>CCAMP</a:t>
            </a:r>
            <a:r>
              <a:rPr lang="en-US" dirty="0"/>
              <a:t> </a:t>
            </a:r>
            <a:r>
              <a:rPr lang="en-US" dirty="0" err="1"/>
              <a:t>WG</a:t>
            </a:r>
            <a:r>
              <a:rPr lang="en-US" dirty="0"/>
              <a:t>, Anaheim, CA, USA</a:t>
            </a:r>
            <a:r>
              <a:rPr lang="en-US" altLang="ja-JP" dirty="0">
                <a:ea typeface="ＭＳ Ｐゴシック" pitchFamily="34" charset="-128"/>
              </a:rPr>
              <a:t> </a:t>
            </a:r>
            <a:r>
              <a:rPr lang="en-US" dirty="0"/>
              <a:t>March 2010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5pPr>
      <a:lvl6pPr marL="4572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6pPr>
      <a:lvl7pPr marL="9144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7pPr>
      <a:lvl8pPr marL="13716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8pPr>
      <a:lvl9pPr marL="18288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110000"/>
        </a:lnSpc>
        <a:spcBef>
          <a:spcPct val="3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spcBef>
          <a:spcPct val="50000"/>
        </a:spcBef>
        <a:spcAft>
          <a:spcPct val="0"/>
        </a:spcAft>
        <a:buClr>
          <a:srgbClr val="2A547E"/>
        </a:buClr>
        <a:buFont typeface="Wingdings" pitchFamily="2" charset="2"/>
        <a:buChar char="q"/>
        <a:defRPr sz="2000" b="1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2A547E"/>
        </a:buClr>
        <a:buFont typeface="Wingdings" pitchFamily="2" charset="2"/>
        <a:buChar char="Ø"/>
        <a:defRPr sz="2000" b="1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5pPr>
      <a:lvl6pPr marL="20621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2349500"/>
            <a:ext cx="8380412" cy="4394200"/>
          </a:xfrm>
        </p:spPr>
        <p:txBody>
          <a:bodyPr/>
          <a:lstStyle/>
          <a:p>
            <a:pPr algn="ctr"/>
            <a:r>
              <a:rPr lang="en-US" sz="2400" dirty="0"/>
              <a:t>Extensions to </a:t>
            </a:r>
            <a:r>
              <a:rPr lang="en-US" sz="2400" dirty="0" smtClean="0"/>
              <a:t>Resource Reservation Protocol For </a:t>
            </a:r>
            <a:r>
              <a:rPr lang="en-US" sz="2400" dirty="0"/>
              <a:t>Fast Reroute </a:t>
            </a:r>
            <a:r>
              <a:rPr lang="en-US" sz="2400" dirty="0" smtClean="0"/>
              <a:t>of</a:t>
            </a:r>
            <a:r>
              <a:rPr lang="en-US" sz="2400" dirty="0"/>
              <a:t> </a:t>
            </a:r>
            <a:r>
              <a:rPr lang="en-US" sz="2400" dirty="0" smtClean="0"/>
              <a:t>Traffic </a:t>
            </a:r>
            <a:r>
              <a:rPr lang="en-US" sz="2400" dirty="0"/>
              <a:t>Engineering </a:t>
            </a:r>
            <a:r>
              <a:rPr lang="en-US" sz="2400" dirty="0" smtClean="0"/>
              <a:t>GMPLS LSPs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1600" dirty="0"/>
              <a:t>draft-ietf-teas-gmpls-lsp-fastreroute-06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60796" y="3307923"/>
            <a:ext cx="8420918" cy="3075147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600" dirty="0" smtClean="0">
                <a:cs typeface="Times New Roman" pitchFamily="18" charset="0"/>
              </a:rPr>
              <a:t>Authors: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/>
              <a:t>Mike </a:t>
            </a:r>
            <a:r>
              <a:rPr lang="en-US" sz="1600" dirty="0" err="1" smtClean="0"/>
              <a:t>Taillon</a:t>
            </a:r>
            <a:r>
              <a:rPr lang="en-US" sz="1600" dirty="0" smtClean="0"/>
              <a:t> (</a:t>
            </a:r>
            <a:r>
              <a:rPr lang="en-US" sz="1600" dirty="0" err="1"/>
              <a:t>mtaillon@</a:t>
            </a:r>
            <a:r>
              <a:rPr lang="en-US" sz="1600" dirty="0" err="1" smtClean="0"/>
              <a:t>cisco.com</a:t>
            </a:r>
            <a:r>
              <a:rPr lang="en-US" sz="1600" dirty="0" smtClean="0"/>
              <a:t>)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err="1"/>
              <a:t>Tarek</a:t>
            </a:r>
            <a:r>
              <a:rPr lang="en-US" sz="1600" dirty="0"/>
              <a:t> </a:t>
            </a:r>
            <a:r>
              <a:rPr lang="en-US" sz="1600" dirty="0" err="1" smtClean="0"/>
              <a:t>Saad</a:t>
            </a:r>
            <a:r>
              <a:rPr lang="en-US" sz="1600" dirty="0" smtClean="0"/>
              <a:t> (</a:t>
            </a:r>
            <a:r>
              <a:rPr lang="en-US" sz="1600" dirty="0" err="1"/>
              <a:t>tsaad@</a:t>
            </a:r>
            <a:r>
              <a:rPr lang="en-US" sz="1600" dirty="0" err="1" smtClean="0"/>
              <a:t>cisco.com</a:t>
            </a:r>
            <a:r>
              <a:rPr lang="en-US" sz="1600" dirty="0" smtClean="0"/>
              <a:t>)</a:t>
            </a:r>
            <a:endParaRPr lang="en-US" sz="1600" dirty="0" smtClean="0">
              <a:cs typeface="Times New Roman" pitchFamily="18" charset="0"/>
            </a:endParaRP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>
                <a:solidFill>
                  <a:srgbClr val="0000FF"/>
                </a:solidFill>
                <a:cs typeface="Times New Roman" pitchFamily="18" charset="0"/>
              </a:rPr>
              <a:t>Rakesh Gandhi </a:t>
            </a:r>
            <a:r>
              <a:rPr lang="en-US" sz="1600" dirty="0">
                <a:solidFill>
                  <a:srgbClr val="0000FF"/>
                </a:solidFill>
                <a:cs typeface="Times New Roman" pitchFamily="18" charset="0"/>
              </a:rPr>
              <a:t>(rgandhi@cisco.com</a:t>
            </a:r>
            <a:r>
              <a:rPr lang="en-US" sz="1600" dirty="0" smtClean="0">
                <a:solidFill>
                  <a:srgbClr val="0000FF"/>
                </a:solidFill>
                <a:cs typeface="Times New Roman" pitchFamily="18" charset="0"/>
              </a:rPr>
              <a:t>) - Presenter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>
                <a:cs typeface="Times New Roman" pitchFamily="18" charset="0"/>
              </a:rPr>
              <a:t>Zafar Ali (zali@cisco.com) </a:t>
            </a:r>
            <a:endParaRPr lang="en-US" sz="1600" dirty="0">
              <a:cs typeface="Times New Roman" pitchFamily="18" charset="0"/>
            </a:endParaRPr>
          </a:p>
          <a:p>
            <a:pPr indent="-117475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cs typeface="Times New Roman" pitchFamily="18" charset="0"/>
              </a:rPr>
              <a:t>Contributors: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/>
              <a:t>  </a:t>
            </a:r>
            <a:r>
              <a:rPr lang="en-US" sz="1600" dirty="0" smtClean="0"/>
              <a:t>      Frederic </a:t>
            </a:r>
            <a:r>
              <a:rPr lang="en-US" sz="1600" dirty="0" err="1"/>
              <a:t>Jounay</a:t>
            </a:r>
            <a:r>
              <a:rPr lang="en-US" sz="1600" dirty="0"/>
              <a:t> (</a:t>
            </a:r>
            <a:r>
              <a:rPr lang="en-US" sz="1600" dirty="0" err="1"/>
              <a:t>frederic.jounay@salt.ch</a:t>
            </a:r>
            <a:r>
              <a:rPr lang="en-US" sz="1600" dirty="0"/>
              <a:t>)  </a:t>
            </a:r>
            <a:endParaRPr lang="en-US" sz="16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/>
              <a:t>        </a:t>
            </a:r>
            <a:r>
              <a:rPr lang="en-US" sz="1600" dirty="0" err="1" smtClean="0"/>
              <a:t>Manav</a:t>
            </a:r>
            <a:r>
              <a:rPr lang="en-US" sz="1600" dirty="0" smtClean="0"/>
              <a:t> </a:t>
            </a:r>
            <a:r>
              <a:rPr lang="en-US" sz="1600" dirty="0"/>
              <a:t>Bhatia </a:t>
            </a:r>
            <a:r>
              <a:rPr lang="en-US" sz="1600" dirty="0" smtClean="0"/>
              <a:t>(</a:t>
            </a:r>
            <a:r>
              <a:rPr lang="en-US" sz="1600" dirty="0" err="1"/>
              <a:t>manav.bhatia@nokia.com</a:t>
            </a:r>
            <a:r>
              <a:rPr lang="en-US" sz="1600" dirty="0" smtClean="0"/>
              <a:t>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/>
              <a:t>        </a:t>
            </a:r>
            <a:r>
              <a:rPr lang="en-US" sz="1600" dirty="0" err="1" smtClean="0"/>
              <a:t>Lizhong</a:t>
            </a:r>
            <a:r>
              <a:rPr lang="en-US" sz="1600" dirty="0" smtClean="0"/>
              <a:t> </a:t>
            </a:r>
            <a:r>
              <a:rPr lang="en-US" sz="1600" dirty="0" err="1"/>
              <a:t>Jin</a:t>
            </a:r>
            <a:r>
              <a:rPr lang="en-US" sz="1600" dirty="0"/>
              <a:t> </a:t>
            </a:r>
            <a:r>
              <a:rPr lang="en-US" sz="1600" dirty="0" smtClean="0"/>
              <a:t>(</a:t>
            </a:r>
            <a:r>
              <a:rPr lang="en-US" sz="1600" dirty="0" err="1"/>
              <a:t>lizho.jin@gmail.com</a:t>
            </a:r>
            <a:r>
              <a:rPr lang="en-US" sz="1600" dirty="0" smtClean="0"/>
              <a:t>)</a:t>
            </a:r>
            <a:endParaRPr lang="en-US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600" dirty="0" smtClean="0"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53662" y="6434119"/>
            <a:ext cx="4035186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97th IETF, TEAS WG, Seoul (November 2016)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0" y="0"/>
            <a:ext cx="8035801" cy="717330"/>
          </a:xfrm>
        </p:spPr>
        <p:txBody>
          <a:bodyPr/>
          <a:lstStyle/>
          <a:p>
            <a:r>
              <a:rPr lang="en-US" sz="2800" dirty="0" smtClean="0"/>
              <a:t>Next Steps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700" y="1231900"/>
            <a:ext cx="8331200" cy="50673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</a:rPr>
              <a:t>No open issues at the moment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</a:rPr>
              <a:t>Requesting feedback from the WG on the updates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</a:rPr>
              <a:t>Request for publication</a:t>
            </a:r>
          </a:p>
        </p:txBody>
      </p:sp>
    </p:spTree>
    <p:extLst>
      <p:ext uri="{BB962C8B-B14F-4D97-AF65-F5344CB8AC3E}">
        <p14:creationId xmlns:p14="http://schemas.microsoft.com/office/powerpoint/2010/main" val="20810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3"/>
          <p:cNvSpPr>
            <a:spLocks noGrp="1"/>
          </p:cNvSpPr>
          <p:nvPr>
            <p:ph idx="1"/>
          </p:nvPr>
        </p:nvSpPr>
        <p:spPr>
          <a:xfrm>
            <a:off x="1077913" y="1801813"/>
            <a:ext cx="6208712" cy="300513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4400" dirty="0" smtClean="0">
                <a:cs typeface="Times New Roman" pitchFamily="18" charset="0"/>
              </a:rPr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76345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20082" y="118519"/>
            <a:ext cx="8801100" cy="533400"/>
          </a:xfrm>
        </p:spPr>
        <p:txBody>
          <a:bodyPr/>
          <a:lstStyle/>
          <a:p>
            <a:pPr eaLnBrk="1" hangingPunct="1"/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FRR Reroute Phase (NNHOP bypass)</a:t>
            </a:r>
          </a:p>
        </p:txBody>
      </p:sp>
      <p:sp>
        <p:nvSpPr>
          <p:cNvPr id="158" name="Rounded Rectangle 157"/>
          <p:cNvSpPr/>
          <p:nvPr/>
        </p:nvSpPr>
        <p:spPr bwMode="auto">
          <a:xfrm>
            <a:off x="0" y="1074405"/>
            <a:ext cx="9144000" cy="2286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" name="Picture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180997" y="226185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1857397" y="2271332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Connector 13"/>
          <p:cNvCxnSpPr>
            <a:stCxn id="4" idx="3"/>
            <a:endCxn id="5" idx="1"/>
          </p:cNvCxnSpPr>
          <p:nvPr/>
        </p:nvCxnSpPr>
        <p:spPr bwMode="auto">
          <a:xfrm>
            <a:off x="561997" y="2452355"/>
            <a:ext cx="1295400" cy="947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" name="Picture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3533797" y="226185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Connector 18"/>
          <p:cNvCxnSpPr>
            <a:endCxn id="18" idx="1"/>
          </p:cNvCxnSpPr>
          <p:nvPr/>
        </p:nvCxnSpPr>
        <p:spPr bwMode="auto">
          <a:xfrm>
            <a:off x="2238397" y="2452355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0" name="Picture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5210197" y="226185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Straight Connector 20"/>
          <p:cNvCxnSpPr>
            <a:endCxn id="20" idx="1"/>
          </p:cNvCxnSpPr>
          <p:nvPr/>
        </p:nvCxnSpPr>
        <p:spPr bwMode="auto">
          <a:xfrm>
            <a:off x="3914797" y="2452355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pic>
        <p:nvPicPr>
          <p:cNvPr id="22" name="Picture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6886597" y="226185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Connector 22"/>
          <p:cNvCxnSpPr>
            <a:endCxn id="22" idx="1"/>
          </p:cNvCxnSpPr>
          <p:nvPr/>
        </p:nvCxnSpPr>
        <p:spPr bwMode="auto">
          <a:xfrm>
            <a:off x="5591197" y="2452355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Curved Connector 27"/>
          <p:cNvCxnSpPr>
            <a:stCxn id="5" idx="0"/>
            <a:endCxn id="20" idx="0"/>
          </p:cNvCxnSpPr>
          <p:nvPr/>
        </p:nvCxnSpPr>
        <p:spPr bwMode="auto">
          <a:xfrm rot="5400000" flipH="1" flipV="1">
            <a:off x="3719559" y="590194"/>
            <a:ext cx="9477" cy="3352800"/>
          </a:xfrm>
          <a:prstGeom prst="curvedConnector3">
            <a:avLst>
              <a:gd name="adj1" fmla="val 4612219"/>
            </a:avLst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Curved Connector 28"/>
          <p:cNvCxnSpPr>
            <a:stCxn id="18" idx="0"/>
            <a:endCxn id="22" idx="0"/>
          </p:cNvCxnSpPr>
          <p:nvPr/>
        </p:nvCxnSpPr>
        <p:spPr bwMode="auto">
          <a:xfrm rot="5400000" flipH="1" flipV="1">
            <a:off x="5400697" y="585455"/>
            <a:ext cx="1588" cy="3352800"/>
          </a:xfrm>
          <a:prstGeom prst="curvedConnector3">
            <a:avLst>
              <a:gd name="adj1" fmla="val 40387280"/>
            </a:avLst>
          </a:prstGeom>
          <a:solidFill>
            <a:schemeClr val="accent1"/>
          </a:solidFill>
          <a:ln w="158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pic>
        <p:nvPicPr>
          <p:cNvPr id="33" name="Picture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8562997" y="225550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4" name="Straight Connector 33"/>
          <p:cNvCxnSpPr/>
          <p:nvPr/>
        </p:nvCxnSpPr>
        <p:spPr bwMode="auto">
          <a:xfrm>
            <a:off x="7267597" y="2452355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28597" y="1918955"/>
            <a:ext cx="9580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Active/Head</a:t>
            </a:r>
            <a:endParaRPr lang="en-US" sz="1100" dirty="0"/>
          </a:p>
        </p:txBody>
      </p:sp>
      <p:sp>
        <p:nvSpPr>
          <p:cNvPr id="25" name="TextBox 24"/>
          <p:cNvSpPr txBox="1"/>
          <p:nvPr/>
        </p:nvSpPr>
        <p:spPr>
          <a:xfrm>
            <a:off x="8214545" y="1995155"/>
            <a:ext cx="9294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Passive/Tail</a:t>
            </a:r>
            <a:endParaRPr lang="en-US" sz="1100" dirty="0"/>
          </a:p>
        </p:txBody>
      </p:sp>
      <p:cxnSp>
        <p:nvCxnSpPr>
          <p:cNvPr id="27" name="Straight Arrow Connector 26"/>
          <p:cNvCxnSpPr/>
          <p:nvPr/>
        </p:nvCxnSpPr>
        <p:spPr bwMode="auto">
          <a:xfrm flipV="1">
            <a:off x="561997" y="2636505"/>
            <a:ext cx="1282700" cy="63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911247" y="2452355"/>
            <a:ext cx="4484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8000"/>
                </a:solidFill>
              </a:rPr>
              <a:t>Path</a:t>
            </a:r>
            <a:endParaRPr lang="en-US" sz="1000" dirty="0">
              <a:solidFill>
                <a:srgbClr val="00800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 bwMode="auto">
          <a:xfrm flipV="1">
            <a:off x="2238397" y="2636505"/>
            <a:ext cx="1282700" cy="63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2587647" y="2452355"/>
            <a:ext cx="4484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8000"/>
                </a:solidFill>
              </a:rPr>
              <a:t>Path</a:t>
            </a:r>
            <a:endParaRPr lang="en-US" sz="1000" dirty="0">
              <a:solidFill>
                <a:srgbClr val="008000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 bwMode="auto">
          <a:xfrm flipV="1">
            <a:off x="7292997" y="2636505"/>
            <a:ext cx="1282700" cy="63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7642247" y="2452355"/>
            <a:ext cx="4484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8000"/>
                </a:solidFill>
              </a:rPr>
              <a:t>Path</a:t>
            </a:r>
            <a:endParaRPr lang="en-US" sz="1000" dirty="0">
              <a:solidFill>
                <a:srgbClr val="008000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 bwMode="auto">
          <a:xfrm rot="10800000">
            <a:off x="561997" y="2801605"/>
            <a:ext cx="1295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1063647" y="2604755"/>
            <a:ext cx="47961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solidFill>
                  <a:srgbClr val="FF6600"/>
                </a:solidFill>
              </a:rPr>
              <a:t>Resv</a:t>
            </a:r>
            <a:endParaRPr lang="en-US" sz="1000" dirty="0">
              <a:solidFill>
                <a:srgbClr val="FF6600"/>
              </a:solidFill>
            </a:endParaRPr>
          </a:p>
        </p:txBody>
      </p:sp>
      <p:cxnSp>
        <p:nvCxnSpPr>
          <p:cNvPr id="64" name="Straight Arrow Connector 63"/>
          <p:cNvCxnSpPr/>
          <p:nvPr/>
        </p:nvCxnSpPr>
        <p:spPr bwMode="auto">
          <a:xfrm rot="10800000">
            <a:off x="7267597" y="2801605"/>
            <a:ext cx="1295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7769247" y="2604755"/>
            <a:ext cx="47961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solidFill>
                  <a:srgbClr val="FF6600"/>
                </a:solidFill>
              </a:rPr>
              <a:t>Resv</a:t>
            </a:r>
            <a:endParaRPr lang="en-US" sz="1000" dirty="0">
              <a:solidFill>
                <a:srgbClr val="FF6600"/>
              </a:solidFill>
            </a:endParaRPr>
          </a:p>
        </p:txBody>
      </p:sp>
      <p:cxnSp>
        <p:nvCxnSpPr>
          <p:cNvPr id="101" name="Straight Connector 100"/>
          <p:cNvCxnSpPr/>
          <p:nvPr/>
        </p:nvCxnSpPr>
        <p:spPr bwMode="auto">
          <a:xfrm flipV="1">
            <a:off x="4300030" y="2302071"/>
            <a:ext cx="520700" cy="2945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/>
          <p:cNvCxnSpPr/>
          <p:nvPr/>
        </p:nvCxnSpPr>
        <p:spPr bwMode="auto">
          <a:xfrm rot="10800000">
            <a:off x="4300035" y="2302076"/>
            <a:ext cx="524928" cy="3069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0" name="TextBox 109"/>
          <p:cNvSpPr txBox="1"/>
          <p:nvPr/>
        </p:nvSpPr>
        <p:spPr>
          <a:xfrm>
            <a:off x="5063090" y="1353805"/>
            <a:ext cx="993556" cy="2333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8000"/>
                </a:solidFill>
              </a:rPr>
              <a:t>T</a:t>
            </a:r>
            <a:r>
              <a:rPr lang="en-US" sz="1000" dirty="0" smtClean="0">
                <a:solidFill>
                  <a:srgbClr val="008000"/>
                </a:solidFill>
              </a:rPr>
              <a:t>raffic + Path </a:t>
            </a:r>
            <a:endParaRPr lang="en-US" sz="1000" dirty="0">
              <a:solidFill>
                <a:srgbClr val="008000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199625" y="1343309"/>
            <a:ext cx="575799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6600"/>
                </a:solidFill>
              </a:rPr>
              <a:t>Traffic</a:t>
            </a:r>
            <a:endParaRPr lang="en-US" sz="1000" dirty="0">
              <a:solidFill>
                <a:srgbClr val="FF6600"/>
              </a:solidFill>
            </a:endParaRPr>
          </a:p>
        </p:txBody>
      </p:sp>
      <p:cxnSp>
        <p:nvCxnSpPr>
          <p:cNvPr id="124" name="Shape 123"/>
          <p:cNvCxnSpPr>
            <a:stCxn id="20" idx="0"/>
            <a:endCxn id="122" idx="3"/>
          </p:cNvCxnSpPr>
          <p:nvPr/>
        </p:nvCxnSpPr>
        <p:spPr bwMode="auto">
          <a:xfrm rot="16200000" flipV="1">
            <a:off x="4186496" y="1047653"/>
            <a:ext cx="803130" cy="1625273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5" name="Shape 124"/>
          <p:cNvCxnSpPr>
            <a:stCxn id="122" idx="1"/>
            <a:endCxn id="5" idx="0"/>
          </p:cNvCxnSpPr>
          <p:nvPr/>
        </p:nvCxnSpPr>
        <p:spPr bwMode="auto">
          <a:xfrm rot="10800000" flipV="1">
            <a:off x="2047897" y="1458724"/>
            <a:ext cx="1151728" cy="812607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4" name="Shape 133"/>
          <p:cNvCxnSpPr>
            <a:stCxn id="18" idx="0"/>
            <a:endCxn id="110" idx="1"/>
          </p:cNvCxnSpPr>
          <p:nvPr/>
        </p:nvCxnSpPr>
        <p:spPr bwMode="auto">
          <a:xfrm rot="5400000" flipH="1" flipV="1">
            <a:off x="3998018" y="1196784"/>
            <a:ext cx="791351" cy="1338793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7" name="Shape 136"/>
          <p:cNvCxnSpPr>
            <a:stCxn id="110" idx="3"/>
            <a:endCxn id="22" idx="0"/>
          </p:cNvCxnSpPr>
          <p:nvPr/>
        </p:nvCxnSpPr>
        <p:spPr bwMode="auto">
          <a:xfrm>
            <a:off x="6056646" y="1470504"/>
            <a:ext cx="1020451" cy="791351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0" name="TextBox 139"/>
          <p:cNvSpPr txBox="1"/>
          <p:nvPr/>
        </p:nvSpPr>
        <p:spPr>
          <a:xfrm>
            <a:off x="2962297" y="2795255"/>
            <a:ext cx="12666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downstream PLR</a:t>
            </a:r>
            <a:endParaRPr lang="en-US" sz="1100" dirty="0"/>
          </a:p>
        </p:txBody>
      </p:sp>
      <p:sp>
        <p:nvSpPr>
          <p:cNvPr id="143" name="TextBox 142"/>
          <p:cNvSpPr txBox="1"/>
          <p:nvPr/>
        </p:nvSpPr>
        <p:spPr>
          <a:xfrm>
            <a:off x="3556000" y="2553955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</a:t>
            </a:r>
            <a:endParaRPr lang="en-US" sz="1400" b="1" dirty="0"/>
          </a:p>
        </p:txBody>
      </p:sp>
      <p:sp>
        <p:nvSpPr>
          <p:cNvPr id="144" name="TextBox 143"/>
          <p:cNvSpPr txBox="1"/>
          <p:nvPr/>
        </p:nvSpPr>
        <p:spPr>
          <a:xfrm>
            <a:off x="5251450" y="2553955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</a:t>
            </a:r>
            <a:endParaRPr lang="en-US" sz="1400" b="1" dirty="0"/>
          </a:p>
        </p:txBody>
      </p:sp>
      <p:sp>
        <p:nvSpPr>
          <p:cNvPr id="154" name="TextBox 153"/>
          <p:cNvSpPr txBox="1"/>
          <p:nvPr/>
        </p:nvSpPr>
        <p:spPr>
          <a:xfrm>
            <a:off x="4152900" y="2185655"/>
            <a:ext cx="8475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Link Failure</a:t>
            </a:r>
            <a:endParaRPr lang="en-US" sz="1000" b="1" dirty="0"/>
          </a:p>
        </p:txBody>
      </p:sp>
      <p:cxnSp>
        <p:nvCxnSpPr>
          <p:cNvPr id="102" name="Straight Arrow Connector 101"/>
          <p:cNvCxnSpPr/>
          <p:nvPr/>
        </p:nvCxnSpPr>
        <p:spPr bwMode="auto">
          <a:xfrm rot="10800000" flipV="1">
            <a:off x="3911601" y="2803193"/>
            <a:ext cx="3032147" cy="47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lgDash"/>
            <a:round/>
            <a:headEnd type="none" w="med" len="med"/>
            <a:tailEnd type="arrow"/>
          </a:ln>
          <a:effectLst/>
        </p:spPr>
      </p:cxnSp>
      <p:sp>
        <p:nvSpPr>
          <p:cNvPr id="156" name="TextBox 155"/>
          <p:cNvSpPr txBox="1"/>
          <p:nvPr/>
        </p:nvSpPr>
        <p:spPr>
          <a:xfrm>
            <a:off x="3351699" y="2987694"/>
            <a:ext cx="2479214" cy="374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FRR reroute phase</a:t>
            </a:r>
            <a:endParaRPr lang="en-US" sz="2000" dirty="0"/>
          </a:p>
        </p:txBody>
      </p:sp>
      <p:sp>
        <p:nvSpPr>
          <p:cNvPr id="162" name="TextBox 161"/>
          <p:cNvSpPr txBox="1"/>
          <p:nvPr/>
        </p:nvSpPr>
        <p:spPr>
          <a:xfrm>
            <a:off x="97878" y="3618532"/>
            <a:ext cx="8756765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1900" dirty="0"/>
              <a:t>The downstream PLR C and upstream PLR D independently trigger fast reroute procedures to redirect traffic onto respective bypass </a:t>
            </a:r>
            <a:r>
              <a:rPr lang="en-US" sz="1900" dirty="0" smtClean="0"/>
              <a:t>tunnels.</a:t>
            </a:r>
            <a:endParaRPr lang="en-US" sz="1900" dirty="0"/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1900" dirty="0" smtClean="0"/>
              <a:t>The </a:t>
            </a:r>
            <a:r>
              <a:rPr lang="en-US" sz="1900" dirty="0"/>
              <a:t>downstream PLR </a:t>
            </a:r>
            <a:r>
              <a:rPr lang="en-US" sz="1900" dirty="0" smtClean="0"/>
              <a:t>C reroutes </a:t>
            </a:r>
            <a:r>
              <a:rPr lang="en-US" sz="1900" dirty="0"/>
              <a:t>RSVP Path state onto the bypass tunnel </a:t>
            </a:r>
            <a:r>
              <a:rPr lang="en-US" sz="1900" dirty="0" smtClean="0"/>
              <a:t>Tc [</a:t>
            </a:r>
            <a:r>
              <a:rPr lang="en-US" sz="1900" dirty="0"/>
              <a:t>RFC4090]. </a:t>
            </a:r>
            <a:endParaRPr lang="en-US" sz="1900" dirty="0" smtClean="0"/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1900" dirty="0" smtClean="0"/>
              <a:t>At this </a:t>
            </a:r>
            <a:r>
              <a:rPr lang="en-US" sz="1900" dirty="0"/>
              <a:t>point, </a:t>
            </a:r>
            <a:r>
              <a:rPr lang="en-US" sz="1900" dirty="0" smtClean="0">
                <a:solidFill>
                  <a:srgbClr val="0000FF"/>
                </a:solidFill>
              </a:rPr>
              <a:t>node D </a:t>
            </a:r>
            <a:r>
              <a:rPr lang="en-US" sz="1900" dirty="0">
                <a:solidFill>
                  <a:srgbClr val="0000FF"/>
                </a:solidFill>
              </a:rPr>
              <a:t>stops receiving RSVP Path </a:t>
            </a:r>
            <a:r>
              <a:rPr lang="en-US" sz="1900" dirty="0" smtClean="0"/>
              <a:t>refreshes for the protected tunnel.</a:t>
            </a:r>
            <a:endParaRPr lang="en-US" sz="1900" b="1" u="sng" dirty="0" smtClean="0"/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1900" b="1" dirty="0" smtClean="0"/>
              <a:t>This </a:t>
            </a:r>
            <a:r>
              <a:rPr lang="en-US" sz="1900" dirty="0" smtClean="0"/>
              <a:t>eventually leads to Path state timeout for the protected tunnel. </a:t>
            </a:r>
            <a:endParaRPr lang="en-US" sz="1900" dirty="0"/>
          </a:p>
        </p:txBody>
      </p:sp>
      <p:sp>
        <p:nvSpPr>
          <p:cNvPr id="103" name="TextBox 102"/>
          <p:cNvSpPr txBox="1"/>
          <p:nvPr/>
        </p:nvSpPr>
        <p:spPr>
          <a:xfrm>
            <a:off x="6149997" y="2604755"/>
            <a:ext cx="47961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solidFill>
                  <a:srgbClr val="FF6600"/>
                </a:solidFill>
              </a:rPr>
              <a:t>Resv</a:t>
            </a:r>
            <a:endParaRPr lang="en-US" sz="1000" dirty="0">
              <a:solidFill>
                <a:srgbClr val="FF6600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4886347" y="2788905"/>
            <a:ext cx="1086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</a:t>
            </a:r>
            <a:r>
              <a:rPr lang="en-US" sz="1100" dirty="0" smtClean="0"/>
              <a:t>pstream PLR</a:t>
            </a:r>
            <a:endParaRPr lang="en-US" sz="1100" dirty="0"/>
          </a:p>
        </p:txBody>
      </p:sp>
      <p:sp>
        <p:nvSpPr>
          <p:cNvPr id="105" name="TextBox 104"/>
          <p:cNvSpPr txBox="1"/>
          <p:nvPr/>
        </p:nvSpPr>
        <p:spPr>
          <a:xfrm>
            <a:off x="6594497" y="2833355"/>
            <a:ext cx="12012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downstream MP</a:t>
            </a:r>
            <a:endParaRPr lang="en-US" sz="1100" dirty="0"/>
          </a:p>
        </p:txBody>
      </p:sp>
      <p:sp>
        <p:nvSpPr>
          <p:cNvPr id="106" name="TextBox 105"/>
          <p:cNvSpPr txBox="1"/>
          <p:nvPr/>
        </p:nvSpPr>
        <p:spPr>
          <a:xfrm>
            <a:off x="6934200" y="2547605"/>
            <a:ext cx="30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E</a:t>
            </a:r>
            <a:endParaRPr lang="en-US" sz="1400" b="1" dirty="0"/>
          </a:p>
        </p:txBody>
      </p:sp>
      <p:sp>
        <p:nvSpPr>
          <p:cNvPr id="108" name="TextBox 107"/>
          <p:cNvSpPr txBox="1"/>
          <p:nvPr/>
        </p:nvSpPr>
        <p:spPr>
          <a:xfrm>
            <a:off x="1879600" y="2566655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</a:t>
            </a:r>
            <a:endParaRPr lang="en-US" sz="1400" b="1" dirty="0"/>
          </a:p>
        </p:txBody>
      </p:sp>
      <p:sp>
        <p:nvSpPr>
          <p:cNvPr id="109" name="TextBox 108"/>
          <p:cNvSpPr txBox="1"/>
          <p:nvPr/>
        </p:nvSpPr>
        <p:spPr>
          <a:xfrm>
            <a:off x="177800" y="2573005"/>
            <a:ext cx="307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</a:t>
            </a:r>
            <a:endParaRPr lang="en-US" sz="1400" b="1" dirty="0"/>
          </a:p>
        </p:txBody>
      </p:sp>
      <p:sp>
        <p:nvSpPr>
          <p:cNvPr id="114" name="TextBox 113"/>
          <p:cNvSpPr txBox="1"/>
          <p:nvPr/>
        </p:nvSpPr>
        <p:spPr>
          <a:xfrm>
            <a:off x="8616950" y="2566655"/>
            <a:ext cx="294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</a:t>
            </a:r>
            <a:endParaRPr lang="en-US" sz="1400" b="1" dirty="0"/>
          </a:p>
        </p:txBody>
      </p:sp>
      <p:cxnSp>
        <p:nvCxnSpPr>
          <p:cNvPr id="107" name="Straight Arrow Connector 106"/>
          <p:cNvCxnSpPr/>
          <p:nvPr/>
        </p:nvCxnSpPr>
        <p:spPr bwMode="auto">
          <a:xfrm rot="10800000">
            <a:off x="2238397" y="2801605"/>
            <a:ext cx="1295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6" name="TextBox 115"/>
          <p:cNvSpPr txBox="1"/>
          <p:nvPr/>
        </p:nvSpPr>
        <p:spPr>
          <a:xfrm>
            <a:off x="2740047" y="2604755"/>
            <a:ext cx="47961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solidFill>
                  <a:srgbClr val="FF6600"/>
                </a:solidFill>
              </a:rPr>
              <a:t>Resv</a:t>
            </a:r>
            <a:endParaRPr lang="en-US" sz="1000" dirty="0">
              <a:solidFill>
                <a:srgbClr val="FF6600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5122724" y="1640626"/>
            <a:ext cx="7667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Bypass </a:t>
            </a:r>
            <a:r>
              <a:rPr lang="en-US" sz="1000" dirty="0" err="1" smtClean="0"/>
              <a:t>Tc</a:t>
            </a:r>
            <a:endParaRPr lang="en-US" sz="1000" b="1" dirty="0"/>
          </a:p>
        </p:txBody>
      </p:sp>
      <p:sp>
        <p:nvSpPr>
          <p:cNvPr id="118" name="TextBox 117"/>
          <p:cNvSpPr txBox="1"/>
          <p:nvPr/>
        </p:nvSpPr>
        <p:spPr>
          <a:xfrm>
            <a:off x="3201800" y="1615225"/>
            <a:ext cx="7881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Bypass Tb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15332705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61790" y="96047"/>
            <a:ext cx="8801100" cy="533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FRR Re-</a:t>
            </a:r>
            <a:r>
              <a:rPr lang="en-US" sz="2800" dirty="0" err="1" smtClean="0"/>
              <a:t>coroute</a:t>
            </a:r>
            <a:r>
              <a:rPr lang="en-US" sz="2800" dirty="0" smtClean="0"/>
              <a:t> Phase (NNHOP bypass)</a:t>
            </a:r>
          </a:p>
        </p:txBody>
      </p:sp>
      <p:sp>
        <p:nvSpPr>
          <p:cNvPr id="158" name="Rounded Rectangle 157"/>
          <p:cNvSpPr/>
          <p:nvPr/>
        </p:nvSpPr>
        <p:spPr bwMode="auto">
          <a:xfrm>
            <a:off x="0" y="991329"/>
            <a:ext cx="9144000" cy="2286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>
            <a:off x="180997" y="2045429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>
            <a:off x="1857397" y="2045429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Connector 13"/>
          <p:cNvCxnSpPr>
            <a:stCxn id="4" idx="3"/>
            <a:endCxn id="5" idx="1"/>
          </p:cNvCxnSpPr>
          <p:nvPr/>
        </p:nvCxnSpPr>
        <p:spPr bwMode="auto">
          <a:xfrm>
            <a:off x="561997" y="2235929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>
            <a:off x="3533797" y="2045429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Connector 18"/>
          <p:cNvCxnSpPr>
            <a:endCxn id="18" idx="1"/>
          </p:cNvCxnSpPr>
          <p:nvPr/>
        </p:nvCxnSpPr>
        <p:spPr bwMode="auto">
          <a:xfrm>
            <a:off x="2238397" y="2235929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0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>
            <a:off x="5210197" y="2045429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Straight Connector 20"/>
          <p:cNvCxnSpPr>
            <a:endCxn id="20" idx="1"/>
          </p:cNvCxnSpPr>
          <p:nvPr/>
        </p:nvCxnSpPr>
        <p:spPr bwMode="auto">
          <a:xfrm>
            <a:off x="3914797" y="2235929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2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>
            <a:off x="6886597" y="2045429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Connector 22"/>
          <p:cNvCxnSpPr>
            <a:endCxn id="22" idx="1"/>
          </p:cNvCxnSpPr>
          <p:nvPr/>
        </p:nvCxnSpPr>
        <p:spPr bwMode="auto">
          <a:xfrm>
            <a:off x="5591197" y="2235929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Curved Connector 28"/>
          <p:cNvCxnSpPr>
            <a:stCxn id="18" idx="0"/>
            <a:endCxn id="22" idx="0"/>
          </p:cNvCxnSpPr>
          <p:nvPr/>
        </p:nvCxnSpPr>
        <p:spPr bwMode="auto">
          <a:xfrm rot="5400000" flipH="1" flipV="1">
            <a:off x="5400697" y="369029"/>
            <a:ext cx="1588" cy="3352800"/>
          </a:xfrm>
          <a:prstGeom prst="curvedConnector3">
            <a:avLst>
              <a:gd name="adj1" fmla="val 40387280"/>
            </a:avLst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3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>
            <a:off x="8562997" y="2039079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4" name="Straight Connector 33"/>
          <p:cNvCxnSpPr/>
          <p:nvPr/>
        </p:nvCxnSpPr>
        <p:spPr bwMode="auto">
          <a:xfrm>
            <a:off x="7267597" y="2235929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28597" y="1702529"/>
            <a:ext cx="9580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Active/Head</a:t>
            </a:r>
            <a:endParaRPr lang="en-US" sz="1100" dirty="0"/>
          </a:p>
        </p:txBody>
      </p:sp>
      <p:sp>
        <p:nvSpPr>
          <p:cNvPr id="25" name="TextBox 24"/>
          <p:cNvSpPr txBox="1"/>
          <p:nvPr/>
        </p:nvSpPr>
        <p:spPr>
          <a:xfrm>
            <a:off x="8214545" y="1778729"/>
            <a:ext cx="9294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Passive/Tail</a:t>
            </a:r>
            <a:endParaRPr lang="en-US" sz="1100" dirty="0"/>
          </a:p>
        </p:txBody>
      </p:sp>
      <p:cxnSp>
        <p:nvCxnSpPr>
          <p:cNvPr id="27" name="Straight Arrow Connector 26"/>
          <p:cNvCxnSpPr/>
          <p:nvPr/>
        </p:nvCxnSpPr>
        <p:spPr bwMode="auto">
          <a:xfrm flipV="1">
            <a:off x="561997" y="2420079"/>
            <a:ext cx="1282700" cy="63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911247" y="2235929"/>
            <a:ext cx="4484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8000"/>
                </a:solidFill>
              </a:rPr>
              <a:t>Path</a:t>
            </a:r>
            <a:endParaRPr lang="en-US" sz="1000" dirty="0">
              <a:solidFill>
                <a:srgbClr val="00800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 bwMode="auto">
          <a:xfrm flipV="1">
            <a:off x="2238397" y="2420079"/>
            <a:ext cx="1282700" cy="63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2587647" y="2235929"/>
            <a:ext cx="4484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8000"/>
                </a:solidFill>
              </a:rPr>
              <a:t>Path</a:t>
            </a:r>
            <a:endParaRPr lang="en-US" sz="1000" dirty="0">
              <a:solidFill>
                <a:srgbClr val="008000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 bwMode="auto">
          <a:xfrm flipV="1">
            <a:off x="7292997" y="2420079"/>
            <a:ext cx="1282700" cy="63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7642247" y="2235929"/>
            <a:ext cx="4484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8000"/>
                </a:solidFill>
              </a:rPr>
              <a:t>Path</a:t>
            </a:r>
            <a:endParaRPr lang="en-US" sz="1000" dirty="0">
              <a:solidFill>
                <a:srgbClr val="008000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 bwMode="auto">
          <a:xfrm rot="10800000">
            <a:off x="561997" y="2585179"/>
            <a:ext cx="1295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1063647" y="2388329"/>
            <a:ext cx="47961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solidFill>
                  <a:srgbClr val="FF6600"/>
                </a:solidFill>
              </a:rPr>
              <a:t>Resv</a:t>
            </a:r>
            <a:endParaRPr lang="en-US" sz="1000" dirty="0">
              <a:solidFill>
                <a:srgbClr val="FF6600"/>
              </a:solidFill>
            </a:endParaRPr>
          </a:p>
        </p:txBody>
      </p:sp>
      <p:cxnSp>
        <p:nvCxnSpPr>
          <p:cNvPr id="64" name="Straight Arrow Connector 63"/>
          <p:cNvCxnSpPr/>
          <p:nvPr/>
        </p:nvCxnSpPr>
        <p:spPr bwMode="auto">
          <a:xfrm rot="10800000">
            <a:off x="7267597" y="2585179"/>
            <a:ext cx="1295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7769247" y="2388329"/>
            <a:ext cx="47961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solidFill>
                  <a:srgbClr val="FF6600"/>
                </a:solidFill>
              </a:rPr>
              <a:t>Resv</a:t>
            </a:r>
            <a:endParaRPr lang="en-US" sz="1000" dirty="0">
              <a:solidFill>
                <a:srgbClr val="FF6600"/>
              </a:solidFill>
            </a:endParaRPr>
          </a:p>
        </p:txBody>
      </p:sp>
      <p:cxnSp>
        <p:nvCxnSpPr>
          <p:cNvPr id="101" name="Straight Connector 100"/>
          <p:cNvCxnSpPr/>
          <p:nvPr/>
        </p:nvCxnSpPr>
        <p:spPr bwMode="auto">
          <a:xfrm flipV="1">
            <a:off x="4300030" y="2085645"/>
            <a:ext cx="520700" cy="2945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/>
          <p:cNvCxnSpPr/>
          <p:nvPr/>
        </p:nvCxnSpPr>
        <p:spPr bwMode="auto">
          <a:xfrm rot="10800000">
            <a:off x="4300035" y="2085650"/>
            <a:ext cx="524928" cy="3069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0" name="TextBox 109"/>
          <p:cNvSpPr txBox="1"/>
          <p:nvPr/>
        </p:nvSpPr>
        <p:spPr>
          <a:xfrm>
            <a:off x="5174572" y="1072808"/>
            <a:ext cx="4484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8000"/>
                </a:solidFill>
              </a:rPr>
              <a:t>Path</a:t>
            </a:r>
            <a:endParaRPr lang="en-US" sz="1000" dirty="0">
              <a:solidFill>
                <a:srgbClr val="008000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5191147" y="1200879"/>
            <a:ext cx="47961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solidFill>
                  <a:srgbClr val="FF6600"/>
                </a:solidFill>
              </a:rPr>
              <a:t>Resv</a:t>
            </a:r>
            <a:endParaRPr lang="en-US" sz="1000" dirty="0">
              <a:solidFill>
                <a:srgbClr val="FF6600"/>
              </a:solidFill>
            </a:endParaRPr>
          </a:p>
        </p:txBody>
      </p:sp>
      <p:cxnSp>
        <p:nvCxnSpPr>
          <p:cNvPr id="124" name="Shape 123"/>
          <p:cNvCxnSpPr>
            <a:endCxn id="122" idx="3"/>
          </p:cNvCxnSpPr>
          <p:nvPr/>
        </p:nvCxnSpPr>
        <p:spPr bwMode="auto">
          <a:xfrm rot="16200000" flipV="1">
            <a:off x="5997337" y="997419"/>
            <a:ext cx="784939" cy="1438082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5" name="Shape 124"/>
          <p:cNvCxnSpPr>
            <a:stCxn id="122" idx="1"/>
          </p:cNvCxnSpPr>
          <p:nvPr/>
        </p:nvCxnSpPr>
        <p:spPr bwMode="auto">
          <a:xfrm rot="10800000" flipV="1">
            <a:off x="3756047" y="1323989"/>
            <a:ext cx="1435100" cy="784939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4" name="Shape 133"/>
          <p:cNvCxnSpPr>
            <a:stCxn id="18" idx="0"/>
            <a:endCxn id="110" idx="1"/>
          </p:cNvCxnSpPr>
          <p:nvPr/>
        </p:nvCxnSpPr>
        <p:spPr bwMode="auto">
          <a:xfrm rot="5400000" flipH="1" flipV="1">
            <a:off x="4024679" y="895537"/>
            <a:ext cx="849510" cy="1450275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7" name="Shape 136"/>
          <p:cNvCxnSpPr>
            <a:stCxn id="110" idx="3"/>
            <a:endCxn id="22" idx="0"/>
          </p:cNvCxnSpPr>
          <p:nvPr/>
        </p:nvCxnSpPr>
        <p:spPr bwMode="auto">
          <a:xfrm>
            <a:off x="5623045" y="1195919"/>
            <a:ext cx="1454052" cy="849510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0" name="TextBox 139"/>
          <p:cNvSpPr txBox="1"/>
          <p:nvPr/>
        </p:nvSpPr>
        <p:spPr>
          <a:xfrm>
            <a:off x="3165497" y="2591529"/>
            <a:ext cx="12666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</a:t>
            </a:r>
            <a:r>
              <a:rPr lang="en-US" sz="1100" dirty="0" smtClean="0"/>
              <a:t>ownstream PLR</a:t>
            </a:r>
            <a:endParaRPr lang="en-US" sz="1100" dirty="0"/>
          </a:p>
        </p:txBody>
      </p:sp>
      <p:sp>
        <p:nvSpPr>
          <p:cNvPr id="143" name="TextBox 142"/>
          <p:cNvSpPr txBox="1"/>
          <p:nvPr/>
        </p:nvSpPr>
        <p:spPr>
          <a:xfrm>
            <a:off x="3556000" y="2337529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</a:t>
            </a:r>
            <a:endParaRPr lang="en-US" sz="1400" b="1" dirty="0"/>
          </a:p>
        </p:txBody>
      </p:sp>
      <p:sp>
        <p:nvSpPr>
          <p:cNvPr id="144" name="TextBox 143"/>
          <p:cNvSpPr txBox="1"/>
          <p:nvPr/>
        </p:nvSpPr>
        <p:spPr>
          <a:xfrm>
            <a:off x="5262213" y="2380577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</a:t>
            </a:r>
            <a:endParaRPr lang="en-US" sz="1400" b="1" dirty="0"/>
          </a:p>
        </p:txBody>
      </p:sp>
      <p:sp>
        <p:nvSpPr>
          <p:cNvPr id="154" name="TextBox 153"/>
          <p:cNvSpPr txBox="1"/>
          <p:nvPr/>
        </p:nvSpPr>
        <p:spPr>
          <a:xfrm>
            <a:off x="4152900" y="1969229"/>
            <a:ext cx="8475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Link Failure</a:t>
            </a:r>
            <a:endParaRPr lang="en-US" sz="1000" b="1" dirty="0"/>
          </a:p>
        </p:txBody>
      </p:sp>
      <p:sp>
        <p:nvSpPr>
          <p:cNvPr id="156" name="TextBox 155"/>
          <p:cNvSpPr txBox="1"/>
          <p:nvPr/>
        </p:nvSpPr>
        <p:spPr>
          <a:xfrm>
            <a:off x="2211431" y="2869211"/>
            <a:ext cx="4646149" cy="374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FRR active state – Re-</a:t>
            </a:r>
            <a:r>
              <a:rPr lang="en-US" sz="2000" dirty="0" err="1" smtClean="0"/>
              <a:t>coroute</a:t>
            </a:r>
            <a:r>
              <a:rPr lang="en-US" sz="2000" dirty="0" smtClean="0"/>
              <a:t> Phase</a:t>
            </a:r>
            <a:endParaRPr lang="en-US" sz="2000" dirty="0"/>
          </a:p>
        </p:txBody>
      </p:sp>
      <p:sp>
        <p:nvSpPr>
          <p:cNvPr id="106" name="TextBox 105"/>
          <p:cNvSpPr txBox="1"/>
          <p:nvPr/>
        </p:nvSpPr>
        <p:spPr>
          <a:xfrm>
            <a:off x="6944962" y="2395750"/>
            <a:ext cx="30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E</a:t>
            </a:r>
            <a:endParaRPr lang="en-US" sz="1400" b="1" dirty="0"/>
          </a:p>
        </p:txBody>
      </p:sp>
      <p:sp>
        <p:nvSpPr>
          <p:cNvPr id="108" name="TextBox 107"/>
          <p:cNvSpPr txBox="1"/>
          <p:nvPr/>
        </p:nvSpPr>
        <p:spPr>
          <a:xfrm>
            <a:off x="1879600" y="2350229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</a:t>
            </a:r>
            <a:endParaRPr lang="en-US" sz="1400" b="1" dirty="0"/>
          </a:p>
        </p:txBody>
      </p:sp>
      <p:sp>
        <p:nvSpPr>
          <p:cNvPr id="109" name="TextBox 108"/>
          <p:cNvSpPr txBox="1"/>
          <p:nvPr/>
        </p:nvSpPr>
        <p:spPr>
          <a:xfrm>
            <a:off x="177800" y="2356579"/>
            <a:ext cx="307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</a:t>
            </a:r>
            <a:endParaRPr lang="en-US" sz="1400" b="1" dirty="0"/>
          </a:p>
        </p:txBody>
      </p:sp>
      <p:sp>
        <p:nvSpPr>
          <p:cNvPr id="114" name="TextBox 113"/>
          <p:cNvSpPr txBox="1"/>
          <p:nvPr/>
        </p:nvSpPr>
        <p:spPr>
          <a:xfrm>
            <a:off x="8616950" y="2350229"/>
            <a:ext cx="294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</a:t>
            </a:r>
            <a:endParaRPr lang="en-US" sz="1400" b="1" dirty="0"/>
          </a:p>
        </p:txBody>
      </p:sp>
      <p:sp>
        <p:nvSpPr>
          <p:cNvPr id="117" name="Rectangle 3"/>
          <p:cNvSpPr txBox="1">
            <a:spLocks noChangeArrowheads="1"/>
          </p:cNvSpPr>
          <p:nvPr/>
        </p:nvSpPr>
        <p:spPr bwMode="auto">
          <a:xfrm>
            <a:off x="164987" y="3582129"/>
            <a:ext cx="8733484" cy="277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charset="2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/>
              <a:t>Once the traffic is fast rerouted, need a way to get the protected tunnel co-routed in both directions to avoid timeouts. </a:t>
            </a:r>
          </a:p>
          <a:p>
            <a:pPr marL="457200" indent="-4572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/>
              <a:t>Downstream MP node </a:t>
            </a:r>
            <a:r>
              <a:rPr lang="en-US" sz="2000" dirty="0"/>
              <a:t>E assumes the role of </a:t>
            </a:r>
            <a:r>
              <a:rPr lang="en-US" sz="2000" dirty="0">
                <a:solidFill>
                  <a:srgbClr val="0000FF"/>
                </a:solidFill>
              </a:rPr>
              <a:t>Point of Remote Repair (PRR</a:t>
            </a:r>
            <a:r>
              <a:rPr lang="en-US" sz="2000" dirty="0" smtClean="0">
                <a:solidFill>
                  <a:srgbClr val="0000FF"/>
                </a:solidFill>
              </a:rPr>
              <a:t>) </a:t>
            </a:r>
            <a:r>
              <a:rPr lang="en-US" sz="2000" dirty="0" smtClean="0"/>
              <a:t>(upon receiving Path message over bypass tunnel </a:t>
            </a:r>
            <a:r>
              <a:rPr lang="en-US" sz="2000" dirty="0" err="1" smtClean="0"/>
              <a:t>Tc</a:t>
            </a:r>
            <a:r>
              <a:rPr lang="en-US" sz="2000" dirty="0" smtClean="0"/>
              <a:t>). </a:t>
            </a:r>
            <a:endParaRPr lang="en-US" sz="2000" dirty="0"/>
          </a:p>
          <a:p>
            <a:pPr marL="457200" indent="-4572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/>
              <a:t>Node E reroutes traffic in the reverse direction and </a:t>
            </a:r>
            <a:r>
              <a:rPr lang="en-US" sz="2000" dirty="0" err="1" smtClean="0"/>
              <a:t>Resv</a:t>
            </a:r>
            <a:r>
              <a:rPr lang="en-US" sz="2000" dirty="0" smtClean="0"/>
              <a:t> onto bypass tunnel Tc. </a:t>
            </a:r>
          </a:p>
        </p:txBody>
      </p:sp>
      <p:cxnSp>
        <p:nvCxnSpPr>
          <p:cNvPr id="118" name="Straight Arrow Connector 117"/>
          <p:cNvCxnSpPr/>
          <p:nvPr/>
        </p:nvCxnSpPr>
        <p:spPr bwMode="auto">
          <a:xfrm rot="10800000">
            <a:off x="2212997" y="2597879"/>
            <a:ext cx="1295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9" name="TextBox 118"/>
          <p:cNvSpPr txBox="1"/>
          <p:nvPr/>
        </p:nvSpPr>
        <p:spPr>
          <a:xfrm>
            <a:off x="2714647" y="2401029"/>
            <a:ext cx="47961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solidFill>
                  <a:srgbClr val="FF6600"/>
                </a:solidFill>
              </a:rPr>
              <a:t>Resv</a:t>
            </a:r>
            <a:endParaRPr lang="en-US" sz="1000" dirty="0">
              <a:solidFill>
                <a:srgbClr val="FF66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036624" y="1469798"/>
            <a:ext cx="7667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Bypass </a:t>
            </a:r>
            <a:r>
              <a:rPr lang="en-US" sz="1000" dirty="0" err="1" smtClean="0"/>
              <a:t>Tc</a:t>
            </a:r>
            <a:endParaRPr lang="en-US" sz="10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6810397" y="2591529"/>
            <a:ext cx="2069797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downstream MP</a:t>
            </a:r>
          </a:p>
          <a:p>
            <a:r>
              <a:rPr lang="en-US" sz="1100" dirty="0" smtClean="0"/>
              <a:t>point of remote repair (PRR)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717328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745067"/>
          </a:xfrm>
        </p:spPr>
        <p:txBody>
          <a:bodyPr>
            <a:noAutofit/>
          </a:bodyPr>
          <a:lstStyle/>
          <a:p>
            <a:r>
              <a:rPr lang="en-US" sz="3200" dirty="0" smtClean="0"/>
              <a:t>Outline</a:t>
            </a:r>
            <a:endParaRPr lang="en-US" sz="3200" dirty="0"/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457200" y="1155700"/>
            <a:ext cx="8216900" cy="40386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Scope and Current Status</a:t>
            </a:r>
          </a:p>
          <a:p>
            <a:r>
              <a:rPr lang="en-US" sz="2800" dirty="0" smtClean="0">
                <a:solidFill>
                  <a:schemeClr val="tx2"/>
                </a:solidFill>
              </a:rPr>
              <a:t>Summary of Signaling Extensions</a:t>
            </a:r>
          </a:p>
          <a:p>
            <a:r>
              <a:rPr lang="en-US" sz="2800" dirty="0" smtClean="0">
                <a:solidFill>
                  <a:schemeClr val="accent1"/>
                </a:solidFill>
              </a:rPr>
              <a:t>Recent Updates</a:t>
            </a:r>
          </a:p>
          <a:p>
            <a:r>
              <a:rPr lang="en-US" sz="2800" dirty="0" smtClean="0">
                <a:solidFill>
                  <a:schemeClr val="tx2"/>
                </a:solidFill>
              </a:rPr>
              <a:t>Next Steps</a:t>
            </a:r>
            <a:endParaRPr lang="en-US" sz="2800" dirty="0">
              <a:solidFill>
                <a:schemeClr val="tx2"/>
              </a:solidFill>
            </a:endParaRPr>
          </a:p>
          <a:p>
            <a:endParaRPr lang="en-US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05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75" y="-157502"/>
            <a:ext cx="8145463" cy="838200"/>
          </a:xfrm>
        </p:spPr>
        <p:txBody>
          <a:bodyPr/>
          <a:lstStyle/>
          <a:p>
            <a:r>
              <a:rPr lang="en-US" sz="2800" dirty="0" smtClean="0"/>
              <a:t>Scope and Current Status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675" y="1231899"/>
            <a:ext cx="8328025" cy="5080001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Scope: </a:t>
            </a:r>
          </a:p>
          <a:p>
            <a:pPr lvl="1">
              <a:buClr>
                <a:schemeClr val="accent1"/>
              </a:buClr>
            </a:pPr>
            <a:r>
              <a:rPr lang="en-US" dirty="0" smtClean="0"/>
              <a:t> Bidirectional Tunnel Signaled using GMPLS [RFC3473]</a:t>
            </a:r>
          </a:p>
          <a:p>
            <a:pPr lvl="1">
              <a:buClr>
                <a:schemeClr val="accent1"/>
              </a:buClr>
            </a:pPr>
            <a:r>
              <a:rPr lang="en-US" dirty="0" smtClean="0"/>
              <a:t> Packet </a:t>
            </a:r>
            <a:r>
              <a:rPr lang="en-US" dirty="0"/>
              <a:t>Switch Capable (PSC) </a:t>
            </a:r>
            <a:endParaRPr lang="en-US" dirty="0" smtClean="0"/>
          </a:p>
          <a:p>
            <a:pPr lvl="1">
              <a:buClr>
                <a:schemeClr val="accent1"/>
              </a:buClr>
            </a:pPr>
            <a:r>
              <a:rPr lang="en-US" dirty="0" smtClean="0"/>
              <a:t> Using FRR procedures [RFC4090]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Current </a:t>
            </a:r>
            <a:r>
              <a:rPr lang="en-US" sz="2000" dirty="0"/>
              <a:t>Status: </a:t>
            </a:r>
          </a:p>
          <a:p>
            <a:pPr lvl="1">
              <a:buClr>
                <a:schemeClr val="accent1"/>
              </a:buClr>
            </a:pPr>
            <a:r>
              <a:rPr lang="en-US" dirty="0" smtClean="0"/>
              <a:t> Completed </a:t>
            </a:r>
            <a:r>
              <a:rPr lang="en-US" dirty="0"/>
              <a:t>WG LC</a:t>
            </a:r>
          </a:p>
          <a:p>
            <a:pPr lvl="1">
              <a:buClr>
                <a:schemeClr val="accent1"/>
              </a:buClr>
            </a:pPr>
            <a:r>
              <a:rPr lang="en-US" dirty="0" smtClean="0"/>
              <a:t> Addressed </a:t>
            </a:r>
            <a:r>
              <a:rPr lang="en-US" dirty="0"/>
              <a:t>Review </a:t>
            </a:r>
            <a:r>
              <a:rPr lang="en-US" dirty="0" smtClean="0"/>
              <a:t>comments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Presenting the </a:t>
            </a:r>
            <a:r>
              <a:rPr lang="en-US" sz="2000" dirty="0" smtClean="0">
                <a:solidFill>
                  <a:schemeClr val="accent1"/>
                </a:solidFill>
              </a:rPr>
              <a:t>recent updates </a:t>
            </a:r>
            <a:r>
              <a:rPr lang="en-US" sz="2000" dirty="0" smtClean="0"/>
              <a:t>in this draft as a result of the WG LC review.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1182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261" y="0"/>
            <a:ext cx="8225240" cy="717331"/>
          </a:xfrm>
        </p:spPr>
        <p:txBody>
          <a:bodyPr/>
          <a:lstStyle/>
          <a:p>
            <a:r>
              <a:rPr lang="en-US" sz="2800" dirty="0" smtClean="0"/>
              <a:t>Summary of Signaling Extensions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261" y="1088152"/>
            <a:ext cx="8660339" cy="5572256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>
                <a:solidFill>
                  <a:schemeClr val="tx2"/>
                </a:solidFill>
              </a:rPr>
              <a:t>Need to obtain upstream MP label and upstream MP address.</a:t>
            </a:r>
          </a:p>
          <a:p>
            <a:pPr marL="681037" lvl="1" indent="-342900"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</a:rPr>
              <a:t>Upstream PLR obtains the upstream MP label and upstream MP address from the RRO of the RSVP Path message.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>
                <a:solidFill>
                  <a:schemeClr val="tx2"/>
                </a:solidFill>
              </a:rPr>
              <a:t>The upstream and downstream </a:t>
            </a:r>
            <a:r>
              <a:rPr lang="en-US" sz="2000" dirty="0">
                <a:solidFill>
                  <a:schemeClr val="tx2"/>
                </a:solidFill>
              </a:rPr>
              <a:t>PLRs may independently assign different </a:t>
            </a:r>
            <a:r>
              <a:rPr lang="en-US" sz="2000" dirty="0" smtClean="0">
                <a:solidFill>
                  <a:schemeClr val="tx2"/>
                </a:solidFill>
              </a:rPr>
              <a:t>FRR bypass </a:t>
            </a:r>
            <a:r>
              <a:rPr lang="en-US" sz="2000" dirty="0">
                <a:solidFill>
                  <a:schemeClr val="tx2"/>
                </a:solidFill>
              </a:rPr>
              <a:t>tunnels in the forward and reverse </a:t>
            </a:r>
            <a:r>
              <a:rPr lang="en-US" sz="2000" dirty="0" smtClean="0">
                <a:solidFill>
                  <a:schemeClr val="tx2"/>
                </a:solidFill>
              </a:rPr>
              <a:t>directions.</a:t>
            </a:r>
          </a:p>
          <a:p>
            <a:pPr marL="681037" lvl="1" indent="-342900"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</a:rPr>
              <a:t>Co-ordinate FRR bypass </a:t>
            </a:r>
            <a:r>
              <a:rPr lang="en-US" dirty="0">
                <a:solidFill>
                  <a:schemeClr val="tx2"/>
                </a:solidFill>
              </a:rPr>
              <a:t>tunnel </a:t>
            </a:r>
            <a:r>
              <a:rPr lang="en-US" dirty="0" smtClean="0">
                <a:solidFill>
                  <a:schemeClr val="tx2"/>
                </a:solidFill>
              </a:rPr>
              <a:t>selections </a:t>
            </a:r>
            <a:r>
              <a:rPr lang="en-US" dirty="0">
                <a:solidFill>
                  <a:schemeClr val="tx2"/>
                </a:solidFill>
              </a:rPr>
              <a:t>between downstream and upstream </a:t>
            </a:r>
            <a:r>
              <a:rPr lang="en-US" dirty="0" smtClean="0">
                <a:solidFill>
                  <a:schemeClr val="tx2"/>
                </a:solidFill>
              </a:rPr>
              <a:t>PLRs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using new </a:t>
            </a:r>
            <a:r>
              <a:rPr lang="en-US" dirty="0">
                <a:solidFill>
                  <a:schemeClr val="tx2"/>
                </a:solidFill>
                <a:cs typeface="Times New Roman" pitchFamily="18" charset="0"/>
              </a:rPr>
              <a:t>Bypass </a:t>
            </a: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Assignment </a:t>
            </a:r>
            <a:r>
              <a:rPr lang="en-US" dirty="0" smtClean="0">
                <a:solidFill>
                  <a:schemeClr val="tx2"/>
                </a:solidFill>
              </a:rPr>
              <a:t>RRO </a:t>
            </a:r>
            <a:r>
              <a:rPr lang="en-US" dirty="0" err="1" smtClean="0">
                <a:solidFill>
                  <a:schemeClr val="tx2"/>
                </a:solidFill>
              </a:rPr>
              <a:t>subobject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tx2"/>
                </a:solidFill>
              </a:rPr>
              <a:t>After FRR </a:t>
            </a:r>
            <a:r>
              <a:rPr lang="en-US" sz="2000" dirty="0" smtClean="0">
                <a:solidFill>
                  <a:schemeClr val="tx2"/>
                </a:solidFill>
              </a:rPr>
              <a:t>activation, upstream PLR </a:t>
            </a:r>
            <a:r>
              <a:rPr lang="en-US" sz="2000" dirty="0">
                <a:solidFill>
                  <a:schemeClr val="tx2"/>
                </a:solidFill>
              </a:rPr>
              <a:t>may timeout RSVP </a:t>
            </a:r>
            <a:r>
              <a:rPr lang="en-US" sz="2000" dirty="0" smtClean="0">
                <a:solidFill>
                  <a:schemeClr val="tx2"/>
                </a:solidFill>
              </a:rPr>
              <a:t>soft-state with in-band signaling when using NNHOP Bypass tunnel. </a:t>
            </a:r>
          </a:p>
          <a:p>
            <a:pPr marL="681037" lvl="1" indent="-342900"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</a:rPr>
              <a:t>Point of Remote Repair (PRR) reroutes </a:t>
            </a:r>
            <a:r>
              <a:rPr lang="en-US" dirty="0" err="1">
                <a:solidFill>
                  <a:schemeClr val="tx2"/>
                </a:solidFill>
              </a:rPr>
              <a:t>Resv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and traffic over the FRR bypass tunnel in the reverse direction.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78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" y="52522"/>
            <a:ext cx="8052304" cy="653386"/>
          </a:xfrm>
        </p:spPr>
        <p:txBody>
          <a:bodyPr/>
          <a:lstStyle/>
          <a:p>
            <a:r>
              <a:rPr lang="en-US" sz="2800" dirty="0" smtClean="0"/>
              <a:t>Upstream MP Label and MP Address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382" y="3621213"/>
            <a:ext cx="8599769" cy="278553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solidFill>
                  <a:schemeClr val="tx2"/>
                </a:solidFill>
              </a:rPr>
              <a:t>Upstream </a:t>
            </a:r>
            <a:r>
              <a:rPr lang="en-US" sz="1800" dirty="0">
                <a:solidFill>
                  <a:schemeClr val="tx2"/>
                </a:solidFill>
              </a:rPr>
              <a:t>PLR obtains the upstream MP label </a:t>
            </a:r>
            <a:r>
              <a:rPr lang="en-US" sz="1800" dirty="0" smtClean="0">
                <a:solidFill>
                  <a:schemeClr val="tx2"/>
                </a:solidFill>
              </a:rPr>
              <a:t>and upstream MP address from the </a:t>
            </a:r>
            <a:r>
              <a:rPr lang="en-US" sz="1800" dirty="0">
                <a:solidFill>
                  <a:schemeClr val="tx2"/>
                </a:solidFill>
              </a:rPr>
              <a:t>RRO </a:t>
            </a:r>
            <a:r>
              <a:rPr lang="en-US" sz="1800" dirty="0" smtClean="0">
                <a:solidFill>
                  <a:schemeClr val="tx2"/>
                </a:solidFill>
              </a:rPr>
              <a:t>in the RSVP </a:t>
            </a:r>
            <a:r>
              <a:rPr lang="en-US" sz="1800" dirty="0">
                <a:solidFill>
                  <a:schemeClr val="tx2"/>
                </a:solidFill>
              </a:rPr>
              <a:t>Path </a:t>
            </a:r>
            <a:r>
              <a:rPr lang="en-US" sz="1800" dirty="0" smtClean="0">
                <a:solidFill>
                  <a:schemeClr val="tx2"/>
                </a:solidFill>
              </a:rPr>
              <a:t>message.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solidFill>
                  <a:schemeClr val="accent1"/>
                </a:solidFill>
              </a:rPr>
              <a:t>Bypass GMPLS tunnel in the same direction as the protected GMPLS tunnel (in terms of Active/Passive sides).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0" y="1060137"/>
            <a:ext cx="9144000" cy="2286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Picture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180997" y="213343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1857397" y="213343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>
            <a:stCxn id="5" idx="3"/>
            <a:endCxn id="6" idx="1"/>
          </p:cNvCxnSpPr>
          <p:nvPr/>
        </p:nvCxnSpPr>
        <p:spPr bwMode="auto">
          <a:xfrm>
            <a:off x="561997" y="2323935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" name="Picture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3533797" y="213343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>
            <a:endCxn id="8" idx="1"/>
          </p:cNvCxnSpPr>
          <p:nvPr/>
        </p:nvCxnSpPr>
        <p:spPr bwMode="auto">
          <a:xfrm>
            <a:off x="2238397" y="2323935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5210197" y="213343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>
            <a:endCxn id="10" idx="1"/>
          </p:cNvCxnSpPr>
          <p:nvPr/>
        </p:nvCxnSpPr>
        <p:spPr bwMode="auto">
          <a:xfrm>
            <a:off x="3914797" y="2323935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2" name="Picture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6886597" y="213343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>
            <a:endCxn id="12" idx="1"/>
          </p:cNvCxnSpPr>
          <p:nvPr/>
        </p:nvCxnSpPr>
        <p:spPr bwMode="auto">
          <a:xfrm>
            <a:off x="5591197" y="2323935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Curved Connector 14"/>
          <p:cNvCxnSpPr>
            <a:stCxn id="8" idx="0"/>
            <a:endCxn id="12" idx="0"/>
          </p:cNvCxnSpPr>
          <p:nvPr/>
        </p:nvCxnSpPr>
        <p:spPr bwMode="auto">
          <a:xfrm rot="5400000" flipH="1" flipV="1">
            <a:off x="5400697" y="457035"/>
            <a:ext cx="1588" cy="3352800"/>
          </a:xfrm>
          <a:prstGeom prst="curvedConnector3">
            <a:avLst>
              <a:gd name="adj1" fmla="val 40387280"/>
            </a:avLst>
          </a:prstGeom>
          <a:solidFill>
            <a:schemeClr val="accent1"/>
          </a:solidFill>
          <a:ln w="15875" cap="flat" cmpd="sng" algn="ctr">
            <a:solidFill>
              <a:schemeClr val="tx2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pic>
        <p:nvPicPr>
          <p:cNvPr id="16" name="Picture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8562997" y="212708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 bwMode="auto">
          <a:xfrm>
            <a:off x="7267597" y="2323935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28597" y="1790535"/>
            <a:ext cx="9580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Active/Head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8214545" y="1866735"/>
            <a:ext cx="9294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Passive/Tail</a:t>
            </a:r>
            <a:endParaRPr lang="en-US" sz="1100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561997" y="2508085"/>
            <a:ext cx="1282700" cy="63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911247" y="2323935"/>
            <a:ext cx="4484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8000"/>
                </a:solidFill>
              </a:rPr>
              <a:t>Path</a:t>
            </a:r>
            <a:endParaRPr lang="en-US" sz="1000" dirty="0">
              <a:solidFill>
                <a:srgbClr val="008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2238397" y="2508085"/>
            <a:ext cx="1282700" cy="63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2587647" y="2323935"/>
            <a:ext cx="4484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8000"/>
                </a:solidFill>
              </a:rPr>
              <a:t>Path</a:t>
            </a:r>
            <a:endParaRPr lang="en-US" sz="1000" dirty="0">
              <a:solidFill>
                <a:srgbClr val="008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V="1">
            <a:off x="7292997" y="2508085"/>
            <a:ext cx="1282700" cy="63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7642247" y="2323935"/>
            <a:ext cx="4484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8000"/>
                </a:solidFill>
              </a:rPr>
              <a:t>Path</a:t>
            </a:r>
            <a:endParaRPr lang="en-US" sz="1000" dirty="0">
              <a:solidFill>
                <a:srgbClr val="008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 rot="10800000">
            <a:off x="561997" y="2673185"/>
            <a:ext cx="1295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063647" y="2476335"/>
            <a:ext cx="47961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solidFill>
                  <a:srgbClr val="FF6600"/>
                </a:solidFill>
              </a:rPr>
              <a:t>Resv</a:t>
            </a:r>
            <a:endParaRPr lang="en-US" sz="1000" dirty="0">
              <a:solidFill>
                <a:srgbClr val="FF66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rot="10800000">
            <a:off x="7267597" y="2673185"/>
            <a:ext cx="1295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7614635" y="2456753"/>
            <a:ext cx="497818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rgbClr val="FF6600"/>
                </a:solidFill>
              </a:rPr>
              <a:t>Resv</a:t>
            </a:r>
            <a:endParaRPr lang="en-US" sz="1000" dirty="0">
              <a:solidFill>
                <a:srgbClr val="FF66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25200" y="2749348"/>
            <a:ext cx="1457450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</a:t>
            </a:r>
            <a:r>
              <a:rPr lang="en-US" sz="1200" dirty="0" smtClean="0"/>
              <a:t>ownstream PLR</a:t>
            </a:r>
          </a:p>
          <a:p>
            <a:r>
              <a:rPr lang="en-US" sz="1200" dirty="0" smtClean="0"/>
              <a:t>Upstream MP</a:t>
            </a:r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3556000" y="2425535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</a:t>
            </a:r>
            <a:endParaRPr lang="en-US" sz="1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251450" y="2425535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</a:t>
            </a:r>
            <a:endParaRPr lang="en-US" sz="1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570299" y="2731829"/>
            <a:ext cx="2364750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U</a:t>
            </a:r>
            <a:r>
              <a:rPr lang="en-US" sz="1200" dirty="0" smtClean="0"/>
              <a:t>pstream PLR</a:t>
            </a:r>
          </a:p>
          <a:p>
            <a:r>
              <a:rPr lang="en-US" sz="1200" dirty="0" smtClean="0"/>
              <a:t>Downstream MP</a:t>
            </a:r>
          </a:p>
          <a:p>
            <a:r>
              <a:rPr lang="en-US" sz="1200" dirty="0" smtClean="0">
                <a:solidFill>
                  <a:srgbClr val="C00000"/>
                </a:solidFill>
              </a:rPr>
              <a:t>Point of Remote Repair (PRR)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34200" y="2419185"/>
            <a:ext cx="30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E</a:t>
            </a:r>
            <a:endParaRPr lang="en-US" sz="1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1879600" y="2438235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</a:t>
            </a:r>
            <a:endParaRPr lang="en-US" sz="1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177800" y="2444585"/>
            <a:ext cx="307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</a:t>
            </a:r>
            <a:endParaRPr lang="en-US" sz="1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8616950" y="2438235"/>
            <a:ext cx="294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</a:t>
            </a:r>
            <a:endParaRPr lang="en-US" sz="1400" b="1" dirty="0"/>
          </a:p>
        </p:txBody>
      </p:sp>
      <p:cxnSp>
        <p:nvCxnSpPr>
          <p:cNvPr id="39" name="Straight Arrow Connector 38"/>
          <p:cNvCxnSpPr/>
          <p:nvPr/>
        </p:nvCxnSpPr>
        <p:spPr bwMode="auto">
          <a:xfrm rot="10800000">
            <a:off x="2238397" y="2673185"/>
            <a:ext cx="1295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2625838" y="2488700"/>
            <a:ext cx="47961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solidFill>
                  <a:srgbClr val="FF6600"/>
                </a:solidFill>
              </a:rPr>
              <a:t>Resv</a:t>
            </a:r>
            <a:endParaRPr lang="en-US" sz="1000" dirty="0">
              <a:solidFill>
                <a:srgbClr val="FF66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72050" y="1512207"/>
            <a:ext cx="7667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Bypass </a:t>
            </a:r>
            <a:r>
              <a:rPr lang="en-US" sz="1000" dirty="0" err="1" smtClean="0"/>
              <a:t>Tc</a:t>
            </a:r>
            <a:endParaRPr lang="en-US" sz="1000" b="1" dirty="0"/>
          </a:p>
        </p:txBody>
      </p:sp>
      <p:grpSp>
        <p:nvGrpSpPr>
          <p:cNvPr id="43" name="Group 42"/>
          <p:cNvGrpSpPr/>
          <p:nvPr/>
        </p:nvGrpSpPr>
        <p:grpSpPr>
          <a:xfrm>
            <a:off x="3909385" y="2290839"/>
            <a:ext cx="1308100" cy="455697"/>
            <a:chOff x="5536254" y="3346739"/>
            <a:chExt cx="1308100" cy="455697"/>
          </a:xfrm>
        </p:grpSpPr>
        <p:cxnSp>
          <p:nvCxnSpPr>
            <p:cNvPr id="44" name="Straight Arrow Connector 43"/>
            <p:cNvCxnSpPr/>
            <p:nvPr/>
          </p:nvCxnSpPr>
          <p:spPr bwMode="auto">
            <a:xfrm flipV="1">
              <a:off x="5561654" y="3587965"/>
              <a:ext cx="1282700" cy="63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5" name="Straight Arrow Connector 44"/>
            <p:cNvCxnSpPr/>
            <p:nvPr/>
          </p:nvCxnSpPr>
          <p:spPr bwMode="auto">
            <a:xfrm rot="10800000">
              <a:off x="5536254" y="3753065"/>
              <a:ext cx="12954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6" name="TextBox 45"/>
            <p:cNvSpPr txBox="1"/>
            <p:nvPr/>
          </p:nvSpPr>
          <p:spPr>
            <a:xfrm>
              <a:off x="6037904" y="3556215"/>
              <a:ext cx="47961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>
                  <a:solidFill>
                    <a:srgbClr val="FF6600"/>
                  </a:solidFill>
                </a:rPr>
                <a:t>Resv</a:t>
              </a:r>
              <a:endParaRPr lang="en-US" sz="1000" dirty="0">
                <a:solidFill>
                  <a:srgbClr val="FF660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053612" y="3346739"/>
              <a:ext cx="4619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rgbClr val="008000"/>
                  </a:solidFill>
                </a:rPr>
                <a:t>Path</a:t>
              </a:r>
              <a:endParaRPr lang="en-US" sz="1000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603028" y="2300549"/>
            <a:ext cx="1308100" cy="455697"/>
            <a:chOff x="5536254" y="3346739"/>
            <a:chExt cx="1308100" cy="455697"/>
          </a:xfrm>
        </p:grpSpPr>
        <p:cxnSp>
          <p:nvCxnSpPr>
            <p:cNvPr id="49" name="Straight Arrow Connector 48"/>
            <p:cNvCxnSpPr/>
            <p:nvPr/>
          </p:nvCxnSpPr>
          <p:spPr bwMode="auto">
            <a:xfrm flipV="1">
              <a:off x="5561654" y="3587965"/>
              <a:ext cx="1282700" cy="63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0" name="Straight Arrow Connector 49"/>
            <p:cNvCxnSpPr/>
            <p:nvPr/>
          </p:nvCxnSpPr>
          <p:spPr bwMode="auto">
            <a:xfrm rot="10800000">
              <a:off x="5536254" y="3753065"/>
              <a:ext cx="12954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1" name="TextBox 50"/>
            <p:cNvSpPr txBox="1"/>
            <p:nvPr/>
          </p:nvSpPr>
          <p:spPr>
            <a:xfrm>
              <a:off x="6037904" y="3556215"/>
              <a:ext cx="47961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>
                  <a:solidFill>
                    <a:srgbClr val="FF6600"/>
                  </a:solidFill>
                </a:rPr>
                <a:t>Resv</a:t>
              </a:r>
              <a:endParaRPr lang="en-US" sz="1000" dirty="0">
                <a:solidFill>
                  <a:srgbClr val="FF6600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010799" y="3346739"/>
              <a:ext cx="4619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rgbClr val="008000"/>
                  </a:solidFill>
                </a:rPr>
                <a:t>Path</a:t>
              </a:r>
              <a:endParaRPr lang="en-US" sz="1000" dirty="0">
                <a:solidFill>
                  <a:srgbClr val="008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257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" y="39523"/>
            <a:ext cx="8966200" cy="617282"/>
          </a:xfrm>
        </p:spPr>
        <p:txBody>
          <a:bodyPr/>
          <a:lstStyle/>
          <a:p>
            <a:r>
              <a:rPr lang="en-US" sz="2800" dirty="0" smtClean="0"/>
              <a:t>Bypass Assignment Co-ordination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801" y="3580275"/>
            <a:ext cx="8766196" cy="2533023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New Bypass Assignment (BA) </a:t>
            </a:r>
            <a:r>
              <a:rPr lang="en-US" sz="1600" dirty="0" err="1" smtClean="0">
                <a:solidFill>
                  <a:schemeClr val="tx2"/>
                </a:solidFill>
                <a:latin typeface="+mj-lt"/>
              </a:rPr>
              <a:t>subobject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 in RRO identifies the bypass </a:t>
            </a:r>
            <a:r>
              <a:rPr lang="en-US" sz="1600" dirty="0">
                <a:solidFill>
                  <a:schemeClr val="tx2"/>
                </a:solidFill>
                <a:latin typeface="+mj-lt"/>
              </a:rPr>
              <a:t>tunnel 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assigned by downstream PLRs:</a:t>
            </a:r>
          </a:p>
          <a:p>
            <a:pPr marL="0" indent="0">
              <a:buNone/>
            </a:pPr>
            <a:r>
              <a:rPr lang="en-US" sz="1600" dirty="0" smtClean="0">
                <a:latin typeface="+mj-lt"/>
                <a:cs typeface="Courier"/>
              </a:rPr>
              <a:t>	Bypass Assignment </a:t>
            </a:r>
            <a:r>
              <a:rPr lang="en-US" sz="1600" dirty="0" err="1" smtClean="0">
                <a:latin typeface="+mj-lt"/>
                <a:cs typeface="Courier"/>
              </a:rPr>
              <a:t>subobject</a:t>
            </a:r>
            <a:r>
              <a:rPr lang="en-US" sz="1600" dirty="0" smtClean="0">
                <a:latin typeface="+mj-lt"/>
                <a:cs typeface="Courier"/>
              </a:rPr>
              <a:t> = Bypass Tunnel ID, </a:t>
            </a:r>
            <a:r>
              <a:rPr lang="en-US" sz="1600" dirty="0" smtClean="0">
                <a:solidFill>
                  <a:schemeClr val="accent1"/>
                </a:solidFill>
                <a:latin typeface="+mj-lt"/>
                <a:cs typeface="Courier"/>
              </a:rPr>
              <a:t>Bypass Destination Address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en-US" sz="1600" dirty="0" smtClean="0">
                <a:latin typeface="+mj-lt"/>
              </a:rPr>
              <a:t>Bypass tunnel Source Address is added in Node-ID </a:t>
            </a:r>
            <a:r>
              <a:rPr lang="en-US" sz="1600" dirty="0" err="1" smtClean="0">
                <a:latin typeface="+mj-lt"/>
              </a:rPr>
              <a:t>subobject</a:t>
            </a:r>
            <a:r>
              <a:rPr lang="en-US" sz="1600" dirty="0" smtClean="0">
                <a:latin typeface="+mj-lt"/>
              </a:rPr>
              <a:t> in RRO [RFC4561]. 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en-US" sz="1600" dirty="0" smtClean="0">
                <a:latin typeface="+mj-lt"/>
              </a:rPr>
              <a:t>New BA </a:t>
            </a:r>
            <a:r>
              <a:rPr lang="en-US" sz="1600" dirty="0" err="1" smtClean="0">
                <a:latin typeface="+mj-lt"/>
              </a:rPr>
              <a:t>subobject</a:t>
            </a:r>
            <a:r>
              <a:rPr lang="en-US" sz="1600" dirty="0" smtClean="0">
                <a:latin typeface="+mj-lt"/>
              </a:rPr>
              <a:t> is 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added </a:t>
            </a: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after the Node-ID </a:t>
            </a:r>
            <a:r>
              <a:rPr lang="en-US" sz="1600" dirty="0" err="1" smtClean="0">
                <a:solidFill>
                  <a:schemeClr val="accent1"/>
                </a:solidFill>
                <a:latin typeface="+mj-lt"/>
              </a:rPr>
              <a:t>subobject</a:t>
            </a: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in RRO, </a:t>
            </a:r>
            <a:r>
              <a:rPr lang="en-US" sz="1600" dirty="0" smtClean="0">
                <a:latin typeface="+mj-lt"/>
              </a:rPr>
              <a:t>every time downstream PLR updates the bypass tunnel assignment.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en-US" sz="1600" dirty="0" smtClean="0">
                <a:latin typeface="+mj-lt"/>
              </a:rPr>
              <a:t>Upstream PLR uses the recorded bypass tunnel to reflect the assignment.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0" y="1060137"/>
            <a:ext cx="9144000" cy="2286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Picture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180997" y="213343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1857397" y="213343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>
            <a:stCxn id="5" idx="3"/>
            <a:endCxn id="6" idx="1"/>
          </p:cNvCxnSpPr>
          <p:nvPr/>
        </p:nvCxnSpPr>
        <p:spPr bwMode="auto">
          <a:xfrm>
            <a:off x="561997" y="2323935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" name="Picture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3533797" y="213343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>
            <a:endCxn id="8" idx="1"/>
          </p:cNvCxnSpPr>
          <p:nvPr/>
        </p:nvCxnSpPr>
        <p:spPr bwMode="auto">
          <a:xfrm>
            <a:off x="2238397" y="2323935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5210197" y="213343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>
            <a:endCxn id="10" idx="1"/>
          </p:cNvCxnSpPr>
          <p:nvPr/>
        </p:nvCxnSpPr>
        <p:spPr bwMode="auto">
          <a:xfrm>
            <a:off x="3914797" y="2323935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2" name="Picture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6886597" y="213343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>
            <a:endCxn id="12" idx="1"/>
          </p:cNvCxnSpPr>
          <p:nvPr/>
        </p:nvCxnSpPr>
        <p:spPr bwMode="auto">
          <a:xfrm>
            <a:off x="5591197" y="2323935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Curved Connector 14"/>
          <p:cNvCxnSpPr>
            <a:stCxn id="8" idx="0"/>
            <a:endCxn id="12" idx="0"/>
          </p:cNvCxnSpPr>
          <p:nvPr/>
        </p:nvCxnSpPr>
        <p:spPr bwMode="auto">
          <a:xfrm rot="5400000" flipH="1" flipV="1">
            <a:off x="5400697" y="457035"/>
            <a:ext cx="1588" cy="3352800"/>
          </a:xfrm>
          <a:prstGeom prst="curvedConnector3">
            <a:avLst>
              <a:gd name="adj1" fmla="val 40387280"/>
            </a:avLst>
          </a:prstGeom>
          <a:solidFill>
            <a:schemeClr val="accent1"/>
          </a:solidFill>
          <a:ln w="15875" cap="flat" cmpd="sng" algn="ctr">
            <a:solidFill>
              <a:schemeClr val="tx2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pic>
        <p:nvPicPr>
          <p:cNvPr id="16" name="Picture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8562997" y="212708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 bwMode="auto">
          <a:xfrm>
            <a:off x="7267597" y="2323935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28597" y="1790535"/>
            <a:ext cx="9580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Active/Head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8214545" y="1866735"/>
            <a:ext cx="9294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Passive/Tail</a:t>
            </a:r>
            <a:endParaRPr lang="en-US" sz="1100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561997" y="2508085"/>
            <a:ext cx="1282700" cy="63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911247" y="2323935"/>
            <a:ext cx="4484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8000"/>
                </a:solidFill>
              </a:rPr>
              <a:t>Path</a:t>
            </a:r>
            <a:endParaRPr lang="en-US" sz="1000" dirty="0">
              <a:solidFill>
                <a:srgbClr val="008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2238397" y="2508085"/>
            <a:ext cx="1282700" cy="63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2587647" y="2323935"/>
            <a:ext cx="4484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8000"/>
                </a:solidFill>
              </a:rPr>
              <a:t>Path</a:t>
            </a:r>
            <a:endParaRPr lang="en-US" sz="1000" dirty="0">
              <a:solidFill>
                <a:srgbClr val="008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V="1">
            <a:off x="7292997" y="2508085"/>
            <a:ext cx="1282700" cy="63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7642247" y="2323935"/>
            <a:ext cx="4484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8000"/>
                </a:solidFill>
              </a:rPr>
              <a:t>Path</a:t>
            </a:r>
            <a:endParaRPr lang="en-US" sz="1000" dirty="0">
              <a:solidFill>
                <a:srgbClr val="008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 rot="10800000">
            <a:off x="561997" y="2673185"/>
            <a:ext cx="1295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063647" y="2476335"/>
            <a:ext cx="47961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solidFill>
                  <a:srgbClr val="FF6600"/>
                </a:solidFill>
              </a:rPr>
              <a:t>Resv</a:t>
            </a:r>
            <a:endParaRPr lang="en-US" sz="1000" dirty="0">
              <a:solidFill>
                <a:srgbClr val="FF66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rot="10800000">
            <a:off x="7267597" y="2673185"/>
            <a:ext cx="1295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7769247" y="2476335"/>
            <a:ext cx="47961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solidFill>
                  <a:srgbClr val="FF6600"/>
                </a:solidFill>
              </a:rPr>
              <a:t>Resv</a:t>
            </a:r>
            <a:endParaRPr lang="en-US" sz="1000" dirty="0">
              <a:solidFill>
                <a:srgbClr val="FF66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48026" y="2738179"/>
            <a:ext cx="1457450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</a:t>
            </a:r>
            <a:r>
              <a:rPr lang="en-US" sz="1200" dirty="0" smtClean="0"/>
              <a:t>ownstream PLR</a:t>
            </a:r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3556000" y="2425535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</a:t>
            </a:r>
            <a:endParaRPr lang="en-US" sz="1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251450" y="2425535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</a:t>
            </a:r>
            <a:endParaRPr lang="en-US" sz="1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570299" y="2731829"/>
            <a:ext cx="1242648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U</a:t>
            </a:r>
            <a:r>
              <a:rPr lang="en-US" sz="1200" dirty="0" smtClean="0"/>
              <a:t>pstream PLR</a:t>
            </a:r>
            <a:endParaRPr 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6934200" y="2419185"/>
            <a:ext cx="30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E</a:t>
            </a:r>
            <a:endParaRPr lang="en-US" sz="1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1879600" y="2438235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</a:t>
            </a:r>
            <a:endParaRPr lang="en-US" sz="1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177800" y="2444585"/>
            <a:ext cx="307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</a:t>
            </a:r>
            <a:endParaRPr lang="en-US" sz="1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8616950" y="2438235"/>
            <a:ext cx="294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</a:t>
            </a:r>
            <a:endParaRPr lang="en-US" sz="1400" b="1" dirty="0"/>
          </a:p>
        </p:txBody>
      </p:sp>
      <p:cxnSp>
        <p:nvCxnSpPr>
          <p:cNvPr id="39" name="Straight Arrow Connector 38"/>
          <p:cNvCxnSpPr/>
          <p:nvPr/>
        </p:nvCxnSpPr>
        <p:spPr bwMode="auto">
          <a:xfrm rot="10800000">
            <a:off x="2238397" y="2673185"/>
            <a:ext cx="1295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2740047" y="2476335"/>
            <a:ext cx="47961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solidFill>
                  <a:srgbClr val="FF6600"/>
                </a:solidFill>
              </a:rPr>
              <a:t>Resv</a:t>
            </a:r>
            <a:endParaRPr lang="en-US" sz="1000" dirty="0">
              <a:solidFill>
                <a:srgbClr val="FF6600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3909385" y="2301783"/>
            <a:ext cx="1308100" cy="444753"/>
            <a:chOff x="5536254" y="3357683"/>
            <a:chExt cx="1308100" cy="444753"/>
          </a:xfrm>
        </p:grpSpPr>
        <p:cxnSp>
          <p:nvCxnSpPr>
            <p:cNvPr id="44" name="Straight Arrow Connector 43"/>
            <p:cNvCxnSpPr/>
            <p:nvPr/>
          </p:nvCxnSpPr>
          <p:spPr bwMode="auto">
            <a:xfrm flipV="1">
              <a:off x="5561654" y="3587965"/>
              <a:ext cx="1282700" cy="63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5" name="Straight Arrow Connector 44"/>
            <p:cNvCxnSpPr/>
            <p:nvPr/>
          </p:nvCxnSpPr>
          <p:spPr bwMode="auto">
            <a:xfrm rot="10800000">
              <a:off x="5536254" y="3753065"/>
              <a:ext cx="12954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6" name="TextBox 45"/>
            <p:cNvSpPr txBox="1"/>
            <p:nvPr/>
          </p:nvSpPr>
          <p:spPr>
            <a:xfrm>
              <a:off x="6037904" y="3556215"/>
              <a:ext cx="47961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>
                  <a:solidFill>
                    <a:srgbClr val="FF6600"/>
                  </a:solidFill>
                </a:rPr>
                <a:t>Resv</a:t>
              </a:r>
              <a:endParaRPr lang="en-US" sz="1000" dirty="0">
                <a:solidFill>
                  <a:srgbClr val="FF660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001032" y="3357683"/>
              <a:ext cx="4619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rgbClr val="008000"/>
                  </a:solidFill>
                </a:rPr>
                <a:t>Path</a:t>
              </a:r>
              <a:endParaRPr lang="en-US" sz="1000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603028" y="2300549"/>
            <a:ext cx="1308100" cy="455697"/>
            <a:chOff x="5536254" y="3346739"/>
            <a:chExt cx="1308100" cy="455697"/>
          </a:xfrm>
        </p:grpSpPr>
        <p:cxnSp>
          <p:nvCxnSpPr>
            <p:cNvPr id="49" name="Straight Arrow Connector 48"/>
            <p:cNvCxnSpPr/>
            <p:nvPr/>
          </p:nvCxnSpPr>
          <p:spPr bwMode="auto">
            <a:xfrm flipV="1">
              <a:off x="5561654" y="3587965"/>
              <a:ext cx="1282700" cy="63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0" name="Straight Arrow Connector 49"/>
            <p:cNvCxnSpPr/>
            <p:nvPr/>
          </p:nvCxnSpPr>
          <p:spPr bwMode="auto">
            <a:xfrm rot="10800000">
              <a:off x="5536254" y="3753065"/>
              <a:ext cx="12954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1" name="TextBox 50"/>
            <p:cNvSpPr txBox="1"/>
            <p:nvPr/>
          </p:nvSpPr>
          <p:spPr>
            <a:xfrm>
              <a:off x="6037904" y="3556215"/>
              <a:ext cx="47961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>
                  <a:solidFill>
                    <a:srgbClr val="FF6600"/>
                  </a:solidFill>
                </a:rPr>
                <a:t>Resv</a:t>
              </a:r>
              <a:endParaRPr lang="en-US" sz="1000" dirty="0">
                <a:solidFill>
                  <a:srgbClr val="FF6600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010799" y="3346739"/>
              <a:ext cx="4619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rgbClr val="008000"/>
                  </a:solidFill>
                </a:rPr>
                <a:t>Path</a:t>
              </a:r>
              <a:endParaRPr lang="en-US" sz="1000" dirty="0">
                <a:solidFill>
                  <a:srgbClr val="008000"/>
                </a:solidFill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4992366" y="1634591"/>
            <a:ext cx="816662" cy="2333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Bypass </a:t>
            </a:r>
            <a:r>
              <a:rPr lang="en-US" sz="1000" dirty="0" err="1" smtClean="0"/>
              <a:t>Tc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36950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135" y="101788"/>
            <a:ext cx="8180366" cy="565909"/>
          </a:xfrm>
        </p:spPr>
        <p:txBody>
          <a:bodyPr/>
          <a:lstStyle/>
          <a:p>
            <a:r>
              <a:rPr lang="en-US" sz="2800" dirty="0" smtClean="0"/>
              <a:t>Multiple Bypass Tunnel Assignments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925" y="3745137"/>
            <a:ext cx="8662149" cy="2733519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solidFill>
                  <a:schemeClr val="bg2"/>
                </a:solidFill>
              </a:rPr>
              <a:t>Upstream PLR may receive multiple bypass tunnel assignments from different downstream PLRs.</a:t>
            </a:r>
          </a:p>
          <a:p>
            <a:pPr marL="795337" lvl="1" indent="-457200"/>
            <a:r>
              <a:rPr lang="en-US" sz="1800" dirty="0" smtClean="0">
                <a:solidFill>
                  <a:schemeClr val="bg2"/>
                </a:solidFill>
              </a:rPr>
              <a:t>This gets corrected during re-</a:t>
            </a:r>
            <a:r>
              <a:rPr lang="en-US" sz="1800" dirty="0" err="1" smtClean="0">
                <a:solidFill>
                  <a:schemeClr val="bg2"/>
                </a:solidFill>
              </a:rPr>
              <a:t>coroute</a:t>
            </a:r>
            <a:r>
              <a:rPr lang="en-US" sz="1800" dirty="0" smtClean="0">
                <a:solidFill>
                  <a:schemeClr val="bg2"/>
                </a:solidFill>
              </a:rPr>
              <a:t> phase after </a:t>
            </a:r>
            <a:r>
              <a:rPr lang="en-US" sz="1800" dirty="0">
                <a:solidFill>
                  <a:schemeClr val="bg2"/>
                </a:solidFill>
              </a:rPr>
              <a:t>F</a:t>
            </a:r>
            <a:r>
              <a:rPr lang="en-US" sz="1800" dirty="0" smtClean="0">
                <a:solidFill>
                  <a:schemeClr val="bg2"/>
                </a:solidFill>
              </a:rPr>
              <a:t>ast Reroute.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solidFill>
                  <a:schemeClr val="accent1"/>
                </a:solidFill>
              </a:rPr>
              <a:t>NOTIFY Message sent by the upstream PLR (Node F) to indicate the “bypass assignment can not be used” (preferring node or link protection, based on the local policy).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solidFill>
                  <a:schemeClr val="accent1"/>
                </a:solidFill>
              </a:rPr>
              <a:t>Allows downstream PLR to potentially change the bypass assignment before Fast Reroute event.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0" y="1060137"/>
            <a:ext cx="9144000" cy="2286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>
            <a:off x="180997" y="213343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>
            <a:off x="1857397" y="213343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>
            <a:stCxn id="5" idx="3"/>
            <a:endCxn id="6" idx="1"/>
          </p:cNvCxnSpPr>
          <p:nvPr/>
        </p:nvCxnSpPr>
        <p:spPr bwMode="auto">
          <a:xfrm>
            <a:off x="561997" y="2323935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>
            <a:off x="3533797" y="213343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>
            <a:endCxn id="8" idx="1"/>
          </p:cNvCxnSpPr>
          <p:nvPr/>
        </p:nvCxnSpPr>
        <p:spPr bwMode="auto">
          <a:xfrm>
            <a:off x="2238397" y="2323935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>
            <a:off x="5210197" y="213343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>
            <a:endCxn id="10" idx="1"/>
          </p:cNvCxnSpPr>
          <p:nvPr/>
        </p:nvCxnSpPr>
        <p:spPr bwMode="auto">
          <a:xfrm>
            <a:off x="3914797" y="2323935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2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>
            <a:off x="6886597" y="213343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>
            <a:endCxn id="12" idx="1"/>
          </p:cNvCxnSpPr>
          <p:nvPr/>
        </p:nvCxnSpPr>
        <p:spPr bwMode="auto">
          <a:xfrm>
            <a:off x="5591197" y="2323935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Curved Connector 14"/>
          <p:cNvCxnSpPr/>
          <p:nvPr/>
        </p:nvCxnSpPr>
        <p:spPr bwMode="auto">
          <a:xfrm rot="5400000">
            <a:off x="7839918" y="1303819"/>
            <a:ext cx="5090" cy="1602176"/>
          </a:xfrm>
          <a:prstGeom prst="curvedConnector3">
            <a:avLst>
              <a:gd name="adj1" fmla="val -7934283"/>
            </a:avLst>
          </a:prstGeom>
          <a:solidFill>
            <a:schemeClr val="accent1"/>
          </a:solidFill>
          <a:ln w="15875" cap="flat" cmpd="sng" algn="ctr">
            <a:solidFill>
              <a:schemeClr val="tx2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pic>
        <p:nvPicPr>
          <p:cNvPr id="16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>
            <a:off x="8562997" y="212708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 bwMode="auto">
          <a:xfrm>
            <a:off x="7267597" y="2323935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28597" y="1790535"/>
            <a:ext cx="9580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Active/Head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8214545" y="1866735"/>
            <a:ext cx="9294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Passive/Tail</a:t>
            </a:r>
            <a:endParaRPr lang="en-US" sz="1100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561997" y="2508085"/>
            <a:ext cx="1282700" cy="63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911247" y="2323935"/>
            <a:ext cx="4484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8000"/>
                </a:solidFill>
              </a:rPr>
              <a:t>Path</a:t>
            </a:r>
            <a:endParaRPr lang="en-US" sz="1000" dirty="0">
              <a:solidFill>
                <a:srgbClr val="008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2238397" y="2508085"/>
            <a:ext cx="1282700" cy="63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2587647" y="2323935"/>
            <a:ext cx="4484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8000"/>
                </a:solidFill>
              </a:rPr>
              <a:t>Path</a:t>
            </a:r>
            <a:endParaRPr lang="en-US" sz="1000" dirty="0">
              <a:solidFill>
                <a:srgbClr val="008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V="1">
            <a:off x="7292997" y="2508085"/>
            <a:ext cx="1282700" cy="63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7642247" y="2323935"/>
            <a:ext cx="4484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8000"/>
                </a:solidFill>
              </a:rPr>
              <a:t>Path</a:t>
            </a:r>
            <a:endParaRPr lang="en-US" sz="1000" dirty="0">
              <a:solidFill>
                <a:srgbClr val="008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 rot="10800000">
            <a:off x="561997" y="2673185"/>
            <a:ext cx="1295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063647" y="2476335"/>
            <a:ext cx="47961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solidFill>
                  <a:srgbClr val="FF6600"/>
                </a:solidFill>
              </a:rPr>
              <a:t>Resv</a:t>
            </a:r>
            <a:endParaRPr lang="en-US" sz="1000" dirty="0">
              <a:solidFill>
                <a:srgbClr val="FF66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rot="10800000">
            <a:off x="7267597" y="2673185"/>
            <a:ext cx="1295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7769247" y="2476335"/>
            <a:ext cx="47961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solidFill>
                  <a:srgbClr val="FF6600"/>
                </a:solidFill>
              </a:rPr>
              <a:t>Resv</a:t>
            </a:r>
            <a:endParaRPr lang="en-US" sz="1000" dirty="0">
              <a:solidFill>
                <a:srgbClr val="FF66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60064" y="2766193"/>
            <a:ext cx="1457450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</a:t>
            </a:r>
            <a:r>
              <a:rPr lang="en-US" sz="1200" dirty="0" smtClean="0"/>
              <a:t>ownstream PLR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56000" y="2425535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</a:t>
            </a:r>
            <a:endParaRPr lang="en-US" sz="1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251450" y="2425535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</a:t>
            </a:r>
            <a:endParaRPr lang="en-US" sz="1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7778794" y="2769731"/>
            <a:ext cx="1242648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U</a:t>
            </a:r>
            <a:r>
              <a:rPr lang="en-US" sz="1200" dirty="0" smtClean="0"/>
              <a:t>pstream PLR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34200" y="2419185"/>
            <a:ext cx="30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E</a:t>
            </a:r>
            <a:endParaRPr lang="en-US" sz="1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1879600" y="2438235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</a:t>
            </a:r>
            <a:endParaRPr lang="en-US" sz="1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177800" y="2444585"/>
            <a:ext cx="307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</a:t>
            </a:r>
            <a:endParaRPr lang="en-US" sz="1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8616950" y="2438235"/>
            <a:ext cx="294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</a:t>
            </a:r>
            <a:endParaRPr lang="en-US" sz="1400" b="1" dirty="0"/>
          </a:p>
        </p:txBody>
      </p:sp>
      <p:cxnSp>
        <p:nvCxnSpPr>
          <p:cNvPr id="39" name="Straight Arrow Connector 38"/>
          <p:cNvCxnSpPr/>
          <p:nvPr/>
        </p:nvCxnSpPr>
        <p:spPr bwMode="auto">
          <a:xfrm rot="10800000">
            <a:off x="2238397" y="2673185"/>
            <a:ext cx="1295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2740047" y="2476335"/>
            <a:ext cx="47961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solidFill>
                  <a:srgbClr val="FF6600"/>
                </a:solidFill>
              </a:rPr>
              <a:t>Resv</a:t>
            </a:r>
            <a:endParaRPr lang="en-US" sz="1000" dirty="0">
              <a:solidFill>
                <a:srgbClr val="FF66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50967" y="1117515"/>
            <a:ext cx="8306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Bypass Td</a:t>
            </a:r>
            <a:endParaRPr lang="en-US" sz="1000" b="1" dirty="0"/>
          </a:p>
        </p:txBody>
      </p:sp>
      <p:grpSp>
        <p:nvGrpSpPr>
          <p:cNvPr id="43" name="Group 42"/>
          <p:cNvGrpSpPr/>
          <p:nvPr/>
        </p:nvGrpSpPr>
        <p:grpSpPr>
          <a:xfrm>
            <a:off x="3909385" y="2290839"/>
            <a:ext cx="1308100" cy="455697"/>
            <a:chOff x="5536254" y="3346739"/>
            <a:chExt cx="1308100" cy="455697"/>
          </a:xfrm>
        </p:grpSpPr>
        <p:cxnSp>
          <p:nvCxnSpPr>
            <p:cNvPr id="44" name="Straight Arrow Connector 43"/>
            <p:cNvCxnSpPr/>
            <p:nvPr/>
          </p:nvCxnSpPr>
          <p:spPr bwMode="auto">
            <a:xfrm flipV="1">
              <a:off x="5561654" y="3587965"/>
              <a:ext cx="1282700" cy="63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5" name="Straight Arrow Connector 44"/>
            <p:cNvCxnSpPr/>
            <p:nvPr/>
          </p:nvCxnSpPr>
          <p:spPr bwMode="auto">
            <a:xfrm rot="10800000">
              <a:off x="5536254" y="3753065"/>
              <a:ext cx="12954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6" name="TextBox 45"/>
            <p:cNvSpPr txBox="1"/>
            <p:nvPr/>
          </p:nvSpPr>
          <p:spPr>
            <a:xfrm>
              <a:off x="6037904" y="3556215"/>
              <a:ext cx="47961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>
                  <a:solidFill>
                    <a:srgbClr val="FF6600"/>
                  </a:solidFill>
                </a:rPr>
                <a:t>Resv</a:t>
              </a:r>
              <a:endParaRPr lang="en-US" sz="1000" dirty="0">
                <a:solidFill>
                  <a:srgbClr val="FF660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053612" y="3346739"/>
              <a:ext cx="4619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rgbClr val="008000"/>
                  </a:solidFill>
                </a:rPr>
                <a:t>Path</a:t>
              </a:r>
              <a:endParaRPr lang="en-US" sz="1000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603028" y="2300549"/>
            <a:ext cx="1308100" cy="455697"/>
            <a:chOff x="5536254" y="3346739"/>
            <a:chExt cx="1308100" cy="455697"/>
          </a:xfrm>
        </p:grpSpPr>
        <p:cxnSp>
          <p:nvCxnSpPr>
            <p:cNvPr id="49" name="Straight Arrow Connector 48"/>
            <p:cNvCxnSpPr/>
            <p:nvPr/>
          </p:nvCxnSpPr>
          <p:spPr bwMode="auto">
            <a:xfrm flipV="1">
              <a:off x="5561654" y="3587965"/>
              <a:ext cx="1282700" cy="63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0" name="Straight Arrow Connector 49"/>
            <p:cNvCxnSpPr/>
            <p:nvPr/>
          </p:nvCxnSpPr>
          <p:spPr bwMode="auto">
            <a:xfrm rot="10800000">
              <a:off x="5536254" y="3753065"/>
              <a:ext cx="12954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1" name="TextBox 50"/>
            <p:cNvSpPr txBox="1"/>
            <p:nvPr/>
          </p:nvSpPr>
          <p:spPr>
            <a:xfrm>
              <a:off x="6037904" y="3556215"/>
              <a:ext cx="47961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>
                  <a:solidFill>
                    <a:srgbClr val="FF6600"/>
                  </a:solidFill>
                </a:rPr>
                <a:t>Resv</a:t>
              </a:r>
              <a:endParaRPr lang="en-US" sz="1000" dirty="0">
                <a:solidFill>
                  <a:srgbClr val="FF6600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010799" y="3346739"/>
              <a:ext cx="4619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rgbClr val="008000"/>
                  </a:solidFill>
                </a:rPr>
                <a:t>Path</a:t>
              </a:r>
              <a:endParaRPr lang="en-US" sz="1000" dirty="0">
                <a:solidFill>
                  <a:srgbClr val="008000"/>
                </a:solidFill>
              </a:endParaRPr>
            </a:p>
          </p:txBody>
        </p:sp>
      </p:grpSp>
      <p:cxnSp>
        <p:nvCxnSpPr>
          <p:cNvPr id="53" name="Curved Connector 52"/>
          <p:cNvCxnSpPr/>
          <p:nvPr/>
        </p:nvCxnSpPr>
        <p:spPr bwMode="auto">
          <a:xfrm rot="5400000" flipH="1" flipV="1">
            <a:off x="7040581" y="303785"/>
            <a:ext cx="1588" cy="3352800"/>
          </a:xfrm>
          <a:prstGeom prst="curvedConnector3">
            <a:avLst>
              <a:gd name="adj1" fmla="val 40387280"/>
            </a:avLst>
          </a:prstGeom>
          <a:solidFill>
            <a:schemeClr val="accent1"/>
          </a:solidFill>
          <a:ln w="15875" cap="flat" cmpd="sng" algn="ctr">
            <a:solidFill>
              <a:schemeClr val="tx2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86" name="TextBox 85"/>
          <p:cNvSpPr txBox="1"/>
          <p:nvPr/>
        </p:nvSpPr>
        <p:spPr>
          <a:xfrm>
            <a:off x="6855237" y="1510428"/>
            <a:ext cx="82266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Bypass </a:t>
            </a:r>
            <a:r>
              <a:rPr lang="en-US" sz="1000" dirty="0" err="1" smtClean="0"/>
              <a:t>Te</a:t>
            </a:r>
            <a:endParaRPr lang="en-US" sz="10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6321344" y="2774137"/>
            <a:ext cx="1457450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</a:t>
            </a:r>
            <a:r>
              <a:rPr lang="en-US" sz="1200" dirty="0" smtClean="0"/>
              <a:t>ownstream PLR</a:t>
            </a:r>
          </a:p>
        </p:txBody>
      </p:sp>
    </p:spTree>
    <p:extLst>
      <p:ext uri="{BB962C8B-B14F-4D97-AF65-F5344CB8AC3E}">
        <p14:creationId xmlns:p14="http://schemas.microsoft.com/office/powerpoint/2010/main" val="27066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838" y="-171669"/>
            <a:ext cx="8145463" cy="838200"/>
          </a:xfrm>
        </p:spPr>
        <p:txBody>
          <a:bodyPr/>
          <a:lstStyle/>
          <a:p>
            <a:r>
              <a:rPr lang="en-US" sz="2800" dirty="0" smtClean="0"/>
              <a:t>Bypass Assignment Error Notification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333500"/>
            <a:ext cx="8331200" cy="3632200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>
                <a:solidFill>
                  <a:schemeClr val="accent1"/>
                </a:solidFill>
              </a:rPr>
              <a:t>NOTIFY Message (Type 21, </a:t>
            </a:r>
            <a:r>
              <a:rPr lang="pt-BR" sz="2000" dirty="0" smtClean="0">
                <a:solidFill>
                  <a:schemeClr val="accent1"/>
                </a:solidFill>
              </a:rPr>
              <a:t>RFC3473) </a:t>
            </a:r>
            <a:r>
              <a:rPr lang="en-US" sz="2000" dirty="0">
                <a:solidFill>
                  <a:schemeClr val="accent1"/>
                </a:solidFill>
              </a:rPr>
              <a:t>s</a:t>
            </a:r>
            <a:r>
              <a:rPr lang="en-US" sz="2000" dirty="0" smtClean="0">
                <a:solidFill>
                  <a:schemeClr val="accent1"/>
                </a:solidFill>
              </a:rPr>
              <a:t>ent from upstream PLR to </a:t>
            </a:r>
            <a:r>
              <a:rPr lang="en-US" sz="2000" dirty="0">
                <a:solidFill>
                  <a:schemeClr val="accent1"/>
                </a:solidFill>
              </a:rPr>
              <a:t>downstream PLR </a:t>
            </a:r>
            <a:r>
              <a:rPr lang="en-US" sz="2000" dirty="0" smtClean="0">
                <a:solidFill>
                  <a:schemeClr val="accent1"/>
                </a:solidFill>
              </a:rPr>
              <a:t>to </a:t>
            </a:r>
            <a:r>
              <a:rPr lang="en-US" sz="2000" dirty="0">
                <a:solidFill>
                  <a:schemeClr val="accent1"/>
                </a:solidFill>
              </a:rPr>
              <a:t>notify the bypass assignment </a:t>
            </a:r>
            <a:r>
              <a:rPr lang="en-US" sz="2000" dirty="0" smtClean="0">
                <a:solidFill>
                  <a:schemeClr val="accent1"/>
                </a:solidFill>
              </a:rPr>
              <a:t>error.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>
                <a:solidFill>
                  <a:schemeClr val="accent1"/>
                </a:solidFill>
              </a:rPr>
              <a:t>NOTIFY Message contains ERROR_SPEC Object (Type 6) (with new Error-code for Bypass Assignment Error).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>
                <a:solidFill>
                  <a:schemeClr val="accent1"/>
                </a:solidFill>
              </a:rPr>
              <a:t>Sub-codes are:</a:t>
            </a:r>
          </a:p>
          <a:p>
            <a:pPr marL="681037" lvl="1" indent="-342900"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chemeClr val="accent1"/>
                </a:solidFill>
              </a:rPr>
              <a:t>Bypass assignment can not be used</a:t>
            </a:r>
          </a:p>
          <a:p>
            <a:pPr marL="681037" lvl="1" indent="-342900"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chemeClr val="accent1"/>
                </a:solidFill>
              </a:rPr>
              <a:t>Bypass tunnel not found</a:t>
            </a:r>
          </a:p>
          <a:p>
            <a:pPr marL="681037" lvl="1" indent="-342900"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chemeClr val="accent1"/>
                </a:solidFill>
              </a:rPr>
              <a:t>One-to-one bypass tunnel already in-use</a:t>
            </a:r>
          </a:p>
          <a:p>
            <a:pPr marL="681037" lvl="1" indent="-342900">
              <a:spcBef>
                <a:spcPts val="600"/>
              </a:spcBef>
              <a:spcAft>
                <a:spcPts val="600"/>
              </a:spcAft>
            </a:pPr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2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-1"/>
            <a:ext cx="8226301" cy="717331"/>
          </a:xfrm>
        </p:spPr>
        <p:txBody>
          <a:bodyPr/>
          <a:lstStyle/>
          <a:p>
            <a:r>
              <a:rPr lang="en-US" sz="2800" dirty="0" smtClean="0"/>
              <a:t>Some Other Updates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700" y="1231900"/>
            <a:ext cx="8331200" cy="50673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>
                <a:solidFill>
                  <a:schemeClr val="accent1"/>
                </a:solidFill>
              </a:rPr>
              <a:t>Added terminology for Downstream and Upstream MP</a:t>
            </a:r>
            <a:endParaRPr lang="en-US" sz="2200" dirty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CA" sz="2200" dirty="0" smtClean="0">
                <a:solidFill>
                  <a:schemeClr val="accent1"/>
                </a:solidFill>
              </a:rPr>
              <a:t>Added more details on </a:t>
            </a:r>
            <a:r>
              <a:rPr lang="en-CA" sz="2200" dirty="0" err="1" smtClean="0">
                <a:solidFill>
                  <a:schemeClr val="accent1"/>
                </a:solidFill>
              </a:rPr>
              <a:t>Revertive</a:t>
            </a:r>
            <a:r>
              <a:rPr lang="en-CA" sz="2200" dirty="0" smtClean="0">
                <a:solidFill>
                  <a:schemeClr val="accent1"/>
                </a:solidFill>
              </a:rPr>
              <a:t> behavior after Fast Reroute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>
                <a:solidFill>
                  <a:schemeClr val="accent1"/>
                </a:solidFill>
              </a:rPr>
              <a:t>Created a section on Unidirectional Link Failures and moved relevant text there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>
                <a:solidFill>
                  <a:schemeClr val="accent1"/>
                </a:solidFill>
              </a:rPr>
              <a:t>Clarified one-to-one backup method using DETOUR object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>
                <a:solidFill>
                  <a:schemeClr val="accent1"/>
                </a:solidFill>
              </a:rPr>
              <a:t>Misc. editorial changes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sz="2200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49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sco2003_Print_LaserQ104_4">
  <a:themeElements>
    <a:clrScheme name="Cisco2003_Print_LaserQ104_4 11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339999"/>
      </a:accent1>
      <a:accent2>
        <a:srgbClr val="B92B38"/>
      </a:accent2>
      <a:accent3>
        <a:srgbClr val="FFFFFF"/>
      </a:accent3>
      <a:accent4>
        <a:srgbClr val="000000"/>
      </a:accent4>
      <a:accent5>
        <a:srgbClr val="ADCACA"/>
      </a:accent5>
      <a:accent6>
        <a:srgbClr val="A72632"/>
      </a:accent6>
      <a:hlink>
        <a:srgbClr val="9999CC"/>
      </a:hlink>
      <a:folHlink>
        <a:srgbClr val="EEB30E"/>
      </a:folHlink>
    </a:clrScheme>
    <a:fontScheme name="Cisco2003_Print_LaserQ104_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isco2003_Print_LaserQ104_4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co2003_Print_LaserQ104_4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8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FF99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9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10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11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D:\Documents and Settings\dpsmith\Local Settings\Temp\Cisco2003_Print_LaserQ104_4.pot</Template>
  <TotalTime>17625</TotalTime>
  <Pages>28</Pages>
  <Words>819</Words>
  <Application>Microsoft Macintosh PowerPoint</Application>
  <PresentationFormat>On-screen Show (4:3)</PresentationFormat>
  <Paragraphs>199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Courier</vt:lpstr>
      <vt:lpstr>ＭＳ Ｐゴシック</vt:lpstr>
      <vt:lpstr>Times New Roman</vt:lpstr>
      <vt:lpstr>Wingdings</vt:lpstr>
      <vt:lpstr>Arial</vt:lpstr>
      <vt:lpstr>Cisco2003_Print_LaserQ104_4</vt:lpstr>
      <vt:lpstr>Extensions to Resource Reservation Protocol For Fast Reroute of Traffic Engineering GMPLS LSPs draft-ietf-teas-gmpls-lsp-fastreroute-06</vt:lpstr>
      <vt:lpstr>Outline</vt:lpstr>
      <vt:lpstr>Scope and Current Status</vt:lpstr>
      <vt:lpstr>Summary of Signaling Extensions</vt:lpstr>
      <vt:lpstr>Upstream MP Label and MP Address</vt:lpstr>
      <vt:lpstr>Bypass Assignment Co-ordination</vt:lpstr>
      <vt:lpstr>Multiple Bypass Tunnel Assignments</vt:lpstr>
      <vt:lpstr>Bypass Assignment Error Notification</vt:lpstr>
      <vt:lpstr>Some Other Updates</vt:lpstr>
      <vt:lpstr>Next Steps</vt:lpstr>
      <vt:lpstr>PowerPoint Presentation</vt:lpstr>
      <vt:lpstr> FRR Reroute Phase (NNHOP bypass)</vt:lpstr>
      <vt:lpstr>FRR Re-coroute Phase (NNHOP bypass)</vt:lpstr>
    </vt:vector>
  </TitlesOfParts>
  <Company>Cisco Systems,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TITLE/SIZE 30</dc:title>
  <dc:subject>Guide for Creating Powerpoint Presentations</dc:subject>
  <dc:creator>Cisco User</dc:creator>
  <cp:lastModifiedBy>Microsoft Office User</cp:lastModifiedBy>
  <cp:revision>1388</cp:revision>
  <cp:lastPrinted>1999-01-27T00:54:54Z</cp:lastPrinted>
  <dcterms:created xsi:type="dcterms:W3CDTF">2013-03-06T13:54:45Z</dcterms:created>
  <dcterms:modified xsi:type="dcterms:W3CDTF">2016-11-12T03:19:44Z</dcterms:modified>
</cp:coreProperties>
</file>