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</p:sldMasterIdLst>
  <p:notesMasterIdLst>
    <p:notesMasterId r:id="rId5"/>
  </p:notesMasterIdLst>
  <p:handoutMasterIdLst>
    <p:handoutMasterId r:id="rId6"/>
  </p:handoutMasterIdLst>
  <p:sldIdLst>
    <p:sldId id="316" r:id="rId2"/>
    <p:sldId id="333" r:id="rId3"/>
    <p:sldId id="317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CC00"/>
    <a:srgbClr val="FFFFCC"/>
    <a:srgbClr val="99FFCC"/>
    <a:srgbClr val="1A04BC"/>
    <a:srgbClr val="D6DAC4"/>
    <a:srgbClr val="CC3300"/>
    <a:srgbClr val="FFCC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76" autoAdjust="0"/>
    <p:restoredTop sz="50000" autoAdjust="0"/>
  </p:normalViewPr>
  <p:slideViewPr>
    <p:cSldViewPr>
      <p:cViewPr>
        <p:scale>
          <a:sx n="70" d="100"/>
          <a:sy n="70" d="100"/>
        </p:scale>
        <p:origin x="3240" y="12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-1974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7B6B97E-63D2-4033-9076-29C41FA5E89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95938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759B229-F3C4-4D0B-8A01-FF7CD1895AC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754817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FCACA8-CAE4-4921-9209-85AC3A26ECDB}" type="slidenum">
              <a:rPr lang="en-US" altLang="zh-CN"/>
              <a:pPr/>
              <a:t>2</a:t>
            </a:fld>
            <a:endParaRPr lang="en-US" altLang="zh-CN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70413" cy="3429000"/>
          </a:xfrm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629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E14D5-0690-4AEA-8313-1DB9E66E051A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921B3-BD49-4A71-8CAA-01B31E729C4B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0846A-E052-4260-9FF7-D8DDFC1DCC36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9F23F-7CEA-47CA-B260-5CD394DE792C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50006-ED1C-42AB-9D75-76C771ED1A94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E0B0E-9DDE-4924-AE4A-749625948850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5D671-367C-416A-B8CF-3133CC9E481C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D81CF-2323-4727-9ED3-E8E43DC98AEC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AD769-8D50-4005-8373-D766137AE378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9E483-FEA6-49F6-8570-B0A21D80C4AD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EAE04-F987-40EF-9C99-5DDB3ACF877A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17AC1-B98B-4AE7-832F-1AEE382D43A6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87AC5D4-8980-455F-A77A-51497A8EEFF9}" type="slidenum">
              <a:rPr lang="en-US" altLang="zh-CN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emf"/><Relationship Id="rId5" Type="http://schemas.openxmlformats.org/officeDocument/2006/relationships/image" Target="../media/image3.em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81000"/>
            <a:ext cx="7772400" cy="2286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ndara" pitchFamily="34" charset="0"/>
              </a:rPr>
              <a:t>Extensions to RSVP-TE for LSP Egress Local Protection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2667000"/>
            <a:ext cx="7696200" cy="838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sz="2400" dirty="0" smtClean="0">
                <a:latin typeface="Candara" pitchFamily="34" charset="0"/>
              </a:rPr>
              <a:t>draft-ietf-teas-rsvp-egress-protection-06</a:t>
            </a:r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685800" y="4191000"/>
            <a:ext cx="7696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r>
              <a:rPr lang="en-US" altLang="zh-CN" dirty="0" smtClean="0">
                <a:solidFill>
                  <a:srgbClr val="000000"/>
                </a:solidFill>
                <a:latin typeface="Arial"/>
              </a:rPr>
              <a:t>Huaimo Chen, </a:t>
            </a:r>
            <a:r>
              <a:rPr lang="en-US" dirty="0" smtClean="0"/>
              <a:t>Autumn Liu </a:t>
            </a:r>
          </a:p>
          <a:p>
            <a:pPr algn="r">
              <a:spcBef>
                <a:spcPct val="20000"/>
              </a:spcBef>
              <a:defRPr/>
            </a:pPr>
            <a:r>
              <a:rPr lang="en-US" altLang="zh-CN" dirty="0" smtClean="0"/>
              <a:t>Tarek Saad</a:t>
            </a:r>
            <a:r>
              <a:rPr lang="en-US" altLang="zh-CN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en-US" dirty="0" smtClean="0"/>
              <a:t>Fengman Xu </a:t>
            </a:r>
          </a:p>
          <a:p>
            <a:pPr algn="r">
              <a:spcBef>
                <a:spcPct val="20000"/>
              </a:spcBef>
              <a:defRPr/>
            </a:pPr>
            <a:r>
              <a:rPr lang="en-US" dirty="0" smtClean="0"/>
              <a:t>Lu Huang, Ning So </a:t>
            </a:r>
          </a:p>
          <a:p>
            <a:pPr algn="r">
              <a:spcBef>
                <a:spcPct val="20000"/>
              </a:spcBef>
              <a:defRPr/>
            </a:pPr>
            <a:r>
              <a:rPr lang="en-US" dirty="0" smtClean="0"/>
              <a:t>Mehmet Toy, </a:t>
            </a:r>
            <a:r>
              <a:rPr lang="en-US" altLang="zh-CN" dirty="0" smtClean="0">
                <a:solidFill>
                  <a:srgbClr val="000000"/>
                </a:solidFill>
                <a:latin typeface="Arial"/>
              </a:rPr>
              <a:t>Lei Liu, </a:t>
            </a:r>
            <a:r>
              <a:rPr lang="en-US" altLang="zh-CN" dirty="0" err="1" smtClean="0">
                <a:solidFill>
                  <a:srgbClr val="000000"/>
                </a:solidFill>
                <a:latin typeface="Arial"/>
              </a:rPr>
              <a:t>Zhenbin</a:t>
            </a:r>
            <a:r>
              <a:rPr lang="en-US" altLang="zh-CN" dirty="0" smtClean="0">
                <a:solidFill>
                  <a:srgbClr val="000000"/>
                </a:solidFill>
                <a:latin typeface="Arial"/>
              </a:rPr>
              <a:t> Li</a:t>
            </a:r>
          </a:p>
          <a:p>
            <a:pPr algn="r">
              <a:spcBef>
                <a:spcPct val="20000"/>
              </a:spcBef>
              <a:defRPr/>
            </a:pPr>
            <a:r>
              <a:rPr lang="en-US" altLang="zh-CN" dirty="0" smtClean="0">
                <a:solidFill>
                  <a:srgbClr val="000000"/>
                </a:solidFill>
                <a:latin typeface="Arial"/>
              </a:rPr>
              <a:t>Boris Zhang, Nan </a:t>
            </a:r>
            <a:r>
              <a:rPr lang="en-US" altLang="zh-CN" dirty="0" err="1" smtClean="0">
                <a:solidFill>
                  <a:srgbClr val="000000"/>
                </a:solidFill>
                <a:latin typeface="Arial"/>
              </a:rPr>
              <a:t>Meng</a:t>
            </a:r>
            <a:r>
              <a:rPr lang="en-US" altLang="zh-CN" dirty="0" smtClean="0">
                <a:solidFill>
                  <a:srgbClr val="000000"/>
                </a:solidFill>
                <a:latin typeface="Arial"/>
              </a:rPr>
              <a:t>, Vic Liu</a:t>
            </a:r>
          </a:p>
          <a:p>
            <a:pPr algn="r">
              <a:spcBef>
                <a:spcPct val="20000"/>
              </a:spcBef>
              <a:defRPr/>
            </a:pPr>
            <a:endParaRPr lang="en-US" altLang="zh-CN" sz="2000" dirty="0" smtClean="0">
              <a:solidFill>
                <a:srgbClr val="000000"/>
              </a:solidFill>
              <a:latin typeface="Arial"/>
            </a:endParaRPr>
          </a:p>
          <a:p>
            <a:pPr algn="r">
              <a:spcBef>
                <a:spcPct val="20000"/>
              </a:spcBef>
              <a:defRPr/>
            </a:pPr>
            <a:endParaRPr lang="en-US" altLang="zh-CN" sz="2000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91600" cy="653143"/>
          </a:xfrm>
        </p:spPr>
        <p:txBody>
          <a:bodyPr/>
          <a:lstStyle/>
          <a:p>
            <a:r>
              <a:rPr lang="en-US" altLang="zh-CN" sz="3200" dirty="0" smtClean="0">
                <a:solidFill>
                  <a:srgbClr val="CC3300"/>
                </a:solidFill>
              </a:rPr>
              <a:t>More Details</a:t>
            </a:r>
            <a:endParaRPr lang="en-US" altLang="zh-CN" sz="3200" dirty="0">
              <a:solidFill>
                <a:srgbClr val="CC3300"/>
              </a:solidFill>
            </a:endParaRPr>
          </a:p>
        </p:txBody>
      </p:sp>
      <p:sp>
        <p:nvSpPr>
          <p:cNvPr id="4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1" y="5410200"/>
            <a:ext cx="8305800" cy="914400"/>
          </a:xfrm>
        </p:spPr>
        <p:txBody>
          <a:bodyPr/>
          <a:lstStyle/>
          <a:p>
            <a:pPr marL="514350" indent="-514350">
              <a:buNone/>
            </a:pPr>
            <a:r>
              <a:rPr lang="en-US" sz="1600" dirty="0" smtClean="0"/>
              <a:t>Note: local IP address is different from Backup Egress (e.g., from primary egress’ view). In other words, backup egress is identified by address different from this local address.</a:t>
            </a:r>
          </a:p>
          <a:p>
            <a:pPr marL="514350" indent="-514350">
              <a:buNone/>
            </a:pPr>
            <a:r>
              <a:rPr lang="en-US" sz="1600" dirty="0" smtClean="0"/>
              <a:t>Path message for primary LSP with SERO having </a:t>
            </a:r>
            <a:r>
              <a:rPr lang="en-US" sz="1600" smtClean="0"/>
              <a:t>backup egress </a:t>
            </a:r>
            <a:r>
              <a:rPr lang="en-US" sz="1600" dirty="0" smtClean="0"/>
              <a:t>sent to primary egress</a:t>
            </a:r>
          </a:p>
          <a:p>
            <a:pPr marL="514350" indent="-514350">
              <a:buNone/>
            </a:pPr>
            <a:endParaRPr lang="en-US" sz="1800" dirty="0" smtClean="0"/>
          </a:p>
        </p:txBody>
      </p:sp>
      <p:grpSp>
        <p:nvGrpSpPr>
          <p:cNvPr id="161" name="Group 160"/>
          <p:cNvGrpSpPr/>
          <p:nvPr/>
        </p:nvGrpSpPr>
        <p:grpSpPr>
          <a:xfrm>
            <a:off x="381000" y="2057400"/>
            <a:ext cx="7948613" cy="3352800"/>
            <a:chOff x="381000" y="914400"/>
            <a:chExt cx="7948613" cy="3352800"/>
          </a:xfrm>
        </p:grpSpPr>
        <p:pic>
          <p:nvPicPr>
            <p:cNvPr id="39938" name="Picture 2" descr="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32012" y="1981200"/>
              <a:ext cx="4573588" cy="2286000"/>
            </a:xfrm>
            <a:prstGeom prst="rect">
              <a:avLst/>
            </a:prstGeom>
            <a:noFill/>
          </p:spPr>
        </p:pic>
        <p:pic>
          <p:nvPicPr>
            <p:cNvPr id="39940" name="Picture 4" descr="图形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00" y="3048000"/>
              <a:ext cx="1271587" cy="685800"/>
            </a:xfrm>
            <a:prstGeom prst="rect">
              <a:avLst/>
            </a:prstGeom>
            <a:noFill/>
          </p:spPr>
        </p:pic>
        <p:pic>
          <p:nvPicPr>
            <p:cNvPr id="39941" name="Picture 5" descr="图形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858000" y="2667000"/>
              <a:ext cx="1395413" cy="762000"/>
            </a:xfrm>
            <a:prstGeom prst="rect">
              <a:avLst/>
            </a:prstGeom>
            <a:noFill/>
          </p:spPr>
        </p:pic>
        <p:sp>
          <p:nvSpPr>
            <p:cNvPr id="40029" name="Rectangle 93"/>
            <p:cNvSpPr>
              <a:spLocks noChangeArrowheads="1"/>
            </p:cNvSpPr>
            <p:nvPr/>
          </p:nvSpPr>
          <p:spPr bwMode="auto">
            <a:xfrm>
              <a:off x="1657350" y="2782888"/>
              <a:ext cx="158750" cy="385762"/>
            </a:xfrm>
            <a:prstGeom prst="rect">
              <a:avLst/>
            </a:prstGeom>
            <a:noFill/>
            <a:ln w="22225" algn="ctr">
              <a:noFill/>
              <a:miter lim="800000"/>
              <a:headEnd/>
              <a:tailEnd/>
            </a:ln>
            <a:effectLst/>
          </p:spPr>
          <p:txBody>
            <a:bodyPr wrap="none" lIns="78346" tIns="39172" rIns="78346" bIns="39172">
              <a:spAutoFit/>
            </a:bodyPr>
            <a:lstStyle/>
            <a:p>
              <a:pPr algn="ctr" defTabSz="784225"/>
              <a:endParaRPr lang="en-US" sz="2100" b="1">
                <a:solidFill>
                  <a:srgbClr val="0000FF"/>
                </a:solidFill>
              </a:endParaRPr>
            </a:p>
          </p:txBody>
        </p:sp>
        <p:sp>
          <p:nvSpPr>
            <p:cNvPr id="40032" name="Freeform 96"/>
            <p:cNvSpPr>
              <a:spLocks/>
            </p:cNvSpPr>
            <p:nvPr/>
          </p:nvSpPr>
          <p:spPr bwMode="auto">
            <a:xfrm>
              <a:off x="1066800" y="3233178"/>
              <a:ext cx="608012" cy="279959"/>
            </a:xfrm>
            <a:custGeom>
              <a:avLst/>
              <a:gdLst/>
              <a:ahLst/>
              <a:cxnLst>
                <a:cxn ang="0">
                  <a:pos x="302" y="80"/>
                </a:cxn>
                <a:cxn ang="0">
                  <a:pos x="301" y="82"/>
                </a:cxn>
                <a:cxn ang="0">
                  <a:pos x="302" y="86"/>
                </a:cxn>
                <a:cxn ang="0">
                  <a:pos x="152" y="137"/>
                </a:cxn>
                <a:cxn ang="0">
                  <a:pos x="0" y="86"/>
                </a:cxn>
                <a:cxn ang="0">
                  <a:pos x="1" y="82"/>
                </a:cxn>
                <a:cxn ang="0">
                  <a:pos x="0" y="80"/>
                </a:cxn>
                <a:cxn ang="0">
                  <a:pos x="0" y="0"/>
                </a:cxn>
                <a:cxn ang="0">
                  <a:pos x="302" y="0"/>
                </a:cxn>
                <a:cxn ang="0">
                  <a:pos x="302" y="77"/>
                </a:cxn>
                <a:cxn ang="0">
                  <a:pos x="302" y="80"/>
                </a:cxn>
              </a:cxnLst>
              <a:rect l="0" t="0" r="r" b="b"/>
              <a:pathLst>
                <a:path w="303" h="137">
                  <a:moveTo>
                    <a:pt x="302" y="80"/>
                  </a:moveTo>
                  <a:cubicBezTo>
                    <a:pt x="302" y="81"/>
                    <a:pt x="302" y="81"/>
                    <a:pt x="301" y="82"/>
                  </a:cubicBezTo>
                  <a:cubicBezTo>
                    <a:pt x="302" y="83"/>
                    <a:pt x="302" y="85"/>
                    <a:pt x="302" y="86"/>
                  </a:cubicBezTo>
                  <a:cubicBezTo>
                    <a:pt x="302" y="114"/>
                    <a:pt x="234" y="137"/>
                    <a:pt x="152" y="137"/>
                  </a:cubicBezTo>
                  <a:cubicBezTo>
                    <a:pt x="68" y="137"/>
                    <a:pt x="0" y="114"/>
                    <a:pt x="0" y="86"/>
                  </a:cubicBezTo>
                  <a:cubicBezTo>
                    <a:pt x="0" y="85"/>
                    <a:pt x="0" y="83"/>
                    <a:pt x="1" y="82"/>
                  </a:cubicBezTo>
                  <a:cubicBezTo>
                    <a:pt x="0" y="81"/>
                    <a:pt x="0" y="81"/>
                    <a:pt x="0" y="80"/>
                  </a:cubicBezTo>
                  <a:lnTo>
                    <a:pt x="0" y="0"/>
                  </a:lnTo>
                  <a:lnTo>
                    <a:pt x="302" y="0"/>
                  </a:lnTo>
                  <a:lnTo>
                    <a:pt x="302" y="77"/>
                  </a:lnTo>
                  <a:cubicBezTo>
                    <a:pt x="303" y="78"/>
                    <a:pt x="302" y="79"/>
                    <a:pt x="302" y="80"/>
                  </a:cubicBezTo>
                </a:path>
              </a:pathLst>
            </a:custGeom>
            <a:solidFill>
              <a:srgbClr val="C3A229"/>
            </a:solidFill>
            <a:ln w="9525" cap="flat" cmpd="sng">
              <a:solidFill>
                <a:srgbClr val="DD8D1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033" name="Freeform 97"/>
            <p:cNvSpPr>
              <a:spLocks/>
            </p:cNvSpPr>
            <p:nvPr/>
          </p:nvSpPr>
          <p:spPr bwMode="auto">
            <a:xfrm>
              <a:off x="1066800" y="3233178"/>
              <a:ext cx="608012" cy="1879"/>
            </a:xfrm>
            <a:custGeom>
              <a:avLst/>
              <a:gdLst/>
              <a:ahLst/>
              <a:cxnLst>
                <a:cxn ang="0">
                  <a:pos x="331" y="0"/>
                </a:cxn>
                <a:cxn ang="0">
                  <a:pos x="33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330" y="1"/>
                </a:cxn>
                <a:cxn ang="0">
                  <a:pos x="331" y="0"/>
                </a:cxn>
                <a:cxn ang="0">
                  <a:pos x="331" y="0"/>
                </a:cxn>
                <a:cxn ang="0">
                  <a:pos x="331" y="0"/>
                </a:cxn>
                <a:cxn ang="0">
                  <a:pos x="330" y="0"/>
                </a:cxn>
                <a:cxn ang="0">
                  <a:pos x="331" y="0"/>
                </a:cxn>
              </a:cxnLst>
              <a:rect l="0" t="0" r="r" b="b"/>
              <a:pathLst>
                <a:path w="331" h="1">
                  <a:moveTo>
                    <a:pt x="331" y="0"/>
                  </a:moveTo>
                  <a:lnTo>
                    <a:pt x="33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330" y="1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30" y="0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rgbClr val="61BFF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34" name="Freeform 98"/>
            <p:cNvSpPr>
              <a:spLocks/>
            </p:cNvSpPr>
            <p:nvPr/>
          </p:nvSpPr>
          <p:spPr bwMode="auto">
            <a:xfrm>
              <a:off x="1066800" y="3124200"/>
              <a:ext cx="606175" cy="212318"/>
            </a:xfrm>
            <a:custGeom>
              <a:avLst/>
              <a:gdLst/>
              <a:ahLst/>
              <a:cxnLst>
                <a:cxn ang="0">
                  <a:pos x="302" y="53"/>
                </a:cxn>
                <a:cxn ang="0">
                  <a:pos x="152" y="104"/>
                </a:cxn>
                <a:cxn ang="0">
                  <a:pos x="0" y="53"/>
                </a:cxn>
                <a:cxn ang="0">
                  <a:pos x="152" y="0"/>
                </a:cxn>
                <a:cxn ang="0">
                  <a:pos x="302" y="53"/>
                </a:cxn>
              </a:cxnLst>
              <a:rect l="0" t="0" r="r" b="b"/>
              <a:pathLst>
                <a:path w="302" h="104">
                  <a:moveTo>
                    <a:pt x="302" y="53"/>
                  </a:moveTo>
                  <a:cubicBezTo>
                    <a:pt x="302" y="81"/>
                    <a:pt x="234" y="104"/>
                    <a:pt x="152" y="104"/>
                  </a:cubicBezTo>
                  <a:cubicBezTo>
                    <a:pt x="68" y="104"/>
                    <a:pt x="0" y="81"/>
                    <a:pt x="0" y="53"/>
                  </a:cubicBezTo>
                  <a:cubicBezTo>
                    <a:pt x="0" y="24"/>
                    <a:pt x="68" y="0"/>
                    <a:pt x="152" y="0"/>
                  </a:cubicBezTo>
                  <a:cubicBezTo>
                    <a:pt x="234" y="0"/>
                    <a:pt x="302" y="24"/>
                    <a:pt x="302" y="53"/>
                  </a:cubicBezTo>
                </a:path>
              </a:pathLst>
            </a:custGeom>
            <a:solidFill>
              <a:srgbClr val="E1C973"/>
            </a:solidFill>
            <a:ln w="9525" cap="flat" cmpd="sng">
              <a:solidFill>
                <a:srgbClr val="DD8D1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035" name="Freeform 99"/>
            <p:cNvSpPr>
              <a:spLocks/>
            </p:cNvSpPr>
            <p:nvPr/>
          </p:nvSpPr>
          <p:spPr bwMode="auto">
            <a:xfrm>
              <a:off x="1375398" y="3156142"/>
              <a:ext cx="200221" cy="65762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2" y="33"/>
                </a:cxn>
                <a:cxn ang="0">
                  <a:pos x="75" y="11"/>
                </a:cxn>
                <a:cxn ang="0">
                  <a:pos x="99" y="18"/>
                </a:cxn>
                <a:cxn ang="0">
                  <a:pos x="86" y="0"/>
                </a:cxn>
                <a:cxn ang="0">
                  <a:pos x="24" y="0"/>
                </a:cxn>
                <a:cxn ang="0">
                  <a:pos x="49" y="5"/>
                </a:cxn>
                <a:cxn ang="0">
                  <a:pos x="0" y="25"/>
                </a:cxn>
              </a:cxnLst>
              <a:rect l="0" t="0" r="r" b="b"/>
              <a:pathLst>
                <a:path w="99" h="33">
                  <a:moveTo>
                    <a:pt x="0" y="25"/>
                  </a:moveTo>
                  <a:lnTo>
                    <a:pt x="22" y="33"/>
                  </a:lnTo>
                  <a:lnTo>
                    <a:pt x="75" y="11"/>
                  </a:lnTo>
                  <a:lnTo>
                    <a:pt x="99" y="18"/>
                  </a:lnTo>
                  <a:lnTo>
                    <a:pt x="86" y="0"/>
                  </a:lnTo>
                  <a:lnTo>
                    <a:pt x="24" y="0"/>
                  </a:lnTo>
                  <a:lnTo>
                    <a:pt x="49" y="5"/>
                  </a:lnTo>
                  <a:lnTo>
                    <a:pt x="0" y="25"/>
                  </a:lnTo>
                </a:path>
              </a:pathLst>
            </a:custGeom>
            <a:solidFill>
              <a:srgbClr val="2427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36" name="Freeform 100"/>
            <p:cNvSpPr>
              <a:spLocks/>
            </p:cNvSpPr>
            <p:nvPr/>
          </p:nvSpPr>
          <p:spPr bwMode="auto">
            <a:xfrm>
              <a:off x="1375398" y="3156142"/>
              <a:ext cx="200221" cy="65762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2" y="33"/>
                </a:cxn>
                <a:cxn ang="0">
                  <a:pos x="75" y="11"/>
                </a:cxn>
                <a:cxn ang="0">
                  <a:pos x="99" y="18"/>
                </a:cxn>
                <a:cxn ang="0">
                  <a:pos x="86" y="0"/>
                </a:cxn>
                <a:cxn ang="0">
                  <a:pos x="24" y="0"/>
                </a:cxn>
                <a:cxn ang="0">
                  <a:pos x="49" y="5"/>
                </a:cxn>
                <a:cxn ang="0">
                  <a:pos x="0" y="25"/>
                </a:cxn>
              </a:cxnLst>
              <a:rect l="0" t="0" r="r" b="b"/>
              <a:pathLst>
                <a:path w="99" h="33">
                  <a:moveTo>
                    <a:pt x="0" y="25"/>
                  </a:moveTo>
                  <a:lnTo>
                    <a:pt x="22" y="33"/>
                  </a:lnTo>
                  <a:lnTo>
                    <a:pt x="75" y="11"/>
                  </a:lnTo>
                  <a:lnTo>
                    <a:pt x="99" y="18"/>
                  </a:lnTo>
                  <a:lnTo>
                    <a:pt x="86" y="0"/>
                  </a:lnTo>
                  <a:lnTo>
                    <a:pt x="24" y="0"/>
                  </a:lnTo>
                  <a:lnTo>
                    <a:pt x="49" y="5"/>
                  </a:lnTo>
                  <a:lnTo>
                    <a:pt x="0" y="25"/>
                  </a:lnTo>
                </a:path>
              </a:pathLst>
            </a:custGeom>
            <a:solidFill>
              <a:srgbClr val="2427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37" name="Freeform 101"/>
            <p:cNvSpPr>
              <a:spLocks/>
            </p:cNvSpPr>
            <p:nvPr/>
          </p:nvSpPr>
          <p:spPr bwMode="auto">
            <a:xfrm>
              <a:off x="1158645" y="3233178"/>
              <a:ext cx="200221" cy="71399"/>
            </a:xfrm>
            <a:custGeom>
              <a:avLst/>
              <a:gdLst/>
              <a:ahLst/>
              <a:cxnLst>
                <a:cxn ang="0">
                  <a:pos x="99" y="7"/>
                </a:cxn>
                <a:cxn ang="0">
                  <a:pos x="77" y="0"/>
                </a:cxn>
                <a:cxn ang="0">
                  <a:pos x="26" y="22"/>
                </a:cxn>
                <a:cxn ang="0">
                  <a:pos x="0" y="15"/>
                </a:cxn>
                <a:cxn ang="0">
                  <a:pos x="13" y="35"/>
                </a:cxn>
                <a:cxn ang="0">
                  <a:pos x="77" y="35"/>
                </a:cxn>
                <a:cxn ang="0">
                  <a:pos x="49" y="28"/>
                </a:cxn>
                <a:cxn ang="0">
                  <a:pos x="99" y="7"/>
                </a:cxn>
              </a:cxnLst>
              <a:rect l="0" t="0" r="r" b="b"/>
              <a:pathLst>
                <a:path w="99" h="35">
                  <a:moveTo>
                    <a:pt x="99" y="7"/>
                  </a:moveTo>
                  <a:lnTo>
                    <a:pt x="77" y="0"/>
                  </a:lnTo>
                  <a:lnTo>
                    <a:pt x="26" y="22"/>
                  </a:lnTo>
                  <a:lnTo>
                    <a:pt x="0" y="15"/>
                  </a:lnTo>
                  <a:lnTo>
                    <a:pt x="13" y="35"/>
                  </a:lnTo>
                  <a:lnTo>
                    <a:pt x="77" y="35"/>
                  </a:lnTo>
                  <a:lnTo>
                    <a:pt x="49" y="28"/>
                  </a:lnTo>
                  <a:lnTo>
                    <a:pt x="99" y="7"/>
                  </a:lnTo>
                </a:path>
              </a:pathLst>
            </a:custGeom>
            <a:solidFill>
              <a:srgbClr val="2427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38" name="Freeform 102"/>
            <p:cNvSpPr>
              <a:spLocks/>
            </p:cNvSpPr>
            <p:nvPr/>
          </p:nvSpPr>
          <p:spPr bwMode="auto">
            <a:xfrm>
              <a:off x="1158645" y="3233178"/>
              <a:ext cx="200221" cy="71399"/>
            </a:xfrm>
            <a:custGeom>
              <a:avLst/>
              <a:gdLst/>
              <a:ahLst/>
              <a:cxnLst>
                <a:cxn ang="0">
                  <a:pos x="99" y="7"/>
                </a:cxn>
                <a:cxn ang="0">
                  <a:pos x="77" y="0"/>
                </a:cxn>
                <a:cxn ang="0">
                  <a:pos x="26" y="22"/>
                </a:cxn>
                <a:cxn ang="0">
                  <a:pos x="0" y="15"/>
                </a:cxn>
                <a:cxn ang="0">
                  <a:pos x="13" y="35"/>
                </a:cxn>
                <a:cxn ang="0">
                  <a:pos x="77" y="35"/>
                </a:cxn>
                <a:cxn ang="0">
                  <a:pos x="49" y="28"/>
                </a:cxn>
                <a:cxn ang="0">
                  <a:pos x="99" y="7"/>
                </a:cxn>
              </a:cxnLst>
              <a:rect l="0" t="0" r="r" b="b"/>
              <a:pathLst>
                <a:path w="99" h="35">
                  <a:moveTo>
                    <a:pt x="99" y="7"/>
                  </a:moveTo>
                  <a:lnTo>
                    <a:pt x="77" y="0"/>
                  </a:lnTo>
                  <a:lnTo>
                    <a:pt x="26" y="22"/>
                  </a:lnTo>
                  <a:lnTo>
                    <a:pt x="0" y="15"/>
                  </a:lnTo>
                  <a:lnTo>
                    <a:pt x="13" y="35"/>
                  </a:lnTo>
                  <a:lnTo>
                    <a:pt x="77" y="35"/>
                  </a:lnTo>
                  <a:lnTo>
                    <a:pt x="49" y="28"/>
                  </a:lnTo>
                  <a:lnTo>
                    <a:pt x="99" y="7"/>
                  </a:lnTo>
                </a:path>
              </a:pathLst>
            </a:custGeom>
            <a:solidFill>
              <a:srgbClr val="2427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39" name="Freeform 103"/>
            <p:cNvSpPr>
              <a:spLocks/>
            </p:cNvSpPr>
            <p:nvPr/>
          </p:nvSpPr>
          <p:spPr bwMode="auto">
            <a:xfrm>
              <a:off x="1169666" y="3150505"/>
              <a:ext cx="198385" cy="6764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2" y="0"/>
                </a:cxn>
                <a:cxn ang="0">
                  <a:pos x="75" y="20"/>
                </a:cxn>
                <a:cxn ang="0">
                  <a:pos x="99" y="15"/>
                </a:cxn>
                <a:cxn ang="0">
                  <a:pos x="86" y="33"/>
                </a:cxn>
                <a:cxn ang="0">
                  <a:pos x="24" y="33"/>
                </a:cxn>
                <a:cxn ang="0">
                  <a:pos x="50" y="27"/>
                </a:cxn>
                <a:cxn ang="0">
                  <a:pos x="0" y="7"/>
                </a:cxn>
              </a:cxnLst>
              <a:rect l="0" t="0" r="r" b="b"/>
              <a:pathLst>
                <a:path w="99" h="33">
                  <a:moveTo>
                    <a:pt x="0" y="7"/>
                  </a:moveTo>
                  <a:lnTo>
                    <a:pt x="22" y="0"/>
                  </a:lnTo>
                  <a:lnTo>
                    <a:pt x="75" y="20"/>
                  </a:lnTo>
                  <a:lnTo>
                    <a:pt x="99" y="15"/>
                  </a:lnTo>
                  <a:lnTo>
                    <a:pt x="86" y="33"/>
                  </a:lnTo>
                  <a:lnTo>
                    <a:pt x="24" y="33"/>
                  </a:lnTo>
                  <a:lnTo>
                    <a:pt x="50" y="27"/>
                  </a:lnTo>
                  <a:lnTo>
                    <a:pt x="0" y="7"/>
                  </a:lnTo>
                </a:path>
              </a:pathLst>
            </a:custGeom>
            <a:solidFill>
              <a:srgbClr val="2427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40" name="Freeform 104"/>
            <p:cNvSpPr>
              <a:spLocks/>
            </p:cNvSpPr>
            <p:nvPr/>
          </p:nvSpPr>
          <p:spPr bwMode="auto">
            <a:xfrm>
              <a:off x="1169666" y="3150505"/>
              <a:ext cx="198385" cy="6764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2" y="0"/>
                </a:cxn>
                <a:cxn ang="0">
                  <a:pos x="75" y="20"/>
                </a:cxn>
                <a:cxn ang="0">
                  <a:pos x="99" y="15"/>
                </a:cxn>
                <a:cxn ang="0">
                  <a:pos x="86" y="33"/>
                </a:cxn>
                <a:cxn ang="0">
                  <a:pos x="24" y="33"/>
                </a:cxn>
                <a:cxn ang="0">
                  <a:pos x="50" y="27"/>
                </a:cxn>
                <a:cxn ang="0">
                  <a:pos x="0" y="7"/>
                </a:cxn>
              </a:cxnLst>
              <a:rect l="0" t="0" r="r" b="b"/>
              <a:pathLst>
                <a:path w="99" h="33">
                  <a:moveTo>
                    <a:pt x="0" y="7"/>
                  </a:moveTo>
                  <a:lnTo>
                    <a:pt x="22" y="0"/>
                  </a:lnTo>
                  <a:lnTo>
                    <a:pt x="75" y="20"/>
                  </a:lnTo>
                  <a:lnTo>
                    <a:pt x="99" y="15"/>
                  </a:lnTo>
                  <a:lnTo>
                    <a:pt x="86" y="33"/>
                  </a:lnTo>
                  <a:lnTo>
                    <a:pt x="24" y="33"/>
                  </a:lnTo>
                  <a:lnTo>
                    <a:pt x="50" y="27"/>
                  </a:lnTo>
                  <a:lnTo>
                    <a:pt x="0" y="7"/>
                  </a:lnTo>
                </a:path>
              </a:pathLst>
            </a:custGeom>
            <a:solidFill>
              <a:srgbClr val="2427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41" name="Freeform 105"/>
            <p:cNvSpPr>
              <a:spLocks/>
            </p:cNvSpPr>
            <p:nvPr/>
          </p:nvSpPr>
          <p:spPr bwMode="auto">
            <a:xfrm>
              <a:off x="1368051" y="3240693"/>
              <a:ext cx="198385" cy="67641"/>
            </a:xfrm>
            <a:custGeom>
              <a:avLst/>
              <a:gdLst/>
              <a:ahLst/>
              <a:cxnLst>
                <a:cxn ang="0">
                  <a:pos x="99" y="25"/>
                </a:cxn>
                <a:cxn ang="0">
                  <a:pos x="77" y="33"/>
                </a:cxn>
                <a:cxn ang="0">
                  <a:pos x="26" y="11"/>
                </a:cxn>
                <a:cxn ang="0">
                  <a:pos x="0" y="18"/>
                </a:cxn>
                <a:cxn ang="0">
                  <a:pos x="13" y="0"/>
                </a:cxn>
                <a:cxn ang="0">
                  <a:pos x="77" y="0"/>
                </a:cxn>
                <a:cxn ang="0">
                  <a:pos x="50" y="5"/>
                </a:cxn>
                <a:cxn ang="0">
                  <a:pos x="99" y="25"/>
                </a:cxn>
              </a:cxnLst>
              <a:rect l="0" t="0" r="r" b="b"/>
              <a:pathLst>
                <a:path w="99" h="33">
                  <a:moveTo>
                    <a:pt x="99" y="25"/>
                  </a:moveTo>
                  <a:lnTo>
                    <a:pt x="77" y="33"/>
                  </a:lnTo>
                  <a:lnTo>
                    <a:pt x="26" y="11"/>
                  </a:lnTo>
                  <a:lnTo>
                    <a:pt x="0" y="18"/>
                  </a:lnTo>
                  <a:lnTo>
                    <a:pt x="13" y="0"/>
                  </a:lnTo>
                  <a:lnTo>
                    <a:pt x="77" y="0"/>
                  </a:lnTo>
                  <a:lnTo>
                    <a:pt x="50" y="5"/>
                  </a:lnTo>
                  <a:lnTo>
                    <a:pt x="99" y="25"/>
                  </a:lnTo>
                </a:path>
              </a:pathLst>
            </a:custGeom>
            <a:solidFill>
              <a:srgbClr val="2427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42" name="Freeform 106"/>
            <p:cNvSpPr>
              <a:spLocks/>
            </p:cNvSpPr>
            <p:nvPr/>
          </p:nvSpPr>
          <p:spPr bwMode="auto">
            <a:xfrm>
              <a:off x="1368051" y="3240693"/>
              <a:ext cx="198385" cy="67641"/>
            </a:xfrm>
            <a:custGeom>
              <a:avLst/>
              <a:gdLst/>
              <a:ahLst/>
              <a:cxnLst>
                <a:cxn ang="0">
                  <a:pos x="99" y="25"/>
                </a:cxn>
                <a:cxn ang="0">
                  <a:pos x="77" y="33"/>
                </a:cxn>
                <a:cxn ang="0">
                  <a:pos x="26" y="11"/>
                </a:cxn>
                <a:cxn ang="0">
                  <a:pos x="0" y="18"/>
                </a:cxn>
                <a:cxn ang="0">
                  <a:pos x="13" y="0"/>
                </a:cxn>
                <a:cxn ang="0">
                  <a:pos x="77" y="0"/>
                </a:cxn>
                <a:cxn ang="0">
                  <a:pos x="50" y="5"/>
                </a:cxn>
                <a:cxn ang="0">
                  <a:pos x="99" y="25"/>
                </a:cxn>
              </a:cxnLst>
              <a:rect l="0" t="0" r="r" b="b"/>
              <a:pathLst>
                <a:path w="99" h="33">
                  <a:moveTo>
                    <a:pt x="99" y="25"/>
                  </a:moveTo>
                  <a:lnTo>
                    <a:pt x="77" y="33"/>
                  </a:lnTo>
                  <a:lnTo>
                    <a:pt x="26" y="11"/>
                  </a:lnTo>
                  <a:lnTo>
                    <a:pt x="0" y="18"/>
                  </a:lnTo>
                  <a:lnTo>
                    <a:pt x="13" y="0"/>
                  </a:lnTo>
                  <a:lnTo>
                    <a:pt x="77" y="0"/>
                  </a:lnTo>
                  <a:lnTo>
                    <a:pt x="50" y="5"/>
                  </a:lnTo>
                  <a:lnTo>
                    <a:pt x="99" y="25"/>
                  </a:lnTo>
                </a:path>
              </a:pathLst>
            </a:custGeom>
            <a:solidFill>
              <a:srgbClr val="2427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43" name="Freeform 107"/>
            <p:cNvSpPr>
              <a:spLocks/>
            </p:cNvSpPr>
            <p:nvPr/>
          </p:nvSpPr>
          <p:spPr bwMode="auto">
            <a:xfrm>
              <a:off x="1380909" y="3159900"/>
              <a:ext cx="196548" cy="67641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2" y="33"/>
                </a:cxn>
                <a:cxn ang="0">
                  <a:pos x="75" y="11"/>
                </a:cxn>
                <a:cxn ang="0">
                  <a:pos x="98" y="18"/>
                </a:cxn>
                <a:cxn ang="0">
                  <a:pos x="86" y="0"/>
                </a:cxn>
                <a:cxn ang="0">
                  <a:pos x="23" y="0"/>
                </a:cxn>
                <a:cxn ang="0">
                  <a:pos x="49" y="5"/>
                </a:cxn>
                <a:cxn ang="0">
                  <a:pos x="0" y="25"/>
                </a:cxn>
              </a:cxnLst>
              <a:rect l="0" t="0" r="r" b="b"/>
              <a:pathLst>
                <a:path w="98" h="33">
                  <a:moveTo>
                    <a:pt x="0" y="25"/>
                  </a:moveTo>
                  <a:lnTo>
                    <a:pt x="22" y="33"/>
                  </a:lnTo>
                  <a:lnTo>
                    <a:pt x="75" y="11"/>
                  </a:lnTo>
                  <a:lnTo>
                    <a:pt x="98" y="18"/>
                  </a:lnTo>
                  <a:lnTo>
                    <a:pt x="86" y="0"/>
                  </a:lnTo>
                  <a:lnTo>
                    <a:pt x="23" y="0"/>
                  </a:lnTo>
                  <a:lnTo>
                    <a:pt x="49" y="5"/>
                  </a:lnTo>
                  <a:lnTo>
                    <a:pt x="0" y="25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44" name="Freeform 108"/>
            <p:cNvSpPr>
              <a:spLocks/>
            </p:cNvSpPr>
            <p:nvPr/>
          </p:nvSpPr>
          <p:spPr bwMode="auto">
            <a:xfrm>
              <a:off x="1380909" y="3159900"/>
              <a:ext cx="196548" cy="67641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2" y="33"/>
                </a:cxn>
                <a:cxn ang="0">
                  <a:pos x="75" y="11"/>
                </a:cxn>
                <a:cxn ang="0">
                  <a:pos x="98" y="18"/>
                </a:cxn>
                <a:cxn ang="0">
                  <a:pos x="86" y="0"/>
                </a:cxn>
                <a:cxn ang="0">
                  <a:pos x="23" y="0"/>
                </a:cxn>
                <a:cxn ang="0">
                  <a:pos x="49" y="5"/>
                </a:cxn>
                <a:cxn ang="0">
                  <a:pos x="0" y="25"/>
                </a:cxn>
              </a:cxnLst>
              <a:rect l="0" t="0" r="r" b="b"/>
              <a:pathLst>
                <a:path w="98" h="33">
                  <a:moveTo>
                    <a:pt x="0" y="25"/>
                  </a:moveTo>
                  <a:lnTo>
                    <a:pt x="22" y="33"/>
                  </a:lnTo>
                  <a:lnTo>
                    <a:pt x="75" y="11"/>
                  </a:lnTo>
                  <a:lnTo>
                    <a:pt x="98" y="18"/>
                  </a:lnTo>
                  <a:lnTo>
                    <a:pt x="86" y="0"/>
                  </a:lnTo>
                  <a:lnTo>
                    <a:pt x="23" y="0"/>
                  </a:lnTo>
                  <a:lnTo>
                    <a:pt x="49" y="5"/>
                  </a:lnTo>
                  <a:lnTo>
                    <a:pt x="0" y="25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45" name="Freeform 109"/>
            <p:cNvSpPr>
              <a:spLocks/>
            </p:cNvSpPr>
            <p:nvPr/>
          </p:nvSpPr>
          <p:spPr bwMode="auto">
            <a:xfrm>
              <a:off x="1164155" y="3236935"/>
              <a:ext cx="198385" cy="71399"/>
            </a:xfrm>
            <a:custGeom>
              <a:avLst/>
              <a:gdLst/>
              <a:ahLst/>
              <a:cxnLst>
                <a:cxn ang="0">
                  <a:pos x="99" y="7"/>
                </a:cxn>
                <a:cxn ang="0">
                  <a:pos x="77" y="0"/>
                </a:cxn>
                <a:cxn ang="0">
                  <a:pos x="25" y="22"/>
                </a:cxn>
                <a:cxn ang="0">
                  <a:pos x="0" y="15"/>
                </a:cxn>
                <a:cxn ang="0">
                  <a:pos x="13" y="35"/>
                </a:cxn>
                <a:cxn ang="0">
                  <a:pos x="77" y="35"/>
                </a:cxn>
                <a:cxn ang="0">
                  <a:pos x="49" y="27"/>
                </a:cxn>
                <a:cxn ang="0">
                  <a:pos x="99" y="7"/>
                </a:cxn>
              </a:cxnLst>
              <a:rect l="0" t="0" r="r" b="b"/>
              <a:pathLst>
                <a:path w="99" h="35">
                  <a:moveTo>
                    <a:pt x="99" y="7"/>
                  </a:moveTo>
                  <a:lnTo>
                    <a:pt x="77" y="0"/>
                  </a:lnTo>
                  <a:lnTo>
                    <a:pt x="25" y="22"/>
                  </a:lnTo>
                  <a:lnTo>
                    <a:pt x="0" y="15"/>
                  </a:lnTo>
                  <a:lnTo>
                    <a:pt x="13" y="35"/>
                  </a:lnTo>
                  <a:lnTo>
                    <a:pt x="77" y="35"/>
                  </a:lnTo>
                  <a:lnTo>
                    <a:pt x="49" y="27"/>
                  </a:lnTo>
                  <a:lnTo>
                    <a:pt x="99" y="7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46" name="Freeform 110"/>
            <p:cNvSpPr>
              <a:spLocks/>
            </p:cNvSpPr>
            <p:nvPr/>
          </p:nvSpPr>
          <p:spPr bwMode="auto">
            <a:xfrm>
              <a:off x="1164155" y="3236935"/>
              <a:ext cx="198385" cy="71399"/>
            </a:xfrm>
            <a:custGeom>
              <a:avLst/>
              <a:gdLst/>
              <a:ahLst/>
              <a:cxnLst>
                <a:cxn ang="0">
                  <a:pos x="99" y="7"/>
                </a:cxn>
                <a:cxn ang="0">
                  <a:pos x="77" y="0"/>
                </a:cxn>
                <a:cxn ang="0">
                  <a:pos x="25" y="22"/>
                </a:cxn>
                <a:cxn ang="0">
                  <a:pos x="0" y="15"/>
                </a:cxn>
                <a:cxn ang="0">
                  <a:pos x="13" y="35"/>
                </a:cxn>
                <a:cxn ang="0">
                  <a:pos x="77" y="35"/>
                </a:cxn>
                <a:cxn ang="0">
                  <a:pos x="49" y="27"/>
                </a:cxn>
                <a:cxn ang="0">
                  <a:pos x="99" y="7"/>
                </a:cxn>
              </a:cxnLst>
              <a:rect l="0" t="0" r="r" b="b"/>
              <a:pathLst>
                <a:path w="99" h="35">
                  <a:moveTo>
                    <a:pt x="99" y="7"/>
                  </a:moveTo>
                  <a:lnTo>
                    <a:pt x="77" y="0"/>
                  </a:lnTo>
                  <a:lnTo>
                    <a:pt x="25" y="22"/>
                  </a:lnTo>
                  <a:lnTo>
                    <a:pt x="0" y="15"/>
                  </a:lnTo>
                  <a:lnTo>
                    <a:pt x="13" y="35"/>
                  </a:lnTo>
                  <a:lnTo>
                    <a:pt x="77" y="35"/>
                  </a:lnTo>
                  <a:lnTo>
                    <a:pt x="49" y="27"/>
                  </a:lnTo>
                  <a:lnTo>
                    <a:pt x="99" y="7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47" name="Freeform 111"/>
            <p:cNvSpPr>
              <a:spLocks/>
            </p:cNvSpPr>
            <p:nvPr/>
          </p:nvSpPr>
          <p:spPr bwMode="auto">
            <a:xfrm>
              <a:off x="1173340" y="3156142"/>
              <a:ext cx="198385" cy="65762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2" y="0"/>
                </a:cxn>
                <a:cxn ang="0">
                  <a:pos x="75" y="20"/>
                </a:cxn>
                <a:cxn ang="0">
                  <a:pos x="99" y="14"/>
                </a:cxn>
                <a:cxn ang="0">
                  <a:pos x="86" y="33"/>
                </a:cxn>
                <a:cxn ang="0">
                  <a:pos x="24" y="33"/>
                </a:cxn>
                <a:cxn ang="0">
                  <a:pos x="50" y="27"/>
                </a:cxn>
                <a:cxn ang="0">
                  <a:pos x="0" y="7"/>
                </a:cxn>
              </a:cxnLst>
              <a:rect l="0" t="0" r="r" b="b"/>
              <a:pathLst>
                <a:path w="99" h="33">
                  <a:moveTo>
                    <a:pt x="0" y="7"/>
                  </a:moveTo>
                  <a:lnTo>
                    <a:pt x="22" y="0"/>
                  </a:lnTo>
                  <a:lnTo>
                    <a:pt x="75" y="20"/>
                  </a:lnTo>
                  <a:lnTo>
                    <a:pt x="99" y="14"/>
                  </a:lnTo>
                  <a:lnTo>
                    <a:pt x="86" y="33"/>
                  </a:lnTo>
                  <a:lnTo>
                    <a:pt x="24" y="33"/>
                  </a:lnTo>
                  <a:lnTo>
                    <a:pt x="50" y="27"/>
                  </a:lnTo>
                  <a:lnTo>
                    <a:pt x="0" y="7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48" name="Freeform 112"/>
            <p:cNvSpPr>
              <a:spLocks/>
            </p:cNvSpPr>
            <p:nvPr/>
          </p:nvSpPr>
          <p:spPr bwMode="auto">
            <a:xfrm>
              <a:off x="1173340" y="3156142"/>
              <a:ext cx="198385" cy="65762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2" y="0"/>
                </a:cxn>
                <a:cxn ang="0">
                  <a:pos x="75" y="20"/>
                </a:cxn>
                <a:cxn ang="0">
                  <a:pos x="99" y="14"/>
                </a:cxn>
                <a:cxn ang="0">
                  <a:pos x="86" y="33"/>
                </a:cxn>
                <a:cxn ang="0">
                  <a:pos x="24" y="33"/>
                </a:cxn>
                <a:cxn ang="0">
                  <a:pos x="50" y="27"/>
                </a:cxn>
                <a:cxn ang="0">
                  <a:pos x="0" y="7"/>
                </a:cxn>
              </a:cxnLst>
              <a:rect l="0" t="0" r="r" b="b"/>
              <a:pathLst>
                <a:path w="99" h="33">
                  <a:moveTo>
                    <a:pt x="0" y="7"/>
                  </a:moveTo>
                  <a:lnTo>
                    <a:pt x="22" y="0"/>
                  </a:lnTo>
                  <a:lnTo>
                    <a:pt x="75" y="20"/>
                  </a:lnTo>
                  <a:lnTo>
                    <a:pt x="99" y="14"/>
                  </a:lnTo>
                  <a:lnTo>
                    <a:pt x="86" y="33"/>
                  </a:lnTo>
                  <a:lnTo>
                    <a:pt x="24" y="33"/>
                  </a:lnTo>
                  <a:lnTo>
                    <a:pt x="50" y="27"/>
                  </a:lnTo>
                  <a:lnTo>
                    <a:pt x="0" y="7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49" name="Freeform 113"/>
            <p:cNvSpPr>
              <a:spLocks/>
            </p:cNvSpPr>
            <p:nvPr/>
          </p:nvSpPr>
          <p:spPr bwMode="auto">
            <a:xfrm>
              <a:off x="1371724" y="3244451"/>
              <a:ext cx="198385" cy="67641"/>
            </a:xfrm>
            <a:custGeom>
              <a:avLst/>
              <a:gdLst/>
              <a:ahLst/>
              <a:cxnLst>
                <a:cxn ang="0">
                  <a:pos x="99" y="25"/>
                </a:cxn>
                <a:cxn ang="0">
                  <a:pos x="77" y="33"/>
                </a:cxn>
                <a:cxn ang="0">
                  <a:pos x="26" y="11"/>
                </a:cxn>
                <a:cxn ang="0">
                  <a:pos x="0" y="18"/>
                </a:cxn>
                <a:cxn ang="0">
                  <a:pos x="13" y="0"/>
                </a:cxn>
                <a:cxn ang="0">
                  <a:pos x="77" y="0"/>
                </a:cxn>
                <a:cxn ang="0">
                  <a:pos x="49" y="5"/>
                </a:cxn>
                <a:cxn ang="0">
                  <a:pos x="99" y="25"/>
                </a:cxn>
              </a:cxnLst>
              <a:rect l="0" t="0" r="r" b="b"/>
              <a:pathLst>
                <a:path w="99" h="33">
                  <a:moveTo>
                    <a:pt x="99" y="25"/>
                  </a:moveTo>
                  <a:lnTo>
                    <a:pt x="77" y="33"/>
                  </a:lnTo>
                  <a:lnTo>
                    <a:pt x="26" y="11"/>
                  </a:lnTo>
                  <a:lnTo>
                    <a:pt x="0" y="18"/>
                  </a:lnTo>
                  <a:lnTo>
                    <a:pt x="13" y="0"/>
                  </a:lnTo>
                  <a:lnTo>
                    <a:pt x="77" y="0"/>
                  </a:lnTo>
                  <a:lnTo>
                    <a:pt x="49" y="5"/>
                  </a:lnTo>
                  <a:lnTo>
                    <a:pt x="99" y="25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050" name="Freeform 114"/>
            <p:cNvSpPr>
              <a:spLocks/>
            </p:cNvSpPr>
            <p:nvPr/>
          </p:nvSpPr>
          <p:spPr bwMode="auto">
            <a:xfrm>
              <a:off x="1371724" y="3244451"/>
              <a:ext cx="198385" cy="67641"/>
            </a:xfrm>
            <a:custGeom>
              <a:avLst/>
              <a:gdLst/>
              <a:ahLst/>
              <a:cxnLst>
                <a:cxn ang="0">
                  <a:pos x="99" y="25"/>
                </a:cxn>
                <a:cxn ang="0">
                  <a:pos x="77" y="33"/>
                </a:cxn>
                <a:cxn ang="0">
                  <a:pos x="26" y="11"/>
                </a:cxn>
                <a:cxn ang="0">
                  <a:pos x="0" y="18"/>
                </a:cxn>
                <a:cxn ang="0">
                  <a:pos x="13" y="0"/>
                </a:cxn>
                <a:cxn ang="0">
                  <a:pos x="77" y="0"/>
                </a:cxn>
                <a:cxn ang="0">
                  <a:pos x="49" y="5"/>
                </a:cxn>
                <a:cxn ang="0">
                  <a:pos x="99" y="25"/>
                </a:cxn>
              </a:cxnLst>
              <a:rect l="0" t="0" r="r" b="b"/>
              <a:pathLst>
                <a:path w="99" h="33">
                  <a:moveTo>
                    <a:pt x="99" y="25"/>
                  </a:moveTo>
                  <a:lnTo>
                    <a:pt x="77" y="33"/>
                  </a:lnTo>
                  <a:lnTo>
                    <a:pt x="26" y="11"/>
                  </a:lnTo>
                  <a:lnTo>
                    <a:pt x="0" y="18"/>
                  </a:lnTo>
                  <a:lnTo>
                    <a:pt x="13" y="0"/>
                  </a:lnTo>
                  <a:lnTo>
                    <a:pt x="77" y="0"/>
                  </a:lnTo>
                  <a:lnTo>
                    <a:pt x="49" y="5"/>
                  </a:lnTo>
                  <a:lnTo>
                    <a:pt x="99" y="25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35" name="Text Box 199"/>
            <p:cNvSpPr txBox="1">
              <a:spLocks noChangeArrowheads="1"/>
            </p:cNvSpPr>
            <p:nvPr/>
          </p:nvSpPr>
          <p:spPr bwMode="auto">
            <a:xfrm>
              <a:off x="1752600" y="2740025"/>
              <a:ext cx="539750" cy="231775"/>
            </a:xfrm>
            <a:prstGeom prst="rect">
              <a:avLst/>
            </a:prstGeom>
            <a:noFill/>
            <a:ln w="22225" algn="ctr">
              <a:noFill/>
              <a:miter lim="800000"/>
              <a:headEnd/>
              <a:tailEnd/>
            </a:ln>
            <a:effectLst/>
          </p:spPr>
          <p:txBody>
            <a:bodyPr lIns="78346" tIns="39172" rIns="78346" bIns="39172">
              <a:spAutoFit/>
            </a:bodyPr>
            <a:lstStyle/>
            <a:p>
              <a:pPr algn="ctr" defTabSz="784225" eaLnBrk="0" hangingPunct="0">
                <a:spcBef>
                  <a:spcPct val="50000"/>
                </a:spcBef>
              </a:pPr>
              <a:r>
                <a:rPr lang="en-US" altLang="zh-CN" sz="1000" dirty="0">
                  <a:latin typeface="FrutigerNext LT BlackCn" pitchFamily="34" charset="0"/>
                  <a:ea typeface="ＭＳ Ｐゴシック" pitchFamily="34" charset="-128"/>
                </a:rPr>
                <a:t>PE1</a:t>
              </a:r>
            </a:p>
          </p:txBody>
        </p:sp>
        <p:sp>
          <p:nvSpPr>
            <p:cNvPr id="40139" name="Text Box 203"/>
            <p:cNvSpPr txBox="1">
              <a:spLocks noChangeArrowheads="1"/>
            </p:cNvSpPr>
            <p:nvPr/>
          </p:nvSpPr>
          <p:spPr bwMode="auto">
            <a:xfrm>
              <a:off x="1219200" y="2968625"/>
              <a:ext cx="538163" cy="231775"/>
            </a:xfrm>
            <a:prstGeom prst="rect">
              <a:avLst/>
            </a:prstGeom>
            <a:noFill/>
            <a:ln w="22225" algn="ctr">
              <a:noFill/>
              <a:miter lim="800000"/>
              <a:headEnd/>
              <a:tailEnd/>
            </a:ln>
            <a:effectLst/>
          </p:spPr>
          <p:txBody>
            <a:bodyPr lIns="78346" tIns="39172" rIns="78346" bIns="39172">
              <a:spAutoFit/>
            </a:bodyPr>
            <a:lstStyle/>
            <a:p>
              <a:pPr algn="ctr" defTabSz="784225" eaLnBrk="0" hangingPunct="0">
                <a:spcBef>
                  <a:spcPct val="50000"/>
                </a:spcBef>
              </a:pPr>
              <a:r>
                <a:rPr lang="en-US" altLang="zh-CN" sz="1000" dirty="0">
                  <a:latin typeface="FrutigerNext LT BlackCn" pitchFamily="34" charset="0"/>
                  <a:ea typeface="ＭＳ Ｐゴシック" pitchFamily="34" charset="-128"/>
                </a:rPr>
                <a:t>CE1</a:t>
              </a:r>
            </a:p>
          </p:txBody>
        </p:sp>
        <p:sp>
          <p:nvSpPr>
            <p:cNvPr id="40145" name="Line 209"/>
            <p:cNvSpPr>
              <a:spLocks noChangeShapeType="1"/>
            </p:cNvSpPr>
            <p:nvPr/>
          </p:nvSpPr>
          <p:spPr bwMode="auto">
            <a:xfrm>
              <a:off x="609600" y="4038600"/>
              <a:ext cx="685800" cy="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46" name="Line 210"/>
            <p:cNvSpPr>
              <a:spLocks noChangeShapeType="1"/>
            </p:cNvSpPr>
            <p:nvPr/>
          </p:nvSpPr>
          <p:spPr bwMode="auto">
            <a:xfrm>
              <a:off x="609600" y="3810000"/>
              <a:ext cx="6858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47" name="Text Box 211"/>
            <p:cNvSpPr txBox="1">
              <a:spLocks noChangeArrowheads="1"/>
            </p:cNvSpPr>
            <p:nvPr/>
          </p:nvSpPr>
          <p:spPr bwMode="auto">
            <a:xfrm>
              <a:off x="1295401" y="3581400"/>
              <a:ext cx="16192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1429" tIns="45714" rIns="91429" bIns="45714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dirty="0" smtClean="0"/>
                <a:t>Primary </a:t>
              </a:r>
              <a:r>
                <a:rPr lang="en-US" altLang="zh-CN" dirty="0"/>
                <a:t>LSP</a:t>
              </a:r>
            </a:p>
          </p:txBody>
        </p:sp>
        <p:sp>
          <p:nvSpPr>
            <p:cNvPr id="40148" name="Text Box 212"/>
            <p:cNvSpPr txBox="1">
              <a:spLocks noChangeArrowheads="1"/>
            </p:cNvSpPr>
            <p:nvPr/>
          </p:nvSpPr>
          <p:spPr bwMode="auto">
            <a:xfrm>
              <a:off x="1295400" y="3810000"/>
              <a:ext cx="1454222" cy="369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429" tIns="45714" rIns="91429" bIns="45714">
              <a:spAutoFit/>
            </a:bodyPr>
            <a:lstStyle/>
            <a:p>
              <a:r>
                <a:rPr lang="en-US" altLang="zh-CN" dirty="0"/>
                <a:t>Backup </a:t>
              </a:r>
              <a:r>
                <a:rPr lang="en-US" altLang="zh-CN" dirty="0" smtClean="0"/>
                <a:t>LSP</a:t>
              </a:r>
              <a:endParaRPr lang="en-US" altLang="zh-CN" dirty="0"/>
            </a:p>
          </p:txBody>
        </p:sp>
        <p:sp>
          <p:nvSpPr>
            <p:cNvPr id="40150" name="Freeform 214"/>
            <p:cNvSpPr>
              <a:spLocks/>
            </p:cNvSpPr>
            <p:nvPr/>
          </p:nvSpPr>
          <p:spPr bwMode="auto">
            <a:xfrm>
              <a:off x="6913563" y="2953578"/>
              <a:ext cx="554037" cy="246822"/>
            </a:xfrm>
            <a:custGeom>
              <a:avLst/>
              <a:gdLst/>
              <a:ahLst/>
              <a:cxnLst>
                <a:cxn ang="0">
                  <a:pos x="302" y="80"/>
                </a:cxn>
                <a:cxn ang="0">
                  <a:pos x="301" y="82"/>
                </a:cxn>
                <a:cxn ang="0">
                  <a:pos x="302" y="86"/>
                </a:cxn>
                <a:cxn ang="0">
                  <a:pos x="152" y="137"/>
                </a:cxn>
                <a:cxn ang="0">
                  <a:pos x="0" y="86"/>
                </a:cxn>
                <a:cxn ang="0">
                  <a:pos x="1" y="82"/>
                </a:cxn>
                <a:cxn ang="0">
                  <a:pos x="0" y="80"/>
                </a:cxn>
                <a:cxn ang="0">
                  <a:pos x="0" y="0"/>
                </a:cxn>
                <a:cxn ang="0">
                  <a:pos x="302" y="0"/>
                </a:cxn>
                <a:cxn ang="0">
                  <a:pos x="302" y="77"/>
                </a:cxn>
                <a:cxn ang="0">
                  <a:pos x="302" y="80"/>
                </a:cxn>
              </a:cxnLst>
              <a:rect l="0" t="0" r="r" b="b"/>
              <a:pathLst>
                <a:path w="303" h="137">
                  <a:moveTo>
                    <a:pt x="302" y="80"/>
                  </a:moveTo>
                  <a:cubicBezTo>
                    <a:pt x="302" y="81"/>
                    <a:pt x="302" y="81"/>
                    <a:pt x="301" y="82"/>
                  </a:cubicBezTo>
                  <a:cubicBezTo>
                    <a:pt x="302" y="83"/>
                    <a:pt x="302" y="85"/>
                    <a:pt x="302" y="86"/>
                  </a:cubicBezTo>
                  <a:cubicBezTo>
                    <a:pt x="302" y="114"/>
                    <a:pt x="234" y="137"/>
                    <a:pt x="152" y="137"/>
                  </a:cubicBezTo>
                  <a:cubicBezTo>
                    <a:pt x="68" y="137"/>
                    <a:pt x="0" y="114"/>
                    <a:pt x="0" y="86"/>
                  </a:cubicBezTo>
                  <a:cubicBezTo>
                    <a:pt x="0" y="85"/>
                    <a:pt x="0" y="83"/>
                    <a:pt x="1" y="82"/>
                  </a:cubicBezTo>
                  <a:cubicBezTo>
                    <a:pt x="0" y="81"/>
                    <a:pt x="0" y="81"/>
                    <a:pt x="0" y="80"/>
                  </a:cubicBezTo>
                  <a:lnTo>
                    <a:pt x="0" y="0"/>
                  </a:lnTo>
                  <a:lnTo>
                    <a:pt x="302" y="0"/>
                  </a:lnTo>
                  <a:lnTo>
                    <a:pt x="302" y="77"/>
                  </a:lnTo>
                  <a:cubicBezTo>
                    <a:pt x="303" y="78"/>
                    <a:pt x="302" y="79"/>
                    <a:pt x="302" y="80"/>
                  </a:cubicBezTo>
                </a:path>
              </a:pathLst>
            </a:custGeom>
            <a:solidFill>
              <a:srgbClr val="C3A229"/>
            </a:solidFill>
            <a:ln w="9525" cap="flat" cmpd="sng">
              <a:solidFill>
                <a:srgbClr val="DD8D1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151" name="Freeform 215"/>
            <p:cNvSpPr>
              <a:spLocks/>
            </p:cNvSpPr>
            <p:nvPr/>
          </p:nvSpPr>
          <p:spPr bwMode="auto">
            <a:xfrm>
              <a:off x="6913563" y="2953578"/>
              <a:ext cx="554037" cy="1657"/>
            </a:xfrm>
            <a:custGeom>
              <a:avLst/>
              <a:gdLst/>
              <a:ahLst/>
              <a:cxnLst>
                <a:cxn ang="0">
                  <a:pos x="331" y="0"/>
                </a:cxn>
                <a:cxn ang="0">
                  <a:pos x="33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330" y="1"/>
                </a:cxn>
                <a:cxn ang="0">
                  <a:pos x="331" y="0"/>
                </a:cxn>
                <a:cxn ang="0">
                  <a:pos x="331" y="0"/>
                </a:cxn>
                <a:cxn ang="0">
                  <a:pos x="331" y="0"/>
                </a:cxn>
                <a:cxn ang="0">
                  <a:pos x="330" y="0"/>
                </a:cxn>
                <a:cxn ang="0">
                  <a:pos x="331" y="0"/>
                </a:cxn>
              </a:cxnLst>
              <a:rect l="0" t="0" r="r" b="b"/>
              <a:pathLst>
                <a:path w="331" h="1">
                  <a:moveTo>
                    <a:pt x="331" y="0"/>
                  </a:moveTo>
                  <a:lnTo>
                    <a:pt x="33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330" y="1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30" y="0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rgbClr val="61BFF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52" name="Freeform 216"/>
            <p:cNvSpPr>
              <a:spLocks/>
            </p:cNvSpPr>
            <p:nvPr/>
          </p:nvSpPr>
          <p:spPr bwMode="auto">
            <a:xfrm>
              <a:off x="6913563" y="2857500"/>
              <a:ext cx="552363" cy="187187"/>
            </a:xfrm>
            <a:custGeom>
              <a:avLst/>
              <a:gdLst/>
              <a:ahLst/>
              <a:cxnLst>
                <a:cxn ang="0">
                  <a:pos x="302" y="53"/>
                </a:cxn>
                <a:cxn ang="0">
                  <a:pos x="152" y="104"/>
                </a:cxn>
                <a:cxn ang="0">
                  <a:pos x="0" y="53"/>
                </a:cxn>
                <a:cxn ang="0">
                  <a:pos x="152" y="0"/>
                </a:cxn>
                <a:cxn ang="0">
                  <a:pos x="302" y="53"/>
                </a:cxn>
              </a:cxnLst>
              <a:rect l="0" t="0" r="r" b="b"/>
              <a:pathLst>
                <a:path w="302" h="104">
                  <a:moveTo>
                    <a:pt x="302" y="53"/>
                  </a:moveTo>
                  <a:cubicBezTo>
                    <a:pt x="302" y="81"/>
                    <a:pt x="234" y="104"/>
                    <a:pt x="152" y="104"/>
                  </a:cubicBezTo>
                  <a:cubicBezTo>
                    <a:pt x="68" y="104"/>
                    <a:pt x="0" y="81"/>
                    <a:pt x="0" y="53"/>
                  </a:cubicBezTo>
                  <a:cubicBezTo>
                    <a:pt x="0" y="24"/>
                    <a:pt x="68" y="0"/>
                    <a:pt x="152" y="0"/>
                  </a:cubicBezTo>
                  <a:cubicBezTo>
                    <a:pt x="234" y="0"/>
                    <a:pt x="302" y="24"/>
                    <a:pt x="302" y="53"/>
                  </a:cubicBezTo>
                </a:path>
              </a:pathLst>
            </a:custGeom>
            <a:solidFill>
              <a:srgbClr val="E1C973"/>
            </a:solidFill>
            <a:ln w="9525" cap="flat" cmpd="sng">
              <a:solidFill>
                <a:srgbClr val="DD8D1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153" name="Freeform 217"/>
            <p:cNvSpPr>
              <a:spLocks/>
            </p:cNvSpPr>
            <p:nvPr/>
          </p:nvSpPr>
          <p:spPr bwMode="auto">
            <a:xfrm>
              <a:off x="7194766" y="2885661"/>
              <a:ext cx="182447" cy="57978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2" y="33"/>
                </a:cxn>
                <a:cxn ang="0">
                  <a:pos x="75" y="11"/>
                </a:cxn>
                <a:cxn ang="0">
                  <a:pos x="99" y="18"/>
                </a:cxn>
                <a:cxn ang="0">
                  <a:pos x="86" y="0"/>
                </a:cxn>
                <a:cxn ang="0">
                  <a:pos x="24" y="0"/>
                </a:cxn>
                <a:cxn ang="0">
                  <a:pos x="49" y="5"/>
                </a:cxn>
                <a:cxn ang="0">
                  <a:pos x="0" y="25"/>
                </a:cxn>
              </a:cxnLst>
              <a:rect l="0" t="0" r="r" b="b"/>
              <a:pathLst>
                <a:path w="99" h="33">
                  <a:moveTo>
                    <a:pt x="0" y="25"/>
                  </a:moveTo>
                  <a:lnTo>
                    <a:pt x="22" y="33"/>
                  </a:lnTo>
                  <a:lnTo>
                    <a:pt x="75" y="11"/>
                  </a:lnTo>
                  <a:lnTo>
                    <a:pt x="99" y="18"/>
                  </a:lnTo>
                  <a:lnTo>
                    <a:pt x="86" y="0"/>
                  </a:lnTo>
                  <a:lnTo>
                    <a:pt x="24" y="0"/>
                  </a:lnTo>
                  <a:lnTo>
                    <a:pt x="49" y="5"/>
                  </a:lnTo>
                  <a:lnTo>
                    <a:pt x="0" y="25"/>
                  </a:lnTo>
                </a:path>
              </a:pathLst>
            </a:custGeom>
            <a:solidFill>
              <a:srgbClr val="2427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54" name="Freeform 218"/>
            <p:cNvSpPr>
              <a:spLocks/>
            </p:cNvSpPr>
            <p:nvPr/>
          </p:nvSpPr>
          <p:spPr bwMode="auto">
            <a:xfrm>
              <a:off x="7194766" y="2885661"/>
              <a:ext cx="182447" cy="57978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2" y="33"/>
                </a:cxn>
                <a:cxn ang="0">
                  <a:pos x="75" y="11"/>
                </a:cxn>
                <a:cxn ang="0">
                  <a:pos x="99" y="18"/>
                </a:cxn>
                <a:cxn ang="0">
                  <a:pos x="86" y="0"/>
                </a:cxn>
                <a:cxn ang="0">
                  <a:pos x="24" y="0"/>
                </a:cxn>
                <a:cxn ang="0">
                  <a:pos x="49" y="5"/>
                </a:cxn>
                <a:cxn ang="0">
                  <a:pos x="0" y="25"/>
                </a:cxn>
              </a:cxnLst>
              <a:rect l="0" t="0" r="r" b="b"/>
              <a:pathLst>
                <a:path w="99" h="33">
                  <a:moveTo>
                    <a:pt x="0" y="25"/>
                  </a:moveTo>
                  <a:lnTo>
                    <a:pt x="22" y="33"/>
                  </a:lnTo>
                  <a:lnTo>
                    <a:pt x="75" y="11"/>
                  </a:lnTo>
                  <a:lnTo>
                    <a:pt x="99" y="18"/>
                  </a:lnTo>
                  <a:lnTo>
                    <a:pt x="86" y="0"/>
                  </a:lnTo>
                  <a:lnTo>
                    <a:pt x="24" y="0"/>
                  </a:lnTo>
                  <a:lnTo>
                    <a:pt x="49" y="5"/>
                  </a:lnTo>
                  <a:lnTo>
                    <a:pt x="0" y="25"/>
                  </a:lnTo>
                </a:path>
              </a:pathLst>
            </a:custGeom>
            <a:solidFill>
              <a:srgbClr val="2427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55" name="Freeform 219"/>
            <p:cNvSpPr>
              <a:spLocks/>
            </p:cNvSpPr>
            <p:nvPr/>
          </p:nvSpPr>
          <p:spPr bwMode="auto">
            <a:xfrm>
              <a:off x="6997254" y="2953578"/>
              <a:ext cx="182447" cy="62948"/>
            </a:xfrm>
            <a:custGeom>
              <a:avLst/>
              <a:gdLst/>
              <a:ahLst/>
              <a:cxnLst>
                <a:cxn ang="0">
                  <a:pos x="99" y="7"/>
                </a:cxn>
                <a:cxn ang="0">
                  <a:pos x="77" y="0"/>
                </a:cxn>
                <a:cxn ang="0">
                  <a:pos x="26" y="22"/>
                </a:cxn>
                <a:cxn ang="0">
                  <a:pos x="0" y="15"/>
                </a:cxn>
                <a:cxn ang="0">
                  <a:pos x="13" y="35"/>
                </a:cxn>
                <a:cxn ang="0">
                  <a:pos x="77" y="35"/>
                </a:cxn>
                <a:cxn ang="0">
                  <a:pos x="49" y="28"/>
                </a:cxn>
                <a:cxn ang="0">
                  <a:pos x="99" y="7"/>
                </a:cxn>
              </a:cxnLst>
              <a:rect l="0" t="0" r="r" b="b"/>
              <a:pathLst>
                <a:path w="99" h="35">
                  <a:moveTo>
                    <a:pt x="99" y="7"/>
                  </a:moveTo>
                  <a:lnTo>
                    <a:pt x="77" y="0"/>
                  </a:lnTo>
                  <a:lnTo>
                    <a:pt x="26" y="22"/>
                  </a:lnTo>
                  <a:lnTo>
                    <a:pt x="0" y="15"/>
                  </a:lnTo>
                  <a:lnTo>
                    <a:pt x="13" y="35"/>
                  </a:lnTo>
                  <a:lnTo>
                    <a:pt x="77" y="35"/>
                  </a:lnTo>
                  <a:lnTo>
                    <a:pt x="49" y="28"/>
                  </a:lnTo>
                  <a:lnTo>
                    <a:pt x="99" y="7"/>
                  </a:lnTo>
                </a:path>
              </a:pathLst>
            </a:custGeom>
            <a:solidFill>
              <a:srgbClr val="2427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56" name="Freeform 220"/>
            <p:cNvSpPr>
              <a:spLocks/>
            </p:cNvSpPr>
            <p:nvPr/>
          </p:nvSpPr>
          <p:spPr bwMode="auto">
            <a:xfrm>
              <a:off x="6997254" y="2953578"/>
              <a:ext cx="182447" cy="62948"/>
            </a:xfrm>
            <a:custGeom>
              <a:avLst/>
              <a:gdLst/>
              <a:ahLst/>
              <a:cxnLst>
                <a:cxn ang="0">
                  <a:pos x="99" y="7"/>
                </a:cxn>
                <a:cxn ang="0">
                  <a:pos x="77" y="0"/>
                </a:cxn>
                <a:cxn ang="0">
                  <a:pos x="26" y="22"/>
                </a:cxn>
                <a:cxn ang="0">
                  <a:pos x="0" y="15"/>
                </a:cxn>
                <a:cxn ang="0">
                  <a:pos x="13" y="35"/>
                </a:cxn>
                <a:cxn ang="0">
                  <a:pos x="77" y="35"/>
                </a:cxn>
                <a:cxn ang="0">
                  <a:pos x="49" y="28"/>
                </a:cxn>
                <a:cxn ang="0">
                  <a:pos x="99" y="7"/>
                </a:cxn>
              </a:cxnLst>
              <a:rect l="0" t="0" r="r" b="b"/>
              <a:pathLst>
                <a:path w="99" h="35">
                  <a:moveTo>
                    <a:pt x="99" y="7"/>
                  </a:moveTo>
                  <a:lnTo>
                    <a:pt x="77" y="0"/>
                  </a:lnTo>
                  <a:lnTo>
                    <a:pt x="26" y="22"/>
                  </a:lnTo>
                  <a:lnTo>
                    <a:pt x="0" y="15"/>
                  </a:lnTo>
                  <a:lnTo>
                    <a:pt x="13" y="35"/>
                  </a:lnTo>
                  <a:lnTo>
                    <a:pt x="77" y="35"/>
                  </a:lnTo>
                  <a:lnTo>
                    <a:pt x="49" y="28"/>
                  </a:lnTo>
                  <a:lnTo>
                    <a:pt x="99" y="7"/>
                  </a:lnTo>
                </a:path>
              </a:pathLst>
            </a:custGeom>
            <a:solidFill>
              <a:srgbClr val="2427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57" name="Freeform 221"/>
            <p:cNvSpPr>
              <a:spLocks/>
            </p:cNvSpPr>
            <p:nvPr/>
          </p:nvSpPr>
          <p:spPr bwMode="auto">
            <a:xfrm>
              <a:off x="7007297" y="2880691"/>
              <a:ext cx="180773" cy="5963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2" y="0"/>
                </a:cxn>
                <a:cxn ang="0">
                  <a:pos x="75" y="20"/>
                </a:cxn>
                <a:cxn ang="0">
                  <a:pos x="99" y="15"/>
                </a:cxn>
                <a:cxn ang="0">
                  <a:pos x="86" y="33"/>
                </a:cxn>
                <a:cxn ang="0">
                  <a:pos x="24" y="33"/>
                </a:cxn>
                <a:cxn ang="0">
                  <a:pos x="50" y="27"/>
                </a:cxn>
                <a:cxn ang="0">
                  <a:pos x="0" y="7"/>
                </a:cxn>
              </a:cxnLst>
              <a:rect l="0" t="0" r="r" b="b"/>
              <a:pathLst>
                <a:path w="99" h="33">
                  <a:moveTo>
                    <a:pt x="0" y="7"/>
                  </a:moveTo>
                  <a:lnTo>
                    <a:pt x="22" y="0"/>
                  </a:lnTo>
                  <a:lnTo>
                    <a:pt x="75" y="20"/>
                  </a:lnTo>
                  <a:lnTo>
                    <a:pt x="99" y="15"/>
                  </a:lnTo>
                  <a:lnTo>
                    <a:pt x="86" y="33"/>
                  </a:lnTo>
                  <a:lnTo>
                    <a:pt x="24" y="33"/>
                  </a:lnTo>
                  <a:lnTo>
                    <a:pt x="50" y="27"/>
                  </a:lnTo>
                  <a:lnTo>
                    <a:pt x="0" y="7"/>
                  </a:lnTo>
                </a:path>
              </a:pathLst>
            </a:custGeom>
            <a:solidFill>
              <a:srgbClr val="2427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58" name="Freeform 222"/>
            <p:cNvSpPr>
              <a:spLocks/>
            </p:cNvSpPr>
            <p:nvPr/>
          </p:nvSpPr>
          <p:spPr bwMode="auto">
            <a:xfrm>
              <a:off x="7007297" y="2880691"/>
              <a:ext cx="180773" cy="5963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2" y="0"/>
                </a:cxn>
                <a:cxn ang="0">
                  <a:pos x="75" y="20"/>
                </a:cxn>
                <a:cxn ang="0">
                  <a:pos x="99" y="15"/>
                </a:cxn>
                <a:cxn ang="0">
                  <a:pos x="86" y="33"/>
                </a:cxn>
                <a:cxn ang="0">
                  <a:pos x="24" y="33"/>
                </a:cxn>
                <a:cxn ang="0">
                  <a:pos x="50" y="27"/>
                </a:cxn>
                <a:cxn ang="0">
                  <a:pos x="0" y="7"/>
                </a:cxn>
              </a:cxnLst>
              <a:rect l="0" t="0" r="r" b="b"/>
              <a:pathLst>
                <a:path w="99" h="33">
                  <a:moveTo>
                    <a:pt x="0" y="7"/>
                  </a:moveTo>
                  <a:lnTo>
                    <a:pt x="22" y="0"/>
                  </a:lnTo>
                  <a:lnTo>
                    <a:pt x="75" y="20"/>
                  </a:lnTo>
                  <a:lnTo>
                    <a:pt x="99" y="15"/>
                  </a:lnTo>
                  <a:lnTo>
                    <a:pt x="86" y="33"/>
                  </a:lnTo>
                  <a:lnTo>
                    <a:pt x="24" y="33"/>
                  </a:lnTo>
                  <a:lnTo>
                    <a:pt x="50" y="27"/>
                  </a:lnTo>
                  <a:lnTo>
                    <a:pt x="0" y="7"/>
                  </a:lnTo>
                </a:path>
              </a:pathLst>
            </a:custGeom>
            <a:solidFill>
              <a:srgbClr val="2427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59" name="Freeform 223"/>
            <p:cNvSpPr>
              <a:spLocks/>
            </p:cNvSpPr>
            <p:nvPr/>
          </p:nvSpPr>
          <p:spPr bwMode="auto">
            <a:xfrm>
              <a:off x="7188071" y="2960204"/>
              <a:ext cx="180773" cy="59635"/>
            </a:xfrm>
            <a:custGeom>
              <a:avLst/>
              <a:gdLst/>
              <a:ahLst/>
              <a:cxnLst>
                <a:cxn ang="0">
                  <a:pos x="99" y="25"/>
                </a:cxn>
                <a:cxn ang="0">
                  <a:pos x="77" y="33"/>
                </a:cxn>
                <a:cxn ang="0">
                  <a:pos x="26" y="11"/>
                </a:cxn>
                <a:cxn ang="0">
                  <a:pos x="0" y="18"/>
                </a:cxn>
                <a:cxn ang="0">
                  <a:pos x="13" y="0"/>
                </a:cxn>
                <a:cxn ang="0">
                  <a:pos x="77" y="0"/>
                </a:cxn>
                <a:cxn ang="0">
                  <a:pos x="50" y="5"/>
                </a:cxn>
                <a:cxn ang="0">
                  <a:pos x="99" y="25"/>
                </a:cxn>
              </a:cxnLst>
              <a:rect l="0" t="0" r="r" b="b"/>
              <a:pathLst>
                <a:path w="99" h="33">
                  <a:moveTo>
                    <a:pt x="99" y="25"/>
                  </a:moveTo>
                  <a:lnTo>
                    <a:pt x="77" y="33"/>
                  </a:lnTo>
                  <a:lnTo>
                    <a:pt x="26" y="11"/>
                  </a:lnTo>
                  <a:lnTo>
                    <a:pt x="0" y="18"/>
                  </a:lnTo>
                  <a:lnTo>
                    <a:pt x="13" y="0"/>
                  </a:lnTo>
                  <a:lnTo>
                    <a:pt x="77" y="0"/>
                  </a:lnTo>
                  <a:lnTo>
                    <a:pt x="50" y="5"/>
                  </a:lnTo>
                  <a:lnTo>
                    <a:pt x="99" y="25"/>
                  </a:lnTo>
                </a:path>
              </a:pathLst>
            </a:custGeom>
            <a:solidFill>
              <a:srgbClr val="2427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60" name="Freeform 224"/>
            <p:cNvSpPr>
              <a:spLocks/>
            </p:cNvSpPr>
            <p:nvPr/>
          </p:nvSpPr>
          <p:spPr bwMode="auto">
            <a:xfrm>
              <a:off x="7188071" y="2960204"/>
              <a:ext cx="180773" cy="59635"/>
            </a:xfrm>
            <a:custGeom>
              <a:avLst/>
              <a:gdLst/>
              <a:ahLst/>
              <a:cxnLst>
                <a:cxn ang="0">
                  <a:pos x="99" y="25"/>
                </a:cxn>
                <a:cxn ang="0">
                  <a:pos x="77" y="33"/>
                </a:cxn>
                <a:cxn ang="0">
                  <a:pos x="26" y="11"/>
                </a:cxn>
                <a:cxn ang="0">
                  <a:pos x="0" y="18"/>
                </a:cxn>
                <a:cxn ang="0">
                  <a:pos x="13" y="0"/>
                </a:cxn>
                <a:cxn ang="0">
                  <a:pos x="77" y="0"/>
                </a:cxn>
                <a:cxn ang="0">
                  <a:pos x="50" y="5"/>
                </a:cxn>
                <a:cxn ang="0">
                  <a:pos x="99" y="25"/>
                </a:cxn>
              </a:cxnLst>
              <a:rect l="0" t="0" r="r" b="b"/>
              <a:pathLst>
                <a:path w="99" h="33">
                  <a:moveTo>
                    <a:pt x="99" y="25"/>
                  </a:moveTo>
                  <a:lnTo>
                    <a:pt x="77" y="33"/>
                  </a:lnTo>
                  <a:lnTo>
                    <a:pt x="26" y="11"/>
                  </a:lnTo>
                  <a:lnTo>
                    <a:pt x="0" y="18"/>
                  </a:lnTo>
                  <a:lnTo>
                    <a:pt x="13" y="0"/>
                  </a:lnTo>
                  <a:lnTo>
                    <a:pt x="77" y="0"/>
                  </a:lnTo>
                  <a:lnTo>
                    <a:pt x="50" y="5"/>
                  </a:lnTo>
                  <a:lnTo>
                    <a:pt x="99" y="25"/>
                  </a:lnTo>
                </a:path>
              </a:pathLst>
            </a:custGeom>
            <a:solidFill>
              <a:srgbClr val="2427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61" name="Freeform 225"/>
            <p:cNvSpPr>
              <a:spLocks/>
            </p:cNvSpPr>
            <p:nvPr/>
          </p:nvSpPr>
          <p:spPr bwMode="auto">
            <a:xfrm>
              <a:off x="7199788" y="2888974"/>
              <a:ext cx="179100" cy="59635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2" y="33"/>
                </a:cxn>
                <a:cxn ang="0">
                  <a:pos x="75" y="11"/>
                </a:cxn>
                <a:cxn ang="0">
                  <a:pos x="98" y="18"/>
                </a:cxn>
                <a:cxn ang="0">
                  <a:pos x="86" y="0"/>
                </a:cxn>
                <a:cxn ang="0">
                  <a:pos x="23" y="0"/>
                </a:cxn>
                <a:cxn ang="0">
                  <a:pos x="49" y="5"/>
                </a:cxn>
                <a:cxn ang="0">
                  <a:pos x="0" y="25"/>
                </a:cxn>
              </a:cxnLst>
              <a:rect l="0" t="0" r="r" b="b"/>
              <a:pathLst>
                <a:path w="98" h="33">
                  <a:moveTo>
                    <a:pt x="0" y="25"/>
                  </a:moveTo>
                  <a:lnTo>
                    <a:pt x="22" y="33"/>
                  </a:lnTo>
                  <a:lnTo>
                    <a:pt x="75" y="11"/>
                  </a:lnTo>
                  <a:lnTo>
                    <a:pt x="98" y="18"/>
                  </a:lnTo>
                  <a:lnTo>
                    <a:pt x="86" y="0"/>
                  </a:lnTo>
                  <a:lnTo>
                    <a:pt x="23" y="0"/>
                  </a:lnTo>
                  <a:lnTo>
                    <a:pt x="49" y="5"/>
                  </a:lnTo>
                  <a:lnTo>
                    <a:pt x="0" y="25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62" name="Freeform 226"/>
            <p:cNvSpPr>
              <a:spLocks/>
            </p:cNvSpPr>
            <p:nvPr/>
          </p:nvSpPr>
          <p:spPr bwMode="auto">
            <a:xfrm>
              <a:off x="7199788" y="2888974"/>
              <a:ext cx="179100" cy="59635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2" y="33"/>
                </a:cxn>
                <a:cxn ang="0">
                  <a:pos x="75" y="11"/>
                </a:cxn>
                <a:cxn ang="0">
                  <a:pos x="98" y="18"/>
                </a:cxn>
                <a:cxn ang="0">
                  <a:pos x="86" y="0"/>
                </a:cxn>
                <a:cxn ang="0">
                  <a:pos x="23" y="0"/>
                </a:cxn>
                <a:cxn ang="0">
                  <a:pos x="49" y="5"/>
                </a:cxn>
                <a:cxn ang="0">
                  <a:pos x="0" y="25"/>
                </a:cxn>
              </a:cxnLst>
              <a:rect l="0" t="0" r="r" b="b"/>
              <a:pathLst>
                <a:path w="98" h="33">
                  <a:moveTo>
                    <a:pt x="0" y="25"/>
                  </a:moveTo>
                  <a:lnTo>
                    <a:pt x="22" y="33"/>
                  </a:lnTo>
                  <a:lnTo>
                    <a:pt x="75" y="11"/>
                  </a:lnTo>
                  <a:lnTo>
                    <a:pt x="98" y="18"/>
                  </a:lnTo>
                  <a:lnTo>
                    <a:pt x="86" y="0"/>
                  </a:lnTo>
                  <a:lnTo>
                    <a:pt x="23" y="0"/>
                  </a:lnTo>
                  <a:lnTo>
                    <a:pt x="49" y="5"/>
                  </a:lnTo>
                  <a:lnTo>
                    <a:pt x="0" y="25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63" name="Freeform 227"/>
            <p:cNvSpPr>
              <a:spLocks/>
            </p:cNvSpPr>
            <p:nvPr/>
          </p:nvSpPr>
          <p:spPr bwMode="auto">
            <a:xfrm>
              <a:off x="7002276" y="2956891"/>
              <a:ext cx="180773" cy="62948"/>
            </a:xfrm>
            <a:custGeom>
              <a:avLst/>
              <a:gdLst/>
              <a:ahLst/>
              <a:cxnLst>
                <a:cxn ang="0">
                  <a:pos x="99" y="7"/>
                </a:cxn>
                <a:cxn ang="0">
                  <a:pos x="77" y="0"/>
                </a:cxn>
                <a:cxn ang="0">
                  <a:pos x="25" y="22"/>
                </a:cxn>
                <a:cxn ang="0">
                  <a:pos x="0" y="15"/>
                </a:cxn>
                <a:cxn ang="0">
                  <a:pos x="13" y="35"/>
                </a:cxn>
                <a:cxn ang="0">
                  <a:pos x="77" y="35"/>
                </a:cxn>
                <a:cxn ang="0">
                  <a:pos x="49" y="27"/>
                </a:cxn>
                <a:cxn ang="0">
                  <a:pos x="99" y="7"/>
                </a:cxn>
              </a:cxnLst>
              <a:rect l="0" t="0" r="r" b="b"/>
              <a:pathLst>
                <a:path w="99" h="35">
                  <a:moveTo>
                    <a:pt x="99" y="7"/>
                  </a:moveTo>
                  <a:lnTo>
                    <a:pt x="77" y="0"/>
                  </a:lnTo>
                  <a:lnTo>
                    <a:pt x="25" y="22"/>
                  </a:lnTo>
                  <a:lnTo>
                    <a:pt x="0" y="15"/>
                  </a:lnTo>
                  <a:lnTo>
                    <a:pt x="13" y="35"/>
                  </a:lnTo>
                  <a:lnTo>
                    <a:pt x="77" y="35"/>
                  </a:lnTo>
                  <a:lnTo>
                    <a:pt x="49" y="27"/>
                  </a:lnTo>
                  <a:lnTo>
                    <a:pt x="99" y="7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64" name="Freeform 228"/>
            <p:cNvSpPr>
              <a:spLocks/>
            </p:cNvSpPr>
            <p:nvPr/>
          </p:nvSpPr>
          <p:spPr bwMode="auto">
            <a:xfrm>
              <a:off x="7002276" y="2956891"/>
              <a:ext cx="180773" cy="62948"/>
            </a:xfrm>
            <a:custGeom>
              <a:avLst/>
              <a:gdLst/>
              <a:ahLst/>
              <a:cxnLst>
                <a:cxn ang="0">
                  <a:pos x="99" y="7"/>
                </a:cxn>
                <a:cxn ang="0">
                  <a:pos x="77" y="0"/>
                </a:cxn>
                <a:cxn ang="0">
                  <a:pos x="25" y="22"/>
                </a:cxn>
                <a:cxn ang="0">
                  <a:pos x="0" y="15"/>
                </a:cxn>
                <a:cxn ang="0">
                  <a:pos x="13" y="35"/>
                </a:cxn>
                <a:cxn ang="0">
                  <a:pos x="77" y="35"/>
                </a:cxn>
                <a:cxn ang="0">
                  <a:pos x="49" y="27"/>
                </a:cxn>
                <a:cxn ang="0">
                  <a:pos x="99" y="7"/>
                </a:cxn>
              </a:cxnLst>
              <a:rect l="0" t="0" r="r" b="b"/>
              <a:pathLst>
                <a:path w="99" h="35">
                  <a:moveTo>
                    <a:pt x="99" y="7"/>
                  </a:moveTo>
                  <a:lnTo>
                    <a:pt x="77" y="0"/>
                  </a:lnTo>
                  <a:lnTo>
                    <a:pt x="25" y="22"/>
                  </a:lnTo>
                  <a:lnTo>
                    <a:pt x="0" y="15"/>
                  </a:lnTo>
                  <a:lnTo>
                    <a:pt x="13" y="35"/>
                  </a:lnTo>
                  <a:lnTo>
                    <a:pt x="77" y="35"/>
                  </a:lnTo>
                  <a:lnTo>
                    <a:pt x="49" y="27"/>
                  </a:lnTo>
                  <a:lnTo>
                    <a:pt x="99" y="7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65" name="Freeform 229"/>
            <p:cNvSpPr>
              <a:spLocks/>
            </p:cNvSpPr>
            <p:nvPr/>
          </p:nvSpPr>
          <p:spPr bwMode="auto">
            <a:xfrm>
              <a:off x="7010645" y="2885661"/>
              <a:ext cx="180773" cy="57978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2" y="0"/>
                </a:cxn>
                <a:cxn ang="0">
                  <a:pos x="75" y="20"/>
                </a:cxn>
                <a:cxn ang="0">
                  <a:pos x="99" y="14"/>
                </a:cxn>
                <a:cxn ang="0">
                  <a:pos x="86" y="33"/>
                </a:cxn>
                <a:cxn ang="0">
                  <a:pos x="24" y="33"/>
                </a:cxn>
                <a:cxn ang="0">
                  <a:pos x="50" y="27"/>
                </a:cxn>
                <a:cxn ang="0">
                  <a:pos x="0" y="7"/>
                </a:cxn>
              </a:cxnLst>
              <a:rect l="0" t="0" r="r" b="b"/>
              <a:pathLst>
                <a:path w="99" h="33">
                  <a:moveTo>
                    <a:pt x="0" y="7"/>
                  </a:moveTo>
                  <a:lnTo>
                    <a:pt x="22" y="0"/>
                  </a:lnTo>
                  <a:lnTo>
                    <a:pt x="75" y="20"/>
                  </a:lnTo>
                  <a:lnTo>
                    <a:pt x="99" y="14"/>
                  </a:lnTo>
                  <a:lnTo>
                    <a:pt x="86" y="33"/>
                  </a:lnTo>
                  <a:lnTo>
                    <a:pt x="24" y="33"/>
                  </a:lnTo>
                  <a:lnTo>
                    <a:pt x="50" y="27"/>
                  </a:lnTo>
                  <a:lnTo>
                    <a:pt x="0" y="7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66" name="Freeform 230"/>
            <p:cNvSpPr>
              <a:spLocks/>
            </p:cNvSpPr>
            <p:nvPr/>
          </p:nvSpPr>
          <p:spPr bwMode="auto">
            <a:xfrm>
              <a:off x="7010645" y="2885661"/>
              <a:ext cx="180773" cy="57978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2" y="0"/>
                </a:cxn>
                <a:cxn ang="0">
                  <a:pos x="75" y="20"/>
                </a:cxn>
                <a:cxn ang="0">
                  <a:pos x="99" y="14"/>
                </a:cxn>
                <a:cxn ang="0">
                  <a:pos x="86" y="33"/>
                </a:cxn>
                <a:cxn ang="0">
                  <a:pos x="24" y="33"/>
                </a:cxn>
                <a:cxn ang="0">
                  <a:pos x="50" y="27"/>
                </a:cxn>
                <a:cxn ang="0">
                  <a:pos x="0" y="7"/>
                </a:cxn>
              </a:cxnLst>
              <a:rect l="0" t="0" r="r" b="b"/>
              <a:pathLst>
                <a:path w="99" h="33">
                  <a:moveTo>
                    <a:pt x="0" y="7"/>
                  </a:moveTo>
                  <a:lnTo>
                    <a:pt x="22" y="0"/>
                  </a:lnTo>
                  <a:lnTo>
                    <a:pt x="75" y="20"/>
                  </a:lnTo>
                  <a:lnTo>
                    <a:pt x="99" y="14"/>
                  </a:lnTo>
                  <a:lnTo>
                    <a:pt x="86" y="33"/>
                  </a:lnTo>
                  <a:lnTo>
                    <a:pt x="24" y="33"/>
                  </a:lnTo>
                  <a:lnTo>
                    <a:pt x="50" y="27"/>
                  </a:lnTo>
                  <a:lnTo>
                    <a:pt x="0" y="7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67" name="Freeform 231"/>
            <p:cNvSpPr>
              <a:spLocks/>
            </p:cNvSpPr>
            <p:nvPr/>
          </p:nvSpPr>
          <p:spPr bwMode="auto">
            <a:xfrm>
              <a:off x="7191418" y="2963517"/>
              <a:ext cx="180773" cy="59635"/>
            </a:xfrm>
            <a:custGeom>
              <a:avLst/>
              <a:gdLst/>
              <a:ahLst/>
              <a:cxnLst>
                <a:cxn ang="0">
                  <a:pos x="99" y="25"/>
                </a:cxn>
                <a:cxn ang="0">
                  <a:pos x="77" y="33"/>
                </a:cxn>
                <a:cxn ang="0">
                  <a:pos x="26" y="11"/>
                </a:cxn>
                <a:cxn ang="0">
                  <a:pos x="0" y="18"/>
                </a:cxn>
                <a:cxn ang="0">
                  <a:pos x="13" y="0"/>
                </a:cxn>
                <a:cxn ang="0">
                  <a:pos x="77" y="0"/>
                </a:cxn>
                <a:cxn ang="0">
                  <a:pos x="49" y="5"/>
                </a:cxn>
                <a:cxn ang="0">
                  <a:pos x="99" y="25"/>
                </a:cxn>
              </a:cxnLst>
              <a:rect l="0" t="0" r="r" b="b"/>
              <a:pathLst>
                <a:path w="99" h="33">
                  <a:moveTo>
                    <a:pt x="99" y="25"/>
                  </a:moveTo>
                  <a:lnTo>
                    <a:pt x="77" y="33"/>
                  </a:lnTo>
                  <a:lnTo>
                    <a:pt x="26" y="11"/>
                  </a:lnTo>
                  <a:lnTo>
                    <a:pt x="0" y="18"/>
                  </a:lnTo>
                  <a:lnTo>
                    <a:pt x="13" y="0"/>
                  </a:lnTo>
                  <a:lnTo>
                    <a:pt x="77" y="0"/>
                  </a:lnTo>
                  <a:lnTo>
                    <a:pt x="49" y="5"/>
                  </a:lnTo>
                  <a:lnTo>
                    <a:pt x="99" y="25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68" name="Freeform 232"/>
            <p:cNvSpPr>
              <a:spLocks/>
            </p:cNvSpPr>
            <p:nvPr/>
          </p:nvSpPr>
          <p:spPr bwMode="auto">
            <a:xfrm>
              <a:off x="7191418" y="2963517"/>
              <a:ext cx="180773" cy="59635"/>
            </a:xfrm>
            <a:custGeom>
              <a:avLst/>
              <a:gdLst/>
              <a:ahLst/>
              <a:cxnLst>
                <a:cxn ang="0">
                  <a:pos x="99" y="25"/>
                </a:cxn>
                <a:cxn ang="0">
                  <a:pos x="77" y="33"/>
                </a:cxn>
                <a:cxn ang="0">
                  <a:pos x="26" y="11"/>
                </a:cxn>
                <a:cxn ang="0">
                  <a:pos x="0" y="18"/>
                </a:cxn>
                <a:cxn ang="0">
                  <a:pos x="13" y="0"/>
                </a:cxn>
                <a:cxn ang="0">
                  <a:pos x="77" y="0"/>
                </a:cxn>
                <a:cxn ang="0">
                  <a:pos x="49" y="5"/>
                </a:cxn>
                <a:cxn ang="0">
                  <a:pos x="99" y="25"/>
                </a:cxn>
              </a:cxnLst>
              <a:rect l="0" t="0" r="r" b="b"/>
              <a:pathLst>
                <a:path w="99" h="33">
                  <a:moveTo>
                    <a:pt x="99" y="25"/>
                  </a:moveTo>
                  <a:lnTo>
                    <a:pt x="77" y="33"/>
                  </a:lnTo>
                  <a:lnTo>
                    <a:pt x="26" y="11"/>
                  </a:lnTo>
                  <a:lnTo>
                    <a:pt x="0" y="18"/>
                  </a:lnTo>
                  <a:lnTo>
                    <a:pt x="13" y="0"/>
                  </a:lnTo>
                  <a:lnTo>
                    <a:pt x="77" y="0"/>
                  </a:lnTo>
                  <a:lnTo>
                    <a:pt x="49" y="5"/>
                  </a:lnTo>
                  <a:lnTo>
                    <a:pt x="99" y="25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169" name="Line 233"/>
            <p:cNvSpPr>
              <a:spLocks noChangeShapeType="1"/>
            </p:cNvSpPr>
            <p:nvPr/>
          </p:nvSpPr>
          <p:spPr bwMode="auto">
            <a:xfrm flipV="1">
              <a:off x="6477000" y="3124200"/>
              <a:ext cx="685800" cy="584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70" name="Line 234"/>
            <p:cNvSpPr>
              <a:spLocks noChangeShapeType="1"/>
            </p:cNvSpPr>
            <p:nvPr/>
          </p:nvSpPr>
          <p:spPr bwMode="auto">
            <a:xfrm>
              <a:off x="6096000" y="2590800"/>
              <a:ext cx="914400" cy="38100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72" name="Text Box 236"/>
            <p:cNvSpPr txBox="1">
              <a:spLocks noChangeArrowheads="1"/>
            </p:cNvSpPr>
            <p:nvPr/>
          </p:nvSpPr>
          <p:spPr bwMode="auto">
            <a:xfrm rot="967290">
              <a:off x="6418134" y="2575211"/>
              <a:ext cx="463550" cy="190500"/>
            </a:xfrm>
            <a:prstGeom prst="rect">
              <a:avLst/>
            </a:prstGeom>
            <a:noFill/>
            <a:ln w="22225" algn="ctr">
              <a:noFill/>
              <a:miter lim="800000"/>
              <a:headEnd/>
              <a:tailEnd/>
            </a:ln>
            <a:effectLst/>
          </p:spPr>
          <p:txBody>
            <a:bodyPr lIns="70316" tIns="35157" rIns="70316" bIns="35157">
              <a:spAutoFit/>
            </a:bodyPr>
            <a:lstStyle/>
            <a:p>
              <a:pPr algn="ctr" defTabSz="703263" eaLnBrk="0" hangingPunct="0">
                <a:spcBef>
                  <a:spcPct val="50000"/>
                </a:spcBef>
              </a:pPr>
              <a:r>
                <a:rPr lang="en-US" altLang="zh-CN" sz="800" dirty="0">
                  <a:latin typeface="FrutigerNext LT BlackCn" pitchFamily="34" charset="0"/>
                  <a:ea typeface="ＭＳ Ｐゴシック" pitchFamily="34" charset="-128"/>
                </a:rPr>
                <a:t>Data</a:t>
              </a:r>
            </a:p>
          </p:txBody>
        </p:sp>
        <p:sp>
          <p:nvSpPr>
            <p:cNvPr id="40173" name="Text Box 237"/>
            <p:cNvSpPr txBox="1">
              <a:spLocks noChangeArrowheads="1"/>
            </p:cNvSpPr>
            <p:nvPr/>
          </p:nvSpPr>
          <p:spPr bwMode="auto">
            <a:xfrm>
              <a:off x="5835650" y="2228900"/>
              <a:ext cx="488950" cy="209500"/>
            </a:xfrm>
            <a:prstGeom prst="rect">
              <a:avLst/>
            </a:prstGeom>
            <a:noFill/>
            <a:ln w="22225" algn="ctr">
              <a:noFill/>
              <a:miter lim="800000"/>
              <a:headEnd/>
              <a:tailEnd/>
            </a:ln>
            <a:effectLst/>
          </p:spPr>
          <p:txBody>
            <a:bodyPr lIns="70316" tIns="35157" rIns="70316" bIns="35157">
              <a:spAutoFit/>
            </a:bodyPr>
            <a:lstStyle/>
            <a:p>
              <a:pPr algn="ctr" defTabSz="703263" eaLnBrk="0" hangingPunct="0">
                <a:spcBef>
                  <a:spcPct val="50000"/>
                </a:spcBef>
              </a:pPr>
              <a:r>
                <a:rPr lang="en-US" altLang="zh-CN" sz="900" dirty="0">
                  <a:latin typeface="FrutigerNext LT BlackCn" pitchFamily="34" charset="0"/>
                  <a:ea typeface="ＭＳ Ｐゴシック" pitchFamily="34" charset="-128"/>
                </a:rPr>
                <a:t>PE7</a:t>
              </a:r>
            </a:p>
          </p:txBody>
        </p:sp>
        <p:sp>
          <p:nvSpPr>
            <p:cNvPr id="40174" name="Text Box 238"/>
            <p:cNvSpPr txBox="1">
              <a:spLocks noChangeArrowheads="1"/>
            </p:cNvSpPr>
            <p:nvPr/>
          </p:nvSpPr>
          <p:spPr bwMode="auto">
            <a:xfrm>
              <a:off x="6019800" y="3352800"/>
              <a:ext cx="488950" cy="209500"/>
            </a:xfrm>
            <a:prstGeom prst="rect">
              <a:avLst/>
            </a:prstGeom>
            <a:noFill/>
            <a:ln w="22225" algn="ctr">
              <a:noFill/>
              <a:miter lim="800000"/>
              <a:headEnd/>
              <a:tailEnd/>
            </a:ln>
            <a:effectLst/>
          </p:spPr>
          <p:txBody>
            <a:bodyPr lIns="70316" tIns="35157" rIns="70316" bIns="35157">
              <a:spAutoFit/>
            </a:bodyPr>
            <a:lstStyle/>
            <a:p>
              <a:pPr algn="ctr" defTabSz="703263" eaLnBrk="0" hangingPunct="0">
                <a:spcBef>
                  <a:spcPct val="50000"/>
                </a:spcBef>
              </a:pPr>
              <a:r>
                <a:rPr lang="en-US" altLang="zh-CN" sz="900" dirty="0">
                  <a:latin typeface="FrutigerNext LT BlackCn" pitchFamily="34" charset="0"/>
                  <a:ea typeface="ＭＳ Ｐゴシック" pitchFamily="34" charset="-128"/>
                </a:rPr>
                <a:t>PE8</a:t>
              </a:r>
            </a:p>
          </p:txBody>
        </p:sp>
        <p:sp>
          <p:nvSpPr>
            <p:cNvPr id="40175" name="Text Box 239"/>
            <p:cNvSpPr txBox="1">
              <a:spLocks noChangeArrowheads="1"/>
            </p:cNvSpPr>
            <p:nvPr/>
          </p:nvSpPr>
          <p:spPr bwMode="auto">
            <a:xfrm>
              <a:off x="6900862" y="2689225"/>
              <a:ext cx="490538" cy="209500"/>
            </a:xfrm>
            <a:prstGeom prst="rect">
              <a:avLst/>
            </a:prstGeom>
            <a:noFill/>
            <a:ln w="22225" algn="ctr">
              <a:noFill/>
              <a:miter lim="800000"/>
              <a:headEnd/>
              <a:tailEnd/>
            </a:ln>
            <a:effectLst/>
          </p:spPr>
          <p:txBody>
            <a:bodyPr lIns="70316" tIns="35157" rIns="70316" bIns="35157">
              <a:spAutoFit/>
            </a:bodyPr>
            <a:lstStyle/>
            <a:p>
              <a:pPr algn="ctr" defTabSz="703263" eaLnBrk="0" hangingPunct="0">
                <a:spcBef>
                  <a:spcPct val="50000"/>
                </a:spcBef>
              </a:pPr>
              <a:r>
                <a:rPr lang="en-US" altLang="zh-CN" sz="900" dirty="0">
                  <a:latin typeface="FrutigerNext LT BlackCn" pitchFamily="34" charset="0"/>
                  <a:ea typeface="ＭＳ Ｐゴシック" pitchFamily="34" charset="-128"/>
                </a:rPr>
                <a:t>CE3</a:t>
              </a:r>
            </a:p>
          </p:txBody>
        </p:sp>
        <p:sp>
          <p:nvSpPr>
            <p:cNvPr id="40176" name="Line 240"/>
            <p:cNvSpPr>
              <a:spLocks noChangeShapeType="1"/>
            </p:cNvSpPr>
            <p:nvPr/>
          </p:nvSpPr>
          <p:spPr bwMode="auto">
            <a:xfrm>
              <a:off x="6248400" y="2743200"/>
              <a:ext cx="762000" cy="304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78" name="Text Box 242"/>
            <p:cNvSpPr txBox="1">
              <a:spLocks noChangeArrowheads="1"/>
            </p:cNvSpPr>
            <p:nvPr/>
          </p:nvSpPr>
          <p:spPr bwMode="auto">
            <a:xfrm>
              <a:off x="4886325" y="1835150"/>
              <a:ext cx="168275" cy="4032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82053" tIns="41026" rIns="82053" bIns="41026">
              <a:spAutoFit/>
            </a:bodyPr>
            <a:lstStyle/>
            <a:p>
              <a:pPr defTabSz="820738"/>
              <a:endParaRPr lang="en-US" sz="2200">
                <a:latin typeface="Times New Roman" pitchFamily="18" charset="0"/>
              </a:endParaRPr>
            </a:p>
          </p:txBody>
        </p:sp>
        <p:sp>
          <p:nvSpPr>
            <p:cNvPr id="40202" name="Freeform 266"/>
            <p:cNvSpPr>
              <a:spLocks noChangeAspect="1"/>
            </p:cNvSpPr>
            <p:nvPr/>
          </p:nvSpPr>
          <p:spPr bwMode="auto">
            <a:xfrm>
              <a:off x="3297238" y="3034745"/>
              <a:ext cx="555625" cy="2370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27" y="116"/>
                </a:cxn>
                <a:cxn ang="0">
                  <a:pos x="253" y="38"/>
                </a:cxn>
                <a:cxn ang="0">
                  <a:pos x="253" y="38"/>
                </a:cxn>
                <a:cxn ang="0">
                  <a:pos x="253" y="0"/>
                </a:cxn>
                <a:cxn ang="0">
                  <a:pos x="0" y="0"/>
                </a:cxn>
              </a:cxnLst>
              <a:rect l="0" t="0" r="r" b="b"/>
              <a:pathLst>
                <a:path w="253" h="116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81"/>
                    <a:pt x="57" y="116"/>
                    <a:pt x="127" y="116"/>
                  </a:cubicBezTo>
                  <a:cubicBezTo>
                    <a:pt x="196" y="116"/>
                    <a:pt x="253" y="81"/>
                    <a:pt x="253" y="38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3" y="0"/>
                    <a:pt x="253" y="0"/>
                    <a:pt x="2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03" name="Oval 267"/>
            <p:cNvSpPr>
              <a:spLocks noChangeAspect="1" noChangeArrowheads="1"/>
            </p:cNvSpPr>
            <p:nvPr/>
          </p:nvSpPr>
          <p:spPr bwMode="auto">
            <a:xfrm>
              <a:off x="3297238" y="2873276"/>
              <a:ext cx="555625" cy="322938"/>
            </a:xfrm>
            <a:prstGeom prst="ellipse">
              <a:avLst/>
            </a:pr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04" name="Freeform 268"/>
            <p:cNvSpPr>
              <a:spLocks noChangeAspect="1" noEditPoints="1"/>
            </p:cNvSpPr>
            <p:nvPr/>
          </p:nvSpPr>
          <p:spPr bwMode="auto">
            <a:xfrm>
              <a:off x="3299434" y="2873276"/>
              <a:ext cx="551233" cy="324981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126" y="159"/>
                </a:cxn>
                <a:cxn ang="0">
                  <a:pos x="251" y="79"/>
                </a:cxn>
                <a:cxn ang="0">
                  <a:pos x="126" y="0"/>
                </a:cxn>
                <a:cxn ang="0">
                  <a:pos x="0" y="79"/>
                </a:cxn>
                <a:cxn ang="0">
                  <a:pos x="7" y="79"/>
                </a:cxn>
                <a:cxn ang="0">
                  <a:pos x="126" y="7"/>
                </a:cxn>
                <a:cxn ang="0">
                  <a:pos x="244" y="79"/>
                </a:cxn>
                <a:cxn ang="0">
                  <a:pos x="126" y="151"/>
                </a:cxn>
                <a:cxn ang="0">
                  <a:pos x="7" y="79"/>
                </a:cxn>
              </a:cxnLst>
              <a:rect l="0" t="0" r="r" b="b"/>
              <a:pathLst>
                <a:path w="251" h="159">
                  <a:moveTo>
                    <a:pt x="0" y="79"/>
                  </a:moveTo>
                  <a:cubicBezTo>
                    <a:pt x="0" y="123"/>
                    <a:pt x="56" y="159"/>
                    <a:pt x="126" y="159"/>
                  </a:cubicBezTo>
                  <a:cubicBezTo>
                    <a:pt x="195" y="159"/>
                    <a:pt x="251" y="123"/>
                    <a:pt x="251" y="79"/>
                  </a:cubicBezTo>
                  <a:cubicBezTo>
                    <a:pt x="251" y="35"/>
                    <a:pt x="195" y="0"/>
                    <a:pt x="126" y="0"/>
                  </a:cubicBezTo>
                  <a:cubicBezTo>
                    <a:pt x="56" y="0"/>
                    <a:pt x="0" y="35"/>
                    <a:pt x="0" y="79"/>
                  </a:cubicBezTo>
                  <a:close/>
                  <a:moveTo>
                    <a:pt x="7" y="79"/>
                  </a:moveTo>
                  <a:cubicBezTo>
                    <a:pt x="7" y="39"/>
                    <a:pt x="60" y="7"/>
                    <a:pt x="126" y="7"/>
                  </a:cubicBezTo>
                  <a:cubicBezTo>
                    <a:pt x="191" y="7"/>
                    <a:pt x="244" y="39"/>
                    <a:pt x="244" y="79"/>
                  </a:cubicBezTo>
                  <a:cubicBezTo>
                    <a:pt x="244" y="119"/>
                    <a:pt x="191" y="151"/>
                    <a:pt x="126" y="151"/>
                  </a:cubicBezTo>
                  <a:cubicBezTo>
                    <a:pt x="60" y="151"/>
                    <a:pt x="7" y="119"/>
                    <a:pt x="7" y="79"/>
                  </a:cubicBezTo>
                  <a:close/>
                </a:path>
              </a:pathLst>
            </a:custGeom>
            <a:solidFill>
              <a:srgbClr val="8BA6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05" name="Freeform 269"/>
            <p:cNvSpPr>
              <a:spLocks noChangeAspect="1"/>
            </p:cNvSpPr>
            <p:nvPr/>
          </p:nvSpPr>
          <p:spPr bwMode="auto">
            <a:xfrm>
              <a:off x="3317003" y="2887583"/>
              <a:ext cx="505114" cy="202347"/>
            </a:xfrm>
            <a:custGeom>
              <a:avLst/>
              <a:gdLst/>
              <a:ahLst/>
              <a:cxnLst>
                <a:cxn ang="0">
                  <a:pos x="2" y="75"/>
                </a:cxn>
                <a:cxn ang="0">
                  <a:pos x="119" y="3"/>
                </a:cxn>
                <a:cxn ang="0">
                  <a:pos x="230" y="51"/>
                </a:cxn>
                <a:cxn ang="0">
                  <a:pos x="118" y="0"/>
                </a:cxn>
                <a:cxn ang="0">
                  <a:pos x="0" y="72"/>
                </a:cxn>
                <a:cxn ang="0">
                  <a:pos x="8" y="99"/>
                </a:cxn>
                <a:cxn ang="0">
                  <a:pos x="2" y="75"/>
                </a:cxn>
              </a:cxnLst>
              <a:rect l="0" t="0" r="r" b="b"/>
              <a:pathLst>
                <a:path w="230" h="99">
                  <a:moveTo>
                    <a:pt x="2" y="75"/>
                  </a:moveTo>
                  <a:cubicBezTo>
                    <a:pt x="2" y="35"/>
                    <a:pt x="54" y="3"/>
                    <a:pt x="119" y="3"/>
                  </a:cubicBezTo>
                  <a:cubicBezTo>
                    <a:pt x="170" y="3"/>
                    <a:pt x="214" y="23"/>
                    <a:pt x="230" y="51"/>
                  </a:cubicBezTo>
                  <a:cubicBezTo>
                    <a:pt x="215" y="22"/>
                    <a:pt x="170" y="0"/>
                    <a:pt x="118" y="0"/>
                  </a:cubicBezTo>
                  <a:cubicBezTo>
                    <a:pt x="53" y="0"/>
                    <a:pt x="0" y="33"/>
                    <a:pt x="0" y="72"/>
                  </a:cubicBezTo>
                  <a:cubicBezTo>
                    <a:pt x="0" y="82"/>
                    <a:pt x="3" y="90"/>
                    <a:pt x="8" y="99"/>
                  </a:cubicBezTo>
                  <a:cubicBezTo>
                    <a:pt x="4" y="91"/>
                    <a:pt x="2" y="83"/>
                    <a:pt x="2" y="75"/>
                  </a:cubicBez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06" name="Freeform 270"/>
            <p:cNvSpPr>
              <a:spLocks noChangeAspect="1"/>
            </p:cNvSpPr>
            <p:nvPr/>
          </p:nvSpPr>
          <p:spPr bwMode="auto">
            <a:xfrm>
              <a:off x="3297238" y="2942769"/>
              <a:ext cx="555625" cy="2391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27" y="117"/>
                </a:cxn>
                <a:cxn ang="0">
                  <a:pos x="253" y="38"/>
                </a:cxn>
                <a:cxn ang="0">
                  <a:pos x="253" y="38"/>
                </a:cxn>
                <a:cxn ang="0">
                  <a:pos x="253" y="0"/>
                </a:cxn>
                <a:cxn ang="0">
                  <a:pos x="0" y="0"/>
                </a:cxn>
              </a:cxnLst>
              <a:rect l="0" t="0" r="r" b="b"/>
              <a:pathLst>
                <a:path w="253" h="117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81"/>
                    <a:pt x="57" y="117"/>
                    <a:pt x="127" y="117"/>
                  </a:cubicBezTo>
                  <a:cubicBezTo>
                    <a:pt x="196" y="117"/>
                    <a:pt x="253" y="81"/>
                    <a:pt x="253" y="38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3" y="0"/>
                    <a:pt x="253" y="0"/>
                    <a:pt x="2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07" name="Oval 271"/>
            <p:cNvSpPr>
              <a:spLocks noChangeAspect="1" noChangeArrowheads="1"/>
            </p:cNvSpPr>
            <p:nvPr/>
          </p:nvSpPr>
          <p:spPr bwMode="auto">
            <a:xfrm>
              <a:off x="3297238" y="2783344"/>
              <a:ext cx="555625" cy="320894"/>
            </a:xfrm>
            <a:prstGeom prst="ellipse">
              <a:avLst/>
            </a:pr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08" name="Freeform 272"/>
            <p:cNvSpPr>
              <a:spLocks noChangeAspect="1" noEditPoints="1"/>
            </p:cNvSpPr>
            <p:nvPr/>
          </p:nvSpPr>
          <p:spPr bwMode="auto">
            <a:xfrm>
              <a:off x="3299434" y="2781300"/>
              <a:ext cx="551233" cy="324981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126" y="159"/>
                </a:cxn>
                <a:cxn ang="0">
                  <a:pos x="251" y="79"/>
                </a:cxn>
                <a:cxn ang="0">
                  <a:pos x="126" y="0"/>
                </a:cxn>
                <a:cxn ang="0">
                  <a:pos x="0" y="79"/>
                </a:cxn>
                <a:cxn ang="0">
                  <a:pos x="8" y="79"/>
                </a:cxn>
                <a:cxn ang="0">
                  <a:pos x="126" y="7"/>
                </a:cxn>
                <a:cxn ang="0">
                  <a:pos x="243" y="79"/>
                </a:cxn>
                <a:cxn ang="0">
                  <a:pos x="126" y="151"/>
                </a:cxn>
                <a:cxn ang="0">
                  <a:pos x="8" y="79"/>
                </a:cxn>
              </a:cxnLst>
              <a:rect l="0" t="0" r="r" b="b"/>
              <a:pathLst>
                <a:path w="251" h="159">
                  <a:moveTo>
                    <a:pt x="0" y="79"/>
                  </a:moveTo>
                  <a:cubicBezTo>
                    <a:pt x="0" y="123"/>
                    <a:pt x="57" y="159"/>
                    <a:pt x="126" y="159"/>
                  </a:cubicBezTo>
                  <a:cubicBezTo>
                    <a:pt x="195" y="159"/>
                    <a:pt x="251" y="123"/>
                    <a:pt x="251" y="79"/>
                  </a:cubicBezTo>
                  <a:cubicBezTo>
                    <a:pt x="251" y="36"/>
                    <a:pt x="195" y="0"/>
                    <a:pt x="126" y="0"/>
                  </a:cubicBezTo>
                  <a:cubicBezTo>
                    <a:pt x="57" y="0"/>
                    <a:pt x="0" y="36"/>
                    <a:pt x="0" y="79"/>
                  </a:cubicBezTo>
                  <a:close/>
                  <a:moveTo>
                    <a:pt x="8" y="79"/>
                  </a:moveTo>
                  <a:cubicBezTo>
                    <a:pt x="8" y="40"/>
                    <a:pt x="61" y="7"/>
                    <a:pt x="126" y="7"/>
                  </a:cubicBezTo>
                  <a:cubicBezTo>
                    <a:pt x="190" y="7"/>
                    <a:pt x="243" y="40"/>
                    <a:pt x="243" y="79"/>
                  </a:cubicBezTo>
                  <a:cubicBezTo>
                    <a:pt x="243" y="119"/>
                    <a:pt x="190" y="151"/>
                    <a:pt x="126" y="151"/>
                  </a:cubicBezTo>
                  <a:cubicBezTo>
                    <a:pt x="61" y="151"/>
                    <a:pt x="8" y="119"/>
                    <a:pt x="8" y="79"/>
                  </a:cubicBezTo>
                  <a:close/>
                </a:path>
              </a:pathLst>
            </a:custGeom>
            <a:solidFill>
              <a:srgbClr val="8BA6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09" name="Freeform 273"/>
            <p:cNvSpPr>
              <a:spLocks noChangeAspect="1"/>
            </p:cNvSpPr>
            <p:nvPr/>
          </p:nvSpPr>
          <p:spPr bwMode="auto">
            <a:xfrm>
              <a:off x="3317003" y="2795607"/>
              <a:ext cx="505114" cy="202347"/>
            </a:xfrm>
            <a:custGeom>
              <a:avLst/>
              <a:gdLst/>
              <a:ahLst/>
              <a:cxnLst>
                <a:cxn ang="0">
                  <a:pos x="2" y="75"/>
                </a:cxn>
                <a:cxn ang="0">
                  <a:pos x="119" y="3"/>
                </a:cxn>
                <a:cxn ang="0">
                  <a:pos x="230" y="51"/>
                </a:cxn>
                <a:cxn ang="0">
                  <a:pos x="118" y="0"/>
                </a:cxn>
                <a:cxn ang="0">
                  <a:pos x="0" y="73"/>
                </a:cxn>
                <a:cxn ang="0">
                  <a:pos x="8" y="99"/>
                </a:cxn>
                <a:cxn ang="0">
                  <a:pos x="2" y="75"/>
                </a:cxn>
              </a:cxnLst>
              <a:rect l="0" t="0" r="r" b="b"/>
              <a:pathLst>
                <a:path w="230" h="99">
                  <a:moveTo>
                    <a:pt x="2" y="75"/>
                  </a:moveTo>
                  <a:cubicBezTo>
                    <a:pt x="2" y="36"/>
                    <a:pt x="54" y="3"/>
                    <a:pt x="119" y="3"/>
                  </a:cubicBezTo>
                  <a:cubicBezTo>
                    <a:pt x="170" y="3"/>
                    <a:pt x="214" y="23"/>
                    <a:pt x="230" y="51"/>
                  </a:cubicBezTo>
                  <a:cubicBezTo>
                    <a:pt x="215" y="22"/>
                    <a:pt x="170" y="0"/>
                    <a:pt x="118" y="0"/>
                  </a:cubicBezTo>
                  <a:cubicBezTo>
                    <a:pt x="53" y="0"/>
                    <a:pt x="0" y="33"/>
                    <a:pt x="0" y="73"/>
                  </a:cubicBezTo>
                  <a:cubicBezTo>
                    <a:pt x="0" y="82"/>
                    <a:pt x="3" y="91"/>
                    <a:pt x="8" y="99"/>
                  </a:cubicBezTo>
                  <a:cubicBezTo>
                    <a:pt x="4" y="92"/>
                    <a:pt x="2" y="84"/>
                    <a:pt x="2" y="75"/>
                  </a:cubicBezTo>
                  <a:close/>
                </a:path>
              </a:pathLst>
            </a:custGeom>
            <a:solidFill>
              <a:srgbClr val="2B4F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10" name="Freeform 274"/>
            <p:cNvSpPr>
              <a:spLocks noChangeAspect="1" noEditPoints="1"/>
            </p:cNvSpPr>
            <p:nvPr/>
          </p:nvSpPr>
          <p:spPr bwMode="auto">
            <a:xfrm>
              <a:off x="3396065" y="2854881"/>
              <a:ext cx="373345" cy="194171"/>
            </a:xfrm>
            <a:custGeom>
              <a:avLst/>
              <a:gdLst/>
              <a:ahLst/>
              <a:cxnLst>
                <a:cxn ang="0">
                  <a:pos x="124" y="80"/>
                </a:cxn>
                <a:cxn ang="0">
                  <a:pos x="109" y="62"/>
                </a:cxn>
                <a:cxn ang="0">
                  <a:pos x="113" y="58"/>
                </a:cxn>
                <a:cxn ang="0">
                  <a:pos x="126" y="41"/>
                </a:cxn>
                <a:cxn ang="0">
                  <a:pos x="92" y="60"/>
                </a:cxn>
                <a:cxn ang="0">
                  <a:pos x="92" y="66"/>
                </a:cxn>
                <a:cxn ang="0">
                  <a:pos x="111" y="86"/>
                </a:cxn>
                <a:cxn ang="0">
                  <a:pos x="81" y="94"/>
                </a:cxn>
                <a:cxn ang="0">
                  <a:pos x="144" y="61"/>
                </a:cxn>
                <a:cxn ang="0">
                  <a:pos x="116" y="37"/>
                </a:cxn>
                <a:cxn ang="0">
                  <a:pos x="143" y="37"/>
                </a:cxn>
                <a:cxn ang="0">
                  <a:pos x="170" y="3"/>
                </a:cxn>
                <a:cxn ang="0">
                  <a:pos x="120" y="7"/>
                </a:cxn>
                <a:cxn ang="0">
                  <a:pos x="146" y="11"/>
                </a:cxn>
                <a:cxn ang="0">
                  <a:pos x="110" y="25"/>
                </a:cxn>
                <a:cxn ang="0">
                  <a:pos x="87" y="20"/>
                </a:cxn>
                <a:cxn ang="0">
                  <a:pos x="116" y="37"/>
                </a:cxn>
                <a:cxn ang="0">
                  <a:pos x="61" y="30"/>
                </a:cxn>
                <a:cxn ang="0">
                  <a:pos x="62" y="33"/>
                </a:cxn>
                <a:cxn ang="0">
                  <a:pos x="38" y="46"/>
                </a:cxn>
                <a:cxn ang="0">
                  <a:pos x="75" y="38"/>
                </a:cxn>
                <a:cxn ang="0">
                  <a:pos x="79" y="34"/>
                </a:cxn>
                <a:cxn ang="0">
                  <a:pos x="60" y="9"/>
                </a:cxn>
                <a:cxn ang="0">
                  <a:pos x="89" y="1"/>
                </a:cxn>
                <a:cxn ang="0">
                  <a:pos x="33" y="20"/>
                </a:cxn>
                <a:cxn ang="0">
                  <a:pos x="39" y="34"/>
                </a:cxn>
                <a:cxn ang="0">
                  <a:pos x="54" y="58"/>
                </a:cxn>
                <a:cxn ang="0">
                  <a:pos x="28" y="58"/>
                </a:cxn>
                <a:cxn ang="0">
                  <a:pos x="7" y="78"/>
                </a:cxn>
                <a:cxn ang="0">
                  <a:pos x="48" y="93"/>
                </a:cxn>
                <a:cxn ang="0">
                  <a:pos x="25" y="84"/>
                </a:cxn>
                <a:cxn ang="0">
                  <a:pos x="61" y="70"/>
                </a:cxn>
                <a:cxn ang="0">
                  <a:pos x="84" y="75"/>
                </a:cxn>
                <a:cxn ang="0">
                  <a:pos x="54" y="58"/>
                </a:cxn>
              </a:cxnLst>
              <a:rect l="0" t="0" r="r" b="b"/>
              <a:pathLst>
                <a:path w="170" h="95">
                  <a:moveTo>
                    <a:pt x="132" y="61"/>
                  </a:moveTo>
                  <a:cubicBezTo>
                    <a:pt x="132" y="62"/>
                    <a:pt x="124" y="80"/>
                    <a:pt x="124" y="80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09" y="64"/>
                    <a:pt x="108" y="63"/>
                    <a:pt x="109" y="62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09" y="61"/>
                    <a:pt x="111" y="60"/>
                    <a:pt x="113" y="58"/>
                  </a:cubicBezTo>
                  <a:cubicBezTo>
                    <a:pt x="113" y="58"/>
                    <a:pt x="131" y="49"/>
                    <a:pt x="133" y="48"/>
                  </a:cubicBezTo>
                  <a:cubicBezTo>
                    <a:pt x="132" y="48"/>
                    <a:pt x="126" y="42"/>
                    <a:pt x="126" y="41"/>
                  </a:cubicBezTo>
                  <a:cubicBezTo>
                    <a:pt x="122" y="43"/>
                    <a:pt x="96" y="57"/>
                    <a:pt x="96" y="57"/>
                  </a:cubicBezTo>
                  <a:cubicBezTo>
                    <a:pt x="94" y="58"/>
                    <a:pt x="93" y="59"/>
                    <a:pt x="92" y="60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1" y="63"/>
                    <a:pt x="91" y="65"/>
                    <a:pt x="92" y="66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6"/>
                    <a:pt x="111" y="86"/>
                    <a:pt x="111" y="86"/>
                  </a:cubicBezTo>
                  <a:cubicBezTo>
                    <a:pt x="111" y="86"/>
                    <a:pt x="87" y="85"/>
                    <a:pt x="85" y="85"/>
                  </a:cubicBezTo>
                  <a:cubicBezTo>
                    <a:pt x="85" y="86"/>
                    <a:pt x="82" y="93"/>
                    <a:pt x="81" y="94"/>
                  </a:cubicBezTo>
                  <a:cubicBezTo>
                    <a:pt x="83" y="94"/>
                    <a:pt x="127" y="95"/>
                    <a:pt x="129" y="95"/>
                  </a:cubicBezTo>
                  <a:cubicBezTo>
                    <a:pt x="130" y="93"/>
                    <a:pt x="144" y="62"/>
                    <a:pt x="144" y="61"/>
                  </a:cubicBezTo>
                  <a:cubicBezTo>
                    <a:pt x="143" y="61"/>
                    <a:pt x="134" y="61"/>
                    <a:pt x="132" y="61"/>
                  </a:cubicBezTo>
                  <a:close/>
                  <a:moveTo>
                    <a:pt x="116" y="37"/>
                  </a:moveTo>
                  <a:cubicBezTo>
                    <a:pt x="151" y="19"/>
                    <a:pt x="151" y="19"/>
                    <a:pt x="151" y="19"/>
                  </a:cubicBezTo>
                  <a:cubicBezTo>
                    <a:pt x="151" y="19"/>
                    <a:pt x="143" y="36"/>
                    <a:pt x="143" y="37"/>
                  </a:cubicBezTo>
                  <a:cubicBezTo>
                    <a:pt x="144" y="37"/>
                    <a:pt x="154" y="37"/>
                    <a:pt x="155" y="37"/>
                  </a:cubicBezTo>
                  <a:cubicBezTo>
                    <a:pt x="156" y="35"/>
                    <a:pt x="170" y="4"/>
                    <a:pt x="170" y="3"/>
                  </a:cubicBezTo>
                  <a:cubicBezTo>
                    <a:pt x="169" y="3"/>
                    <a:pt x="124" y="2"/>
                    <a:pt x="122" y="2"/>
                  </a:cubicBezTo>
                  <a:cubicBezTo>
                    <a:pt x="122" y="3"/>
                    <a:pt x="120" y="7"/>
                    <a:pt x="120" y="7"/>
                  </a:cubicBezTo>
                  <a:cubicBezTo>
                    <a:pt x="120" y="7"/>
                    <a:pt x="119" y="10"/>
                    <a:pt x="119" y="10"/>
                  </a:cubicBezTo>
                  <a:cubicBezTo>
                    <a:pt x="120" y="11"/>
                    <a:pt x="146" y="11"/>
                    <a:pt x="146" y="11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3" y="28"/>
                    <a:pt x="112" y="27"/>
                    <a:pt x="110" y="25"/>
                  </a:cubicBezTo>
                  <a:cubicBezTo>
                    <a:pt x="110" y="25"/>
                    <a:pt x="100" y="15"/>
                    <a:pt x="99" y="14"/>
                  </a:cubicBezTo>
                  <a:cubicBezTo>
                    <a:pt x="98" y="15"/>
                    <a:pt x="88" y="20"/>
                    <a:pt x="87" y="20"/>
                  </a:cubicBezTo>
                  <a:cubicBezTo>
                    <a:pt x="89" y="22"/>
                    <a:pt x="103" y="37"/>
                    <a:pt x="103" y="37"/>
                  </a:cubicBezTo>
                  <a:cubicBezTo>
                    <a:pt x="105" y="39"/>
                    <a:pt x="111" y="40"/>
                    <a:pt x="116" y="37"/>
                  </a:cubicBezTo>
                  <a:close/>
                  <a:moveTo>
                    <a:pt x="47" y="15"/>
                  </a:moveTo>
                  <a:cubicBezTo>
                    <a:pt x="61" y="30"/>
                    <a:pt x="61" y="30"/>
                    <a:pt x="61" y="30"/>
                  </a:cubicBezTo>
                  <a:cubicBezTo>
                    <a:pt x="62" y="31"/>
                    <a:pt x="63" y="32"/>
                    <a:pt x="62" y="33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0" y="35"/>
                    <a:pt x="57" y="37"/>
                  </a:cubicBezTo>
                  <a:cubicBezTo>
                    <a:pt x="57" y="37"/>
                    <a:pt x="40" y="46"/>
                    <a:pt x="38" y="46"/>
                  </a:cubicBezTo>
                  <a:cubicBezTo>
                    <a:pt x="39" y="47"/>
                    <a:pt x="44" y="53"/>
                    <a:pt x="45" y="54"/>
                  </a:cubicBezTo>
                  <a:cubicBezTo>
                    <a:pt x="49" y="52"/>
                    <a:pt x="75" y="38"/>
                    <a:pt x="75" y="38"/>
                  </a:cubicBezTo>
                  <a:cubicBezTo>
                    <a:pt x="76" y="37"/>
                    <a:pt x="78" y="36"/>
                    <a:pt x="79" y="35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80" y="32"/>
                    <a:pt x="80" y="30"/>
                    <a:pt x="78" y="2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84" y="10"/>
                    <a:pt x="86" y="10"/>
                  </a:cubicBezTo>
                  <a:cubicBezTo>
                    <a:pt x="86" y="9"/>
                    <a:pt x="89" y="2"/>
                    <a:pt x="89" y="1"/>
                  </a:cubicBezTo>
                  <a:cubicBezTo>
                    <a:pt x="88" y="1"/>
                    <a:pt x="43" y="0"/>
                    <a:pt x="41" y="0"/>
                  </a:cubicBezTo>
                  <a:cubicBezTo>
                    <a:pt x="41" y="2"/>
                    <a:pt x="33" y="20"/>
                    <a:pt x="33" y="20"/>
                  </a:cubicBezTo>
                  <a:cubicBezTo>
                    <a:pt x="33" y="20"/>
                    <a:pt x="27" y="33"/>
                    <a:pt x="26" y="34"/>
                  </a:cubicBezTo>
                  <a:cubicBezTo>
                    <a:pt x="27" y="34"/>
                    <a:pt x="37" y="34"/>
                    <a:pt x="39" y="34"/>
                  </a:cubicBezTo>
                  <a:cubicBezTo>
                    <a:pt x="39" y="33"/>
                    <a:pt x="47" y="15"/>
                    <a:pt x="47" y="15"/>
                  </a:cubicBezTo>
                  <a:close/>
                  <a:moveTo>
                    <a:pt x="54" y="58"/>
                  </a:move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7" y="59"/>
                    <a:pt x="28" y="58"/>
                  </a:cubicBezTo>
                  <a:cubicBezTo>
                    <a:pt x="27" y="58"/>
                    <a:pt x="17" y="58"/>
                    <a:pt x="15" y="58"/>
                  </a:cubicBezTo>
                  <a:cubicBezTo>
                    <a:pt x="15" y="60"/>
                    <a:pt x="7" y="78"/>
                    <a:pt x="7" y="78"/>
                  </a:cubicBezTo>
                  <a:cubicBezTo>
                    <a:pt x="7" y="78"/>
                    <a:pt x="1" y="91"/>
                    <a:pt x="0" y="92"/>
                  </a:cubicBezTo>
                  <a:cubicBezTo>
                    <a:pt x="2" y="92"/>
                    <a:pt x="46" y="93"/>
                    <a:pt x="48" y="93"/>
                  </a:cubicBezTo>
                  <a:cubicBezTo>
                    <a:pt x="49" y="92"/>
                    <a:pt x="52" y="85"/>
                    <a:pt x="52" y="84"/>
                  </a:cubicBezTo>
                  <a:cubicBezTo>
                    <a:pt x="51" y="84"/>
                    <a:pt x="25" y="84"/>
                    <a:pt x="25" y="84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8" y="67"/>
                    <a:pt x="59" y="68"/>
                    <a:pt x="61" y="70"/>
                  </a:cubicBezTo>
                  <a:cubicBezTo>
                    <a:pt x="61" y="70"/>
                    <a:pt x="71" y="80"/>
                    <a:pt x="71" y="81"/>
                  </a:cubicBezTo>
                  <a:cubicBezTo>
                    <a:pt x="73" y="81"/>
                    <a:pt x="82" y="76"/>
                    <a:pt x="84" y="75"/>
                  </a:cubicBezTo>
                  <a:cubicBezTo>
                    <a:pt x="82" y="73"/>
                    <a:pt x="68" y="58"/>
                    <a:pt x="68" y="58"/>
                  </a:cubicBezTo>
                  <a:cubicBezTo>
                    <a:pt x="66" y="56"/>
                    <a:pt x="60" y="55"/>
                    <a:pt x="54" y="58"/>
                  </a:cubicBez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11" name="Freeform 275"/>
            <p:cNvSpPr>
              <a:spLocks noChangeAspect="1" noEditPoints="1"/>
            </p:cNvSpPr>
            <p:nvPr/>
          </p:nvSpPr>
          <p:spPr bwMode="auto">
            <a:xfrm>
              <a:off x="3387280" y="2846705"/>
              <a:ext cx="373345" cy="192127"/>
            </a:xfrm>
            <a:custGeom>
              <a:avLst/>
              <a:gdLst/>
              <a:ahLst/>
              <a:cxnLst>
                <a:cxn ang="0">
                  <a:pos x="123" y="79"/>
                </a:cxn>
                <a:cxn ang="0">
                  <a:pos x="108" y="62"/>
                </a:cxn>
                <a:cxn ang="0">
                  <a:pos x="113" y="58"/>
                </a:cxn>
                <a:cxn ang="0">
                  <a:pos x="125" y="41"/>
                </a:cxn>
                <a:cxn ang="0">
                  <a:pos x="91" y="60"/>
                </a:cxn>
                <a:cxn ang="0">
                  <a:pos x="92" y="66"/>
                </a:cxn>
                <a:cxn ang="0">
                  <a:pos x="110" y="85"/>
                </a:cxn>
                <a:cxn ang="0">
                  <a:pos x="81" y="93"/>
                </a:cxn>
                <a:cxn ang="0">
                  <a:pos x="144" y="60"/>
                </a:cxn>
                <a:cxn ang="0">
                  <a:pos x="116" y="36"/>
                </a:cxn>
                <a:cxn ang="0">
                  <a:pos x="143" y="36"/>
                </a:cxn>
                <a:cxn ang="0">
                  <a:pos x="170" y="3"/>
                </a:cxn>
                <a:cxn ang="0">
                  <a:pos x="120" y="6"/>
                </a:cxn>
                <a:cxn ang="0">
                  <a:pos x="145" y="11"/>
                </a:cxn>
                <a:cxn ang="0">
                  <a:pos x="109" y="24"/>
                </a:cxn>
                <a:cxn ang="0">
                  <a:pos x="87" y="20"/>
                </a:cxn>
                <a:cxn ang="0">
                  <a:pos x="116" y="36"/>
                </a:cxn>
                <a:cxn ang="0">
                  <a:pos x="61" y="30"/>
                </a:cxn>
                <a:cxn ang="0">
                  <a:pos x="62" y="33"/>
                </a:cxn>
                <a:cxn ang="0">
                  <a:pos x="38" y="46"/>
                </a:cxn>
                <a:cxn ang="0">
                  <a:pos x="74" y="38"/>
                </a:cxn>
                <a:cxn ang="0">
                  <a:pos x="79" y="33"/>
                </a:cxn>
                <a:cxn ang="0">
                  <a:pos x="59" y="9"/>
                </a:cxn>
                <a:cxn ang="0">
                  <a:pos x="89" y="1"/>
                </a:cxn>
                <a:cxn ang="0">
                  <a:pos x="32" y="19"/>
                </a:cxn>
                <a:cxn ang="0">
                  <a:pos x="38" y="34"/>
                </a:cxn>
                <a:cxn ang="0">
                  <a:pos x="54" y="57"/>
                </a:cxn>
                <a:cxn ang="0">
                  <a:pos x="27" y="58"/>
                </a:cxn>
                <a:cxn ang="0">
                  <a:pos x="6" y="77"/>
                </a:cxn>
                <a:cxn ang="0">
                  <a:pos x="48" y="92"/>
                </a:cxn>
                <a:cxn ang="0">
                  <a:pos x="25" y="83"/>
                </a:cxn>
                <a:cxn ang="0">
                  <a:pos x="61" y="70"/>
                </a:cxn>
                <a:cxn ang="0">
                  <a:pos x="83" y="74"/>
                </a:cxn>
                <a:cxn ang="0">
                  <a:pos x="54" y="57"/>
                </a:cxn>
              </a:cxnLst>
              <a:rect l="0" t="0" r="r" b="b"/>
              <a:pathLst>
                <a:path w="170" h="94">
                  <a:moveTo>
                    <a:pt x="132" y="60"/>
                  </a:moveTo>
                  <a:cubicBezTo>
                    <a:pt x="131" y="62"/>
                    <a:pt x="123" y="79"/>
                    <a:pt x="123" y="79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8" y="63"/>
                    <a:pt x="108" y="63"/>
                    <a:pt x="108" y="62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109" y="60"/>
                    <a:pt x="111" y="59"/>
                    <a:pt x="113" y="58"/>
                  </a:cubicBezTo>
                  <a:cubicBezTo>
                    <a:pt x="113" y="58"/>
                    <a:pt x="130" y="49"/>
                    <a:pt x="132" y="48"/>
                  </a:cubicBezTo>
                  <a:cubicBezTo>
                    <a:pt x="131" y="47"/>
                    <a:pt x="126" y="41"/>
                    <a:pt x="125" y="41"/>
                  </a:cubicBezTo>
                  <a:cubicBezTo>
                    <a:pt x="121" y="43"/>
                    <a:pt x="95" y="56"/>
                    <a:pt x="95" y="56"/>
                  </a:cubicBezTo>
                  <a:cubicBezTo>
                    <a:pt x="94" y="57"/>
                    <a:pt x="92" y="58"/>
                    <a:pt x="91" y="60"/>
                  </a:cubicBezTo>
                  <a:cubicBezTo>
                    <a:pt x="91" y="60"/>
                    <a:pt x="91" y="60"/>
                    <a:pt x="91" y="60"/>
                  </a:cubicBezTo>
                  <a:cubicBezTo>
                    <a:pt x="90" y="62"/>
                    <a:pt x="90" y="64"/>
                    <a:pt x="92" y="66"/>
                  </a:cubicBezTo>
                  <a:cubicBezTo>
                    <a:pt x="109" y="84"/>
                    <a:pt x="109" y="84"/>
                    <a:pt x="109" y="84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0" y="85"/>
                    <a:pt x="86" y="85"/>
                    <a:pt x="85" y="85"/>
                  </a:cubicBezTo>
                  <a:cubicBezTo>
                    <a:pt x="84" y="86"/>
                    <a:pt x="81" y="92"/>
                    <a:pt x="81" y="93"/>
                  </a:cubicBezTo>
                  <a:cubicBezTo>
                    <a:pt x="82" y="93"/>
                    <a:pt x="127" y="94"/>
                    <a:pt x="129" y="94"/>
                  </a:cubicBezTo>
                  <a:cubicBezTo>
                    <a:pt x="129" y="93"/>
                    <a:pt x="143" y="61"/>
                    <a:pt x="144" y="60"/>
                  </a:cubicBezTo>
                  <a:cubicBezTo>
                    <a:pt x="143" y="60"/>
                    <a:pt x="133" y="60"/>
                    <a:pt x="132" y="60"/>
                  </a:cubicBezTo>
                  <a:close/>
                  <a:moveTo>
                    <a:pt x="116" y="36"/>
                  </a:moveTo>
                  <a:cubicBezTo>
                    <a:pt x="150" y="19"/>
                    <a:pt x="150" y="19"/>
                    <a:pt x="150" y="19"/>
                  </a:cubicBezTo>
                  <a:cubicBezTo>
                    <a:pt x="150" y="19"/>
                    <a:pt x="143" y="35"/>
                    <a:pt x="143" y="36"/>
                  </a:cubicBezTo>
                  <a:cubicBezTo>
                    <a:pt x="144" y="36"/>
                    <a:pt x="153" y="36"/>
                    <a:pt x="155" y="36"/>
                  </a:cubicBezTo>
                  <a:cubicBezTo>
                    <a:pt x="155" y="35"/>
                    <a:pt x="169" y="4"/>
                    <a:pt x="170" y="3"/>
                  </a:cubicBezTo>
                  <a:cubicBezTo>
                    <a:pt x="169" y="3"/>
                    <a:pt x="124" y="2"/>
                    <a:pt x="122" y="2"/>
                  </a:cubicBezTo>
                  <a:cubicBezTo>
                    <a:pt x="121" y="3"/>
                    <a:pt x="120" y="6"/>
                    <a:pt x="120" y="6"/>
                  </a:cubicBezTo>
                  <a:cubicBezTo>
                    <a:pt x="120" y="6"/>
                    <a:pt x="118" y="9"/>
                    <a:pt x="118" y="10"/>
                  </a:cubicBezTo>
                  <a:cubicBezTo>
                    <a:pt x="119" y="10"/>
                    <a:pt x="145" y="11"/>
                    <a:pt x="145" y="11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2" y="27"/>
                    <a:pt x="111" y="26"/>
                    <a:pt x="109" y="24"/>
                  </a:cubicBezTo>
                  <a:cubicBezTo>
                    <a:pt x="109" y="24"/>
                    <a:pt x="99" y="14"/>
                    <a:pt x="99" y="13"/>
                  </a:cubicBezTo>
                  <a:cubicBezTo>
                    <a:pt x="97" y="14"/>
                    <a:pt x="88" y="19"/>
                    <a:pt x="87" y="20"/>
                  </a:cubicBezTo>
                  <a:cubicBezTo>
                    <a:pt x="89" y="22"/>
                    <a:pt x="102" y="36"/>
                    <a:pt x="102" y="36"/>
                  </a:cubicBezTo>
                  <a:cubicBezTo>
                    <a:pt x="104" y="39"/>
                    <a:pt x="110" y="39"/>
                    <a:pt x="116" y="36"/>
                  </a:cubicBezTo>
                  <a:close/>
                  <a:moveTo>
                    <a:pt x="47" y="15"/>
                  </a:moveTo>
                  <a:cubicBezTo>
                    <a:pt x="61" y="30"/>
                    <a:pt x="61" y="30"/>
                    <a:pt x="61" y="30"/>
                  </a:cubicBezTo>
                  <a:cubicBezTo>
                    <a:pt x="62" y="30"/>
                    <a:pt x="62" y="31"/>
                    <a:pt x="62" y="32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59" y="35"/>
                    <a:pt x="57" y="36"/>
                  </a:cubicBezTo>
                  <a:cubicBezTo>
                    <a:pt x="57" y="36"/>
                    <a:pt x="40" y="45"/>
                    <a:pt x="38" y="46"/>
                  </a:cubicBezTo>
                  <a:cubicBezTo>
                    <a:pt x="38" y="47"/>
                    <a:pt x="44" y="53"/>
                    <a:pt x="44" y="53"/>
                  </a:cubicBezTo>
                  <a:cubicBezTo>
                    <a:pt x="49" y="51"/>
                    <a:pt x="74" y="38"/>
                    <a:pt x="74" y="38"/>
                  </a:cubicBezTo>
                  <a:cubicBezTo>
                    <a:pt x="76" y="37"/>
                    <a:pt x="77" y="36"/>
                    <a:pt x="78" y="34"/>
                  </a:cubicBezTo>
                  <a:cubicBezTo>
                    <a:pt x="79" y="33"/>
                    <a:pt x="79" y="33"/>
                    <a:pt x="79" y="33"/>
                  </a:cubicBezTo>
                  <a:cubicBezTo>
                    <a:pt x="79" y="32"/>
                    <a:pt x="79" y="30"/>
                    <a:pt x="78" y="28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9"/>
                    <a:pt x="83" y="9"/>
                    <a:pt x="85" y="9"/>
                  </a:cubicBezTo>
                  <a:cubicBezTo>
                    <a:pt x="86" y="8"/>
                    <a:pt x="89" y="2"/>
                    <a:pt x="89" y="1"/>
                  </a:cubicBezTo>
                  <a:cubicBezTo>
                    <a:pt x="88" y="1"/>
                    <a:pt x="43" y="0"/>
                    <a:pt x="41" y="0"/>
                  </a:cubicBezTo>
                  <a:cubicBezTo>
                    <a:pt x="40" y="1"/>
                    <a:pt x="32" y="19"/>
                    <a:pt x="32" y="19"/>
                  </a:cubicBezTo>
                  <a:cubicBezTo>
                    <a:pt x="32" y="19"/>
                    <a:pt x="26" y="32"/>
                    <a:pt x="26" y="33"/>
                  </a:cubicBezTo>
                  <a:cubicBezTo>
                    <a:pt x="27" y="33"/>
                    <a:pt x="36" y="34"/>
                    <a:pt x="38" y="34"/>
                  </a:cubicBezTo>
                  <a:cubicBezTo>
                    <a:pt x="39" y="32"/>
                    <a:pt x="47" y="15"/>
                    <a:pt x="47" y="15"/>
                  </a:cubicBezTo>
                  <a:close/>
                  <a:moveTo>
                    <a:pt x="54" y="57"/>
                  </a:move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27" y="59"/>
                    <a:pt x="27" y="58"/>
                  </a:cubicBezTo>
                  <a:cubicBezTo>
                    <a:pt x="26" y="58"/>
                    <a:pt x="17" y="58"/>
                    <a:pt x="15" y="58"/>
                  </a:cubicBezTo>
                  <a:cubicBezTo>
                    <a:pt x="14" y="59"/>
                    <a:pt x="6" y="77"/>
                    <a:pt x="6" y="77"/>
                  </a:cubicBezTo>
                  <a:cubicBezTo>
                    <a:pt x="6" y="77"/>
                    <a:pt x="0" y="90"/>
                    <a:pt x="0" y="91"/>
                  </a:cubicBezTo>
                  <a:cubicBezTo>
                    <a:pt x="1" y="91"/>
                    <a:pt x="46" y="92"/>
                    <a:pt x="48" y="92"/>
                  </a:cubicBezTo>
                  <a:cubicBezTo>
                    <a:pt x="48" y="91"/>
                    <a:pt x="51" y="85"/>
                    <a:pt x="52" y="84"/>
                  </a:cubicBezTo>
                  <a:cubicBezTo>
                    <a:pt x="50" y="84"/>
                    <a:pt x="25" y="83"/>
                    <a:pt x="25" y="83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7" y="66"/>
                    <a:pt x="59" y="67"/>
                    <a:pt x="61" y="70"/>
                  </a:cubicBezTo>
                  <a:cubicBezTo>
                    <a:pt x="61" y="70"/>
                    <a:pt x="70" y="80"/>
                    <a:pt x="71" y="81"/>
                  </a:cubicBezTo>
                  <a:cubicBezTo>
                    <a:pt x="72" y="80"/>
                    <a:pt x="82" y="75"/>
                    <a:pt x="83" y="74"/>
                  </a:cubicBezTo>
                  <a:cubicBezTo>
                    <a:pt x="81" y="72"/>
                    <a:pt x="68" y="58"/>
                    <a:pt x="68" y="58"/>
                  </a:cubicBezTo>
                  <a:cubicBezTo>
                    <a:pt x="65" y="55"/>
                    <a:pt x="59" y="54"/>
                    <a:pt x="54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48" name="Freeform 312"/>
            <p:cNvSpPr>
              <a:spLocks noChangeAspect="1"/>
            </p:cNvSpPr>
            <p:nvPr/>
          </p:nvSpPr>
          <p:spPr bwMode="auto">
            <a:xfrm>
              <a:off x="5845175" y="2658507"/>
              <a:ext cx="555625" cy="2370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27" y="116"/>
                </a:cxn>
                <a:cxn ang="0">
                  <a:pos x="253" y="38"/>
                </a:cxn>
                <a:cxn ang="0">
                  <a:pos x="253" y="38"/>
                </a:cxn>
                <a:cxn ang="0">
                  <a:pos x="253" y="0"/>
                </a:cxn>
                <a:cxn ang="0">
                  <a:pos x="0" y="0"/>
                </a:cxn>
              </a:cxnLst>
              <a:rect l="0" t="0" r="r" b="b"/>
              <a:pathLst>
                <a:path w="253" h="116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81"/>
                    <a:pt x="57" y="116"/>
                    <a:pt x="127" y="116"/>
                  </a:cubicBezTo>
                  <a:cubicBezTo>
                    <a:pt x="196" y="116"/>
                    <a:pt x="253" y="81"/>
                    <a:pt x="253" y="38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3" y="0"/>
                    <a:pt x="253" y="0"/>
                    <a:pt x="2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49" name="Oval 313"/>
            <p:cNvSpPr>
              <a:spLocks noChangeAspect="1" noChangeArrowheads="1"/>
            </p:cNvSpPr>
            <p:nvPr/>
          </p:nvSpPr>
          <p:spPr bwMode="auto">
            <a:xfrm>
              <a:off x="5845175" y="2497038"/>
              <a:ext cx="555625" cy="322938"/>
            </a:xfrm>
            <a:prstGeom prst="ellipse">
              <a:avLst/>
            </a:pr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50" name="Freeform 314"/>
            <p:cNvSpPr>
              <a:spLocks noChangeAspect="1" noEditPoints="1"/>
            </p:cNvSpPr>
            <p:nvPr/>
          </p:nvSpPr>
          <p:spPr bwMode="auto">
            <a:xfrm>
              <a:off x="5847371" y="2497038"/>
              <a:ext cx="551233" cy="324981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126" y="159"/>
                </a:cxn>
                <a:cxn ang="0">
                  <a:pos x="251" y="79"/>
                </a:cxn>
                <a:cxn ang="0">
                  <a:pos x="126" y="0"/>
                </a:cxn>
                <a:cxn ang="0">
                  <a:pos x="0" y="79"/>
                </a:cxn>
                <a:cxn ang="0">
                  <a:pos x="7" y="79"/>
                </a:cxn>
                <a:cxn ang="0">
                  <a:pos x="126" y="7"/>
                </a:cxn>
                <a:cxn ang="0">
                  <a:pos x="244" y="79"/>
                </a:cxn>
                <a:cxn ang="0">
                  <a:pos x="126" y="151"/>
                </a:cxn>
                <a:cxn ang="0">
                  <a:pos x="7" y="79"/>
                </a:cxn>
              </a:cxnLst>
              <a:rect l="0" t="0" r="r" b="b"/>
              <a:pathLst>
                <a:path w="251" h="159">
                  <a:moveTo>
                    <a:pt x="0" y="79"/>
                  </a:moveTo>
                  <a:cubicBezTo>
                    <a:pt x="0" y="123"/>
                    <a:pt x="56" y="159"/>
                    <a:pt x="126" y="159"/>
                  </a:cubicBezTo>
                  <a:cubicBezTo>
                    <a:pt x="195" y="159"/>
                    <a:pt x="251" y="123"/>
                    <a:pt x="251" y="79"/>
                  </a:cubicBezTo>
                  <a:cubicBezTo>
                    <a:pt x="251" y="35"/>
                    <a:pt x="195" y="0"/>
                    <a:pt x="126" y="0"/>
                  </a:cubicBezTo>
                  <a:cubicBezTo>
                    <a:pt x="56" y="0"/>
                    <a:pt x="0" y="35"/>
                    <a:pt x="0" y="79"/>
                  </a:cubicBezTo>
                  <a:close/>
                  <a:moveTo>
                    <a:pt x="7" y="79"/>
                  </a:moveTo>
                  <a:cubicBezTo>
                    <a:pt x="7" y="39"/>
                    <a:pt x="60" y="7"/>
                    <a:pt x="126" y="7"/>
                  </a:cubicBezTo>
                  <a:cubicBezTo>
                    <a:pt x="191" y="7"/>
                    <a:pt x="244" y="39"/>
                    <a:pt x="244" y="79"/>
                  </a:cubicBezTo>
                  <a:cubicBezTo>
                    <a:pt x="244" y="119"/>
                    <a:pt x="191" y="151"/>
                    <a:pt x="126" y="151"/>
                  </a:cubicBezTo>
                  <a:cubicBezTo>
                    <a:pt x="60" y="151"/>
                    <a:pt x="7" y="119"/>
                    <a:pt x="7" y="79"/>
                  </a:cubicBezTo>
                  <a:close/>
                </a:path>
              </a:pathLst>
            </a:custGeom>
            <a:solidFill>
              <a:srgbClr val="8BA6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51" name="Freeform 315"/>
            <p:cNvSpPr>
              <a:spLocks noChangeAspect="1"/>
            </p:cNvSpPr>
            <p:nvPr/>
          </p:nvSpPr>
          <p:spPr bwMode="auto">
            <a:xfrm>
              <a:off x="5864940" y="2511345"/>
              <a:ext cx="505114" cy="202347"/>
            </a:xfrm>
            <a:custGeom>
              <a:avLst/>
              <a:gdLst/>
              <a:ahLst/>
              <a:cxnLst>
                <a:cxn ang="0">
                  <a:pos x="2" y="75"/>
                </a:cxn>
                <a:cxn ang="0">
                  <a:pos x="119" y="3"/>
                </a:cxn>
                <a:cxn ang="0">
                  <a:pos x="230" y="51"/>
                </a:cxn>
                <a:cxn ang="0">
                  <a:pos x="118" y="0"/>
                </a:cxn>
                <a:cxn ang="0">
                  <a:pos x="0" y="72"/>
                </a:cxn>
                <a:cxn ang="0">
                  <a:pos x="8" y="99"/>
                </a:cxn>
                <a:cxn ang="0">
                  <a:pos x="2" y="75"/>
                </a:cxn>
              </a:cxnLst>
              <a:rect l="0" t="0" r="r" b="b"/>
              <a:pathLst>
                <a:path w="230" h="99">
                  <a:moveTo>
                    <a:pt x="2" y="75"/>
                  </a:moveTo>
                  <a:cubicBezTo>
                    <a:pt x="2" y="35"/>
                    <a:pt x="54" y="3"/>
                    <a:pt x="119" y="3"/>
                  </a:cubicBezTo>
                  <a:cubicBezTo>
                    <a:pt x="170" y="3"/>
                    <a:pt x="214" y="23"/>
                    <a:pt x="230" y="51"/>
                  </a:cubicBezTo>
                  <a:cubicBezTo>
                    <a:pt x="215" y="22"/>
                    <a:pt x="170" y="0"/>
                    <a:pt x="118" y="0"/>
                  </a:cubicBezTo>
                  <a:cubicBezTo>
                    <a:pt x="53" y="0"/>
                    <a:pt x="0" y="33"/>
                    <a:pt x="0" y="72"/>
                  </a:cubicBezTo>
                  <a:cubicBezTo>
                    <a:pt x="0" y="82"/>
                    <a:pt x="3" y="90"/>
                    <a:pt x="8" y="99"/>
                  </a:cubicBezTo>
                  <a:cubicBezTo>
                    <a:pt x="4" y="91"/>
                    <a:pt x="2" y="83"/>
                    <a:pt x="2" y="75"/>
                  </a:cubicBez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52" name="Freeform 316"/>
            <p:cNvSpPr>
              <a:spLocks noChangeAspect="1"/>
            </p:cNvSpPr>
            <p:nvPr/>
          </p:nvSpPr>
          <p:spPr bwMode="auto">
            <a:xfrm>
              <a:off x="5845175" y="2566531"/>
              <a:ext cx="555625" cy="2391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27" y="117"/>
                </a:cxn>
                <a:cxn ang="0">
                  <a:pos x="253" y="38"/>
                </a:cxn>
                <a:cxn ang="0">
                  <a:pos x="253" y="38"/>
                </a:cxn>
                <a:cxn ang="0">
                  <a:pos x="253" y="0"/>
                </a:cxn>
                <a:cxn ang="0">
                  <a:pos x="0" y="0"/>
                </a:cxn>
              </a:cxnLst>
              <a:rect l="0" t="0" r="r" b="b"/>
              <a:pathLst>
                <a:path w="253" h="117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81"/>
                    <a:pt x="57" y="117"/>
                    <a:pt x="127" y="117"/>
                  </a:cubicBezTo>
                  <a:cubicBezTo>
                    <a:pt x="196" y="117"/>
                    <a:pt x="253" y="81"/>
                    <a:pt x="253" y="38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3" y="0"/>
                    <a:pt x="253" y="0"/>
                    <a:pt x="2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53" name="Oval 317"/>
            <p:cNvSpPr>
              <a:spLocks noChangeAspect="1" noChangeArrowheads="1"/>
            </p:cNvSpPr>
            <p:nvPr/>
          </p:nvSpPr>
          <p:spPr bwMode="auto">
            <a:xfrm>
              <a:off x="5845175" y="2407106"/>
              <a:ext cx="555625" cy="320894"/>
            </a:xfrm>
            <a:prstGeom prst="ellipse">
              <a:avLst/>
            </a:pr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54" name="Freeform 318"/>
            <p:cNvSpPr>
              <a:spLocks noChangeAspect="1" noEditPoints="1"/>
            </p:cNvSpPr>
            <p:nvPr/>
          </p:nvSpPr>
          <p:spPr bwMode="auto">
            <a:xfrm>
              <a:off x="5847371" y="2405062"/>
              <a:ext cx="551233" cy="324981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126" y="159"/>
                </a:cxn>
                <a:cxn ang="0">
                  <a:pos x="251" y="79"/>
                </a:cxn>
                <a:cxn ang="0">
                  <a:pos x="126" y="0"/>
                </a:cxn>
                <a:cxn ang="0">
                  <a:pos x="0" y="79"/>
                </a:cxn>
                <a:cxn ang="0">
                  <a:pos x="8" y="79"/>
                </a:cxn>
                <a:cxn ang="0">
                  <a:pos x="126" y="7"/>
                </a:cxn>
                <a:cxn ang="0">
                  <a:pos x="243" y="79"/>
                </a:cxn>
                <a:cxn ang="0">
                  <a:pos x="126" y="151"/>
                </a:cxn>
                <a:cxn ang="0">
                  <a:pos x="8" y="79"/>
                </a:cxn>
              </a:cxnLst>
              <a:rect l="0" t="0" r="r" b="b"/>
              <a:pathLst>
                <a:path w="251" h="159">
                  <a:moveTo>
                    <a:pt x="0" y="79"/>
                  </a:moveTo>
                  <a:cubicBezTo>
                    <a:pt x="0" y="123"/>
                    <a:pt x="57" y="159"/>
                    <a:pt x="126" y="159"/>
                  </a:cubicBezTo>
                  <a:cubicBezTo>
                    <a:pt x="195" y="159"/>
                    <a:pt x="251" y="123"/>
                    <a:pt x="251" y="79"/>
                  </a:cubicBezTo>
                  <a:cubicBezTo>
                    <a:pt x="251" y="36"/>
                    <a:pt x="195" y="0"/>
                    <a:pt x="126" y="0"/>
                  </a:cubicBezTo>
                  <a:cubicBezTo>
                    <a:pt x="57" y="0"/>
                    <a:pt x="0" y="36"/>
                    <a:pt x="0" y="79"/>
                  </a:cubicBezTo>
                  <a:close/>
                  <a:moveTo>
                    <a:pt x="8" y="79"/>
                  </a:moveTo>
                  <a:cubicBezTo>
                    <a:pt x="8" y="40"/>
                    <a:pt x="61" y="7"/>
                    <a:pt x="126" y="7"/>
                  </a:cubicBezTo>
                  <a:cubicBezTo>
                    <a:pt x="190" y="7"/>
                    <a:pt x="243" y="40"/>
                    <a:pt x="243" y="79"/>
                  </a:cubicBezTo>
                  <a:cubicBezTo>
                    <a:pt x="243" y="119"/>
                    <a:pt x="190" y="151"/>
                    <a:pt x="126" y="151"/>
                  </a:cubicBezTo>
                  <a:cubicBezTo>
                    <a:pt x="61" y="151"/>
                    <a:pt x="8" y="119"/>
                    <a:pt x="8" y="79"/>
                  </a:cubicBezTo>
                  <a:close/>
                </a:path>
              </a:pathLst>
            </a:custGeom>
            <a:solidFill>
              <a:srgbClr val="8BA6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55" name="Freeform 319"/>
            <p:cNvSpPr>
              <a:spLocks noChangeAspect="1"/>
            </p:cNvSpPr>
            <p:nvPr/>
          </p:nvSpPr>
          <p:spPr bwMode="auto">
            <a:xfrm>
              <a:off x="5864940" y="2419369"/>
              <a:ext cx="505114" cy="202347"/>
            </a:xfrm>
            <a:custGeom>
              <a:avLst/>
              <a:gdLst/>
              <a:ahLst/>
              <a:cxnLst>
                <a:cxn ang="0">
                  <a:pos x="2" y="75"/>
                </a:cxn>
                <a:cxn ang="0">
                  <a:pos x="119" y="3"/>
                </a:cxn>
                <a:cxn ang="0">
                  <a:pos x="230" y="51"/>
                </a:cxn>
                <a:cxn ang="0">
                  <a:pos x="118" y="0"/>
                </a:cxn>
                <a:cxn ang="0">
                  <a:pos x="0" y="73"/>
                </a:cxn>
                <a:cxn ang="0">
                  <a:pos x="8" y="99"/>
                </a:cxn>
                <a:cxn ang="0">
                  <a:pos x="2" y="75"/>
                </a:cxn>
              </a:cxnLst>
              <a:rect l="0" t="0" r="r" b="b"/>
              <a:pathLst>
                <a:path w="230" h="99">
                  <a:moveTo>
                    <a:pt x="2" y="75"/>
                  </a:moveTo>
                  <a:cubicBezTo>
                    <a:pt x="2" y="36"/>
                    <a:pt x="54" y="3"/>
                    <a:pt x="119" y="3"/>
                  </a:cubicBezTo>
                  <a:cubicBezTo>
                    <a:pt x="170" y="3"/>
                    <a:pt x="214" y="23"/>
                    <a:pt x="230" y="51"/>
                  </a:cubicBezTo>
                  <a:cubicBezTo>
                    <a:pt x="215" y="22"/>
                    <a:pt x="170" y="0"/>
                    <a:pt x="118" y="0"/>
                  </a:cubicBezTo>
                  <a:cubicBezTo>
                    <a:pt x="53" y="0"/>
                    <a:pt x="0" y="33"/>
                    <a:pt x="0" y="73"/>
                  </a:cubicBezTo>
                  <a:cubicBezTo>
                    <a:pt x="0" y="82"/>
                    <a:pt x="3" y="91"/>
                    <a:pt x="8" y="99"/>
                  </a:cubicBezTo>
                  <a:cubicBezTo>
                    <a:pt x="4" y="92"/>
                    <a:pt x="2" y="84"/>
                    <a:pt x="2" y="75"/>
                  </a:cubicBezTo>
                  <a:close/>
                </a:path>
              </a:pathLst>
            </a:custGeom>
            <a:solidFill>
              <a:srgbClr val="2B4F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56" name="Freeform 320"/>
            <p:cNvSpPr>
              <a:spLocks noChangeAspect="1" noEditPoints="1"/>
            </p:cNvSpPr>
            <p:nvPr/>
          </p:nvSpPr>
          <p:spPr bwMode="auto">
            <a:xfrm>
              <a:off x="5944002" y="2478643"/>
              <a:ext cx="373345" cy="194171"/>
            </a:xfrm>
            <a:custGeom>
              <a:avLst/>
              <a:gdLst/>
              <a:ahLst/>
              <a:cxnLst>
                <a:cxn ang="0">
                  <a:pos x="124" y="80"/>
                </a:cxn>
                <a:cxn ang="0">
                  <a:pos x="109" y="62"/>
                </a:cxn>
                <a:cxn ang="0">
                  <a:pos x="113" y="58"/>
                </a:cxn>
                <a:cxn ang="0">
                  <a:pos x="126" y="41"/>
                </a:cxn>
                <a:cxn ang="0">
                  <a:pos x="92" y="60"/>
                </a:cxn>
                <a:cxn ang="0">
                  <a:pos x="92" y="66"/>
                </a:cxn>
                <a:cxn ang="0">
                  <a:pos x="111" y="86"/>
                </a:cxn>
                <a:cxn ang="0">
                  <a:pos x="81" y="94"/>
                </a:cxn>
                <a:cxn ang="0">
                  <a:pos x="144" y="61"/>
                </a:cxn>
                <a:cxn ang="0">
                  <a:pos x="116" y="37"/>
                </a:cxn>
                <a:cxn ang="0">
                  <a:pos x="143" y="37"/>
                </a:cxn>
                <a:cxn ang="0">
                  <a:pos x="170" y="3"/>
                </a:cxn>
                <a:cxn ang="0">
                  <a:pos x="120" y="7"/>
                </a:cxn>
                <a:cxn ang="0">
                  <a:pos x="146" y="11"/>
                </a:cxn>
                <a:cxn ang="0">
                  <a:pos x="110" y="25"/>
                </a:cxn>
                <a:cxn ang="0">
                  <a:pos x="87" y="20"/>
                </a:cxn>
                <a:cxn ang="0">
                  <a:pos x="116" y="37"/>
                </a:cxn>
                <a:cxn ang="0">
                  <a:pos x="61" y="30"/>
                </a:cxn>
                <a:cxn ang="0">
                  <a:pos x="62" y="33"/>
                </a:cxn>
                <a:cxn ang="0">
                  <a:pos x="38" y="46"/>
                </a:cxn>
                <a:cxn ang="0">
                  <a:pos x="75" y="38"/>
                </a:cxn>
                <a:cxn ang="0">
                  <a:pos x="79" y="34"/>
                </a:cxn>
                <a:cxn ang="0">
                  <a:pos x="60" y="9"/>
                </a:cxn>
                <a:cxn ang="0">
                  <a:pos x="89" y="1"/>
                </a:cxn>
                <a:cxn ang="0">
                  <a:pos x="33" y="20"/>
                </a:cxn>
                <a:cxn ang="0">
                  <a:pos x="39" y="34"/>
                </a:cxn>
                <a:cxn ang="0">
                  <a:pos x="54" y="58"/>
                </a:cxn>
                <a:cxn ang="0">
                  <a:pos x="28" y="58"/>
                </a:cxn>
                <a:cxn ang="0">
                  <a:pos x="7" y="78"/>
                </a:cxn>
                <a:cxn ang="0">
                  <a:pos x="48" y="93"/>
                </a:cxn>
                <a:cxn ang="0">
                  <a:pos x="25" y="84"/>
                </a:cxn>
                <a:cxn ang="0">
                  <a:pos x="61" y="70"/>
                </a:cxn>
                <a:cxn ang="0">
                  <a:pos x="84" y="75"/>
                </a:cxn>
                <a:cxn ang="0">
                  <a:pos x="54" y="58"/>
                </a:cxn>
              </a:cxnLst>
              <a:rect l="0" t="0" r="r" b="b"/>
              <a:pathLst>
                <a:path w="170" h="95">
                  <a:moveTo>
                    <a:pt x="132" y="61"/>
                  </a:moveTo>
                  <a:cubicBezTo>
                    <a:pt x="132" y="62"/>
                    <a:pt x="124" y="80"/>
                    <a:pt x="124" y="80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09" y="64"/>
                    <a:pt x="108" y="63"/>
                    <a:pt x="109" y="62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09" y="61"/>
                    <a:pt x="111" y="60"/>
                    <a:pt x="113" y="58"/>
                  </a:cubicBezTo>
                  <a:cubicBezTo>
                    <a:pt x="113" y="58"/>
                    <a:pt x="131" y="49"/>
                    <a:pt x="133" y="48"/>
                  </a:cubicBezTo>
                  <a:cubicBezTo>
                    <a:pt x="132" y="48"/>
                    <a:pt x="126" y="42"/>
                    <a:pt x="126" y="41"/>
                  </a:cubicBezTo>
                  <a:cubicBezTo>
                    <a:pt x="122" y="43"/>
                    <a:pt x="96" y="57"/>
                    <a:pt x="96" y="57"/>
                  </a:cubicBezTo>
                  <a:cubicBezTo>
                    <a:pt x="94" y="58"/>
                    <a:pt x="93" y="59"/>
                    <a:pt x="92" y="60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1" y="63"/>
                    <a:pt x="91" y="65"/>
                    <a:pt x="92" y="66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6"/>
                    <a:pt x="111" y="86"/>
                    <a:pt x="111" y="86"/>
                  </a:cubicBezTo>
                  <a:cubicBezTo>
                    <a:pt x="111" y="86"/>
                    <a:pt x="87" y="85"/>
                    <a:pt x="85" y="85"/>
                  </a:cubicBezTo>
                  <a:cubicBezTo>
                    <a:pt x="85" y="86"/>
                    <a:pt x="82" y="93"/>
                    <a:pt x="81" y="94"/>
                  </a:cubicBezTo>
                  <a:cubicBezTo>
                    <a:pt x="83" y="94"/>
                    <a:pt x="127" y="95"/>
                    <a:pt x="129" y="95"/>
                  </a:cubicBezTo>
                  <a:cubicBezTo>
                    <a:pt x="130" y="93"/>
                    <a:pt x="144" y="62"/>
                    <a:pt x="144" y="61"/>
                  </a:cubicBezTo>
                  <a:cubicBezTo>
                    <a:pt x="143" y="61"/>
                    <a:pt x="134" y="61"/>
                    <a:pt x="132" y="61"/>
                  </a:cubicBezTo>
                  <a:close/>
                  <a:moveTo>
                    <a:pt x="116" y="37"/>
                  </a:moveTo>
                  <a:cubicBezTo>
                    <a:pt x="151" y="19"/>
                    <a:pt x="151" y="19"/>
                    <a:pt x="151" y="19"/>
                  </a:cubicBezTo>
                  <a:cubicBezTo>
                    <a:pt x="151" y="19"/>
                    <a:pt x="143" y="36"/>
                    <a:pt x="143" y="37"/>
                  </a:cubicBezTo>
                  <a:cubicBezTo>
                    <a:pt x="144" y="37"/>
                    <a:pt x="154" y="37"/>
                    <a:pt x="155" y="37"/>
                  </a:cubicBezTo>
                  <a:cubicBezTo>
                    <a:pt x="156" y="35"/>
                    <a:pt x="170" y="4"/>
                    <a:pt x="170" y="3"/>
                  </a:cubicBezTo>
                  <a:cubicBezTo>
                    <a:pt x="169" y="3"/>
                    <a:pt x="124" y="2"/>
                    <a:pt x="122" y="2"/>
                  </a:cubicBezTo>
                  <a:cubicBezTo>
                    <a:pt x="122" y="3"/>
                    <a:pt x="120" y="7"/>
                    <a:pt x="120" y="7"/>
                  </a:cubicBezTo>
                  <a:cubicBezTo>
                    <a:pt x="120" y="7"/>
                    <a:pt x="119" y="10"/>
                    <a:pt x="119" y="10"/>
                  </a:cubicBezTo>
                  <a:cubicBezTo>
                    <a:pt x="120" y="11"/>
                    <a:pt x="146" y="11"/>
                    <a:pt x="146" y="11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3" y="28"/>
                    <a:pt x="112" y="27"/>
                    <a:pt x="110" y="25"/>
                  </a:cubicBezTo>
                  <a:cubicBezTo>
                    <a:pt x="110" y="25"/>
                    <a:pt x="100" y="15"/>
                    <a:pt x="99" y="14"/>
                  </a:cubicBezTo>
                  <a:cubicBezTo>
                    <a:pt x="98" y="15"/>
                    <a:pt x="88" y="20"/>
                    <a:pt x="87" y="20"/>
                  </a:cubicBezTo>
                  <a:cubicBezTo>
                    <a:pt x="89" y="22"/>
                    <a:pt x="103" y="37"/>
                    <a:pt x="103" y="37"/>
                  </a:cubicBezTo>
                  <a:cubicBezTo>
                    <a:pt x="105" y="39"/>
                    <a:pt x="111" y="40"/>
                    <a:pt x="116" y="37"/>
                  </a:cubicBezTo>
                  <a:close/>
                  <a:moveTo>
                    <a:pt x="47" y="15"/>
                  </a:moveTo>
                  <a:cubicBezTo>
                    <a:pt x="61" y="30"/>
                    <a:pt x="61" y="30"/>
                    <a:pt x="61" y="30"/>
                  </a:cubicBezTo>
                  <a:cubicBezTo>
                    <a:pt x="62" y="31"/>
                    <a:pt x="63" y="32"/>
                    <a:pt x="62" y="33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0" y="35"/>
                    <a:pt x="57" y="37"/>
                  </a:cubicBezTo>
                  <a:cubicBezTo>
                    <a:pt x="57" y="37"/>
                    <a:pt x="40" y="46"/>
                    <a:pt x="38" y="46"/>
                  </a:cubicBezTo>
                  <a:cubicBezTo>
                    <a:pt x="39" y="47"/>
                    <a:pt x="44" y="53"/>
                    <a:pt x="45" y="54"/>
                  </a:cubicBezTo>
                  <a:cubicBezTo>
                    <a:pt x="49" y="52"/>
                    <a:pt x="75" y="38"/>
                    <a:pt x="75" y="38"/>
                  </a:cubicBezTo>
                  <a:cubicBezTo>
                    <a:pt x="76" y="37"/>
                    <a:pt x="78" y="36"/>
                    <a:pt x="79" y="35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80" y="32"/>
                    <a:pt x="80" y="30"/>
                    <a:pt x="78" y="2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84" y="10"/>
                    <a:pt x="86" y="10"/>
                  </a:cubicBezTo>
                  <a:cubicBezTo>
                    <a:pt x="86" y="9"/>
                    <a:pt x="89" y="2"/>
                    <a:pt x="89" y="1"/>
                  </a:cubicBezTo>
                  <a:cubicBezTo>
                    <a:pt x="88" y="1"/>
                    <a:pt x="43" y="0"/>
                    <a:pt x="41" y="0"/>
                  </a:cubicBezTo>
                  <a:cubicBezTo>
                    <a:pt x="41" y="2"/>
                    <a:pt x="33" y="20"/>
                    <a:pt x="33" y="20"/>
                  </a:cubicBezTo>
                  <a:cubicBezTo>
                    <a:pt x="33" y="20"/>
                    <a:pt x="27" y="33"/>
                    <a:pt x="26" y="34"/>
                  </a:cubicBezTo>
                  <a:cubicBezTo>
                    <a:pt x="27" y="34"/>
                    <a:pt x="37" y="34"/>
                    <a:pt x="39" y="34"/>
                  </a:cubicBezTo>
                  <a:cubicBezTo>
                    <a:pt x="39" y="33"/>
                    <a:pt x="47" y="15"/>
                    <a:pt x="47" y="15"/>
                  </a:cubicBezTo>
                  <a:close/>
                  <a:moveTo>
                    <a:pt x="54" y="58"/>
                  </a:move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7" y="59"/>
                    <a:pt x="28" y="58"/>
                  </a:cubicBezTo>
                  <a:cubicBezTo>
                    <a:pt x="27" y="58"/>
                    <a:pt x="17" y="58"/>
                    <a:pt x="15" y="58"/>
                  </a:cubicBezTo>
                  <a:cubicBezTo>
                    <a:pt x="15" y="60"/>
                    <a:pt x="7" y="78"/>
                    <a:pt x="7" y="78"/>
                  </a:cubicBezTo>
                  <a:cubicBezTo>
                    <a:pt x="7" y="78"/>
                    <a:pt x="1" y="91"/>
                    <a:pt x="0" y="92"/>
                  </a:cubicBezTo>
                  <a:cubicBezTo>
                    <a:pt x="2" y="92"/>
                    <a:pt x="46" y="93"/>
                    <a:pt x="48" y="93"/>
                  </a:cubicBezTo>
                  <a:cubicBezTo>
                    <a:pt x="49" y="92"/>
                    <a:pt x="52" y="85"/>
                    <a:pt x="52" y="84"/>
                  </a:cubicBezTo>
                  <a:cubicBezTo>
                    <a:pt x="51" y="84"/>
                    <a:pt x="25" y="84"/>
                    <a:pt x="25" y="84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8" y="67"/>
                    <a:pt x="59" y="68"/>
                    <a:pt x="61" y="70"/>
                  </a:cubicBezTo>
                  <a:cubicBezTo>
                    <a:pt x="61" y="70"/>
                    <a:pt x="71" y="80"/>
                    <a:pt x="71" y="81"/>
                  </a:cubicBezTo>
                  <a:cubicBezTo>
                    <a:pt x="73" y="81"/>
                    <a:pt x="82" y="76"/>
                    <a:pt x="84" y="75"/>
                  </a:cubicBezTo>
                  <a:cubicBezTo>
                    <a:pt x="82" y="73"/>
                    <a:pt x="68" y="58"/>
                    <a:pt x="68" y="58"/>
                  </a:cubicBezTo>
                  <a:cubicBezTo>
                    <a:pt x="66" y="56"/>
                    <a:pt x="60" y="55"/>
                    <a:pt x="54" y="58"/>
                  </a:cubicBez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57" name="Freeform 321"/>
            <p:cNvSpPr>
              <a:spLocks noChangeAspect="1" noEditPoints="1"/>
            </p:cNvSpPr>
            <p:nvPr/>
          </p:nvSpPr>
          <p:spPr bwMode="auto">
            <a:xfrm>
              <a:off x="5935217" y="2470467"/>
              <a:ext cx="373345" cy="192127"/>
            </a:xfrm>
            <a:custGeom>
              <a:avLst/>
              <a:gdLst/>
              <a:ahLst/>
              <a:cxnLst>
                <a:cxn ang="0">
                  <a:pos x="123" y="79"/>
                </a:cxn>
                <a:cxn ang="0">
                  <a:pos x="108" y="62"/>
                </a:cxn>
                <a:cxn ang="0">
                  <a:pos x="113" y="58"/>
                </a:cxn>
                <a:cxn ang="0">
                  <a:pos x="125" y="41"/>
                </a:cxn>
                <a:cxn ang="0">
                  <a:pos x="91" y="60"/>
                </a:cxn>
                <a:cxn ang="0">
                  <a:pos x="92" y="66"/>
                </a:cxn>
                <a:cxn ang="0">
                  <a:pos x="110" y="85"/>
                </a:cxn>
                <a:cxn ang="0">
                  <a:pos x="81" y="93"/>
                </a:cxn>
                <a:cxn ang="0">
                  <a:pos x="144" y="60"/>
                </a:cxn>
                <a:cxn ang="0">
                  <a:pos x="116" y="36"/>
                </a:cxn>
                <a:cxn ang="0">
                  <a:pos x="143" y="36"/>
                </a:cxn>
                <a:cxn ang="0">
                  <a:pos x="170" y="3"/>
                </a:cxn>
                <a:cxn ang="0">
                  <a:pos x="120" y="6"/>
                </a:cxn>
                <a:cxn ang="0">
                  <a:pos x="145" y="11"/>
                </a:cxn>
                <a:cxn ang="0">
                  <a:pos x="109" y="24"/>
                </a:cxn>
                <a:cxn ang="0">
                  <a:pos x="87" y="20"/>
                </a:cxn>
                <a:cxn ang="0">
                  <a:pos x="116" y="36"/>
                </a:cxn>
                <a:cxn ang="0">
                  <a:pos x="61" y="30"/>
                </a:cxn>
                <a:cxn ang="0">
                  <a:pos x="62" y="33"/>
                </a:cxn>
                <a:cxn ang="0">
                  <a:pos x="38" y="46"/>
                </a:cxn>
                <a:cxn ang="0">
                  <a:pos x="74" y="38"/>
                </a:cxn>
                <a:cxn ang="0">
                  <a:pos x="79" y="33"/>
                </a:cxn>
                <a:cxn ang="0">
                  <a:pos x="59" y="9"/>
                </a:cxn>
                <a:cxn ang="0">
                  <a:pos x="89" y="1"/>
                </a:cxn>
                <a:cxn ang="0">
                  <a:pos x="32" y="19"/>
                </a:cxn>
                <a:cxn ang="0">
                  <a:pos x="38" y="34"/>
                </a:cxn>
                <a:cxn ang="0">
                  <a:pos x="54" y="57"/>
                </a:cxn>
                <a:cxn ang="0">
                  <a:pos x="27" y="58"/>
                </a:cxn>
                <a:cxn ang="0">
                  <a:pos x="6" y="77"/>
                </a:cxn>
                <a:cxn ang="0">
                  <a:pos x="48" y="92"/>
                </a:cxn>
                <a:cxn ang="0">
                  <a:pos x="25" y="83"/>
                </a:cxn>
                <a:cxn ang="0">
                  <a:pos x="61" y="70"/>
                </a:cxn>
                <a:cxn ang="0">
                  <a:pos x="83" y="74"/>
                </a:cxn>
                <a:cxn ang="0">
                  <a:pos x="54" y="57"/>
                </a:cxn>
              </a:cxnLst>
              <a:rect l="0" t="0" r="r" b="b"/>
              <a:pathLst>
                <a:path w="170" h="94">
                  <a:moveTo>
                    <a:pt x="132" y="60"/>
                  </a:moveTo>
                  <a:cubicBezTo>
                    <a:pt x="131" y="62"/>
                    <a:pt x="123" y="79"/>
                    <a:pt x="123" y="79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8" y="63"/>
                    <a:pt x="108" y="63"/>
                    <a:pt x="108" y="62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109" y="60"/>
                    <a:pt x="111" y="59"/>
                    <a:pt x="113" y="58"/>
                  </a:cubicBezTo>
                  <a:cubicBezTo>
                    <a:pt x="113" y="58"/>
                    <a:pt x="130" y="49"/>
                    <a:pt x="132" y="48"/>
                  </a:cubicBezTo>
                  <a:cubicBezTo>
                    <a:pt x="131" y="47"/>
                    <a:pt x="126" y="41"/>
                    <a:pt x="125" y="41"/>
                  </a:cubicBezTo>
                  <a:cubicBezTo>
                    <a:pt x="121" y="43"/>
                    <a:pt x="95" y="56"/>
                    <a:pt x="95" y="56"/>
                  </a:cubicBezTo>
                  <a:cubicBezTo>
                    <a:pt x="94" y="57"/>
                    <a:pt x="92" y="58"/>
                    <a:pt x="91" y="60"/>
                  </a:cubicBezTo>
                  <a:cubicBezTo>
                    <a:pt x="91" y="60"/>
                    <a:pt x="91" y="60"/>
                    <a:pt x="91" y="60"/>
                  </a:cubicBezTo>
                  <a:cubicBezTo>
                    <a:pt x="90" y="62"/>
                    <a:pt x="90" y="64"/>
                    <a:pt x="92" y="66"/>
                  </a:cubicBezTo>
                  <a:cubicBezTo>
                    <a:pt x="109" y="84"/>
                    <a:pt x="109" y="84"/>
                    <a:pt x="109" y="84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0" y="85"/>
                    <a:pt x="86" y="85"/>
                    <a:pt x="85" y="85"/>
                  </a:cubicBezTo>
                  <a:cubicBezTo>
                    <a:pt x="84" y="86"/>
                    <a:pt x="81" y="92"/>
                    <a:pt x="81" y="93"/>
                  </a:cubicBezTo>
                  <a:cubicBezTo>
                    <a:pt x="82" y="93"/>
                    <a:pt x="127" y="94"/>
                    <a:pt x="129" y="94"/>
                  </a:cubicBezTo>
                  <a:cubicBezTo>
                    <a:pt x="129" y="93"/>
                    <a:pt x="143" y="61"/>
                    <a:pt x="144" y="60"/>
                  </a:cubicBezTo>
                  <a:cubicBezTo>
                    <a:pt x="143" y="60"/>
                    <a:pt x="133" y="60"/>
                    <a:pt x="132" y="60"/>
                  </a:cubicBezTo>
                  <a:close/>
                  <a:moveTo>
                    <a:pt x="116" y="36"/>
                  </a:moveTo>
                  <a:cubicBezTo>
                    <a:pt x="150" y="19"/>
                    <a:pt x="150" y="19"/>
                    <a:pt x="150" y="19"/>
                  </a:cubicBezTo>
                  <a:cubicBezTo>
                    <a:pt x="150" y="19"/>
                    <a:pt x="143" y="35"/>
                    <a:pt x="143" y="36"/>
                  </a:cubicBezTo>
                  <a:cubicBezTo>
                    <a:pt x="144" y="36"/>
                    <a:pt x="153" y="36"/>
                    <a:pt x="155" y="36"/>
                  </a:cubicBezTo>
                  <a:cubicBezTo>
                    <a:pt x="155" y="35"/>
                    <a:pt x="169" y="4"/>
                    <a:pt x="170" y="3"/>
                  </a:cubicBezTo>
                  <a:cubicBezTo>
                    <a:pt x="169" y="3"/>
                    <a:pt x="124" y="2"/>
                    <a:pt x="122" y="2"/>
                  </a:cubicBezTo>
                  <a:cubicBezTo>
                    <a:pt x="121" y="3"/>
                    <a:pt x="120" y="6"/>
                    <a:pt x="120" y="6"/>
                  </a:cubicBezTo>
                  <a:cubicBezTo>
                    <a:pt x="120" y="6"/>
                    <a:pt x="118" y="9"/>
                    <a:pt x="118" y="10"/>
                  </a:cubicBezTo>
                  <a:cubicBezTo>
                    <a:pt x="119" y="10"/>
                    <a:pt x="145" y="11"/>
                    <a:pt x="145" y="11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2" y="27"/>
                    <a:pt x="111" y="26"/>
                    <a:pt x="109" y="24"/>
                  </a:cubicBezTo>
                  <a:cubicBezTo>
                    <a:pt x="109" y="24"/>
                    <a:pt x="99" y="14"/>
                    <a:pt x="99" y="13"/>
                  </a:cubicBezTo>
                  <a:cubicBezTo>
                    <a:pt x="97" y="14"/>
                    <a:pt x="88" y="19"/>
                    <a:pt x="87" y="20"/>
                  </a:cubicBezTo>
                  <a:cubicBezTo>
                    <a:pt x="89" y="22"/>
                    <a:pt x="102" y="36"/>
                    <a:pt x="102" y="36"/>
                  </a:cubicBezTo>
                  <a:cubicBezTo>
                    <a:pt x="104" y="39"/>
                    <a:pt x="110" y="39"/>
                    <a:pt x="116" y="36"/>
                  </a:cubicBezTo>
                  <a:close/>
                  <a:moveTo>
                    <a:pt x="47" y="15"/>
                  </a:moveTo>
                  <a:cubicBezTo>
                    <a:pt x="61" y="30"/>
                    <a:pt x="61" y="30"/>
                    <a:pt x="61" y="30"/>
                  </a:cubicBezTo>
                  <a:cubicBezTo>
                    <a:pt x="62" y="30"/>
                    <a:pt x="62" y="31"/>
                    <a:pt x="62" y="32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59" y="35"/>
                    <a:pt x="57" y="36"/>
                  </a:cubicBezTo>
                  <a:cubicBezTo>
                    <a:pt x="57" y="36"/>
                    <a:pt x="40" y="45"/>
                    <a:pt x="38" y="46"/>
                  </a:cubicBezTo>
                  <a:cubicBezTo>
                    <a:pt x="38" y="47"/>
                    <a:pt x="44" y="53"/>
                    <a:pt x="44" y="53"/>
                  </a:cubicBezTo>
                  <a:cubicBezTo>
                    <a:pt x="49" y="51"/>
                    <a:pt x="74" y="38"/>
                    <a:pt x="74" y="38"/>
                  </a:cubicBezTo>
                  <a:cubicBezTo>
                    <a:pt x="76" y="37"/>
                    <a:pt x="77" y="36"/>
                    <a:pt x="78" y="34"/>
                  </a:cubicBezTo>
                  <a:cubicBezTo>
                    <a:pt x="79" y="33"/>
                    <a:pt x="79" y="33"/>
                    <a:pt x="79" y="33"/>
                  </a:cubicBezTo>
                  <a:cubicBezTo>
                    <a:pt x="79" y="32"/>
                    <a:pt x="79" y="30"/>
                    <a:pt x="78" y="28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9"/>
                    <a:pt x="83" y="9"/>
                    <a:pt x="85" y="9"/>
                  </a:cubicBezTo>
                  <a:cubicBezTo>
                    <a:pt x="86" y="8"/>
                    <a:pt x="89" y="2"/>
                    <a:pt x="89" y="1"/>
                  </a:cubicBezTo>
                  <a:cubicBezTo>
                    <a:pt x="88" y="1"/>
                    <a:pt x="43" y="0"/>
                    <a:pt x="41" y="0"/>
                  </a:cubicBezTo>
                  <a:cubicBezTo>
                    <a:pt x="40" y="1"/>
                    <a:pt x="32" y="19"/>
                    <a:pt x="32" y="19"/>
                  </a:cubicBezTo>
                  <a:cubicBezTo>
                    <a:pt x="32" y="19"/>
                    <a:pt x="26" y="32"/>
                    <a:pt x="26" y="33"/>
                  </a:cubicBezTo>
                  <a:cubicBezTo>
                    <a:pt x="27" y="33"/>
                    <a:pt x="36" y="34"/>
                    <a:pt x="38" y="34"/>
                  </a:cubicBezTo>
                  <a:cubicBezTo>
                    <a:pt x="39" y="32"/>
                    <a:pt x="47" y="15"/>
                    <a:pt x="47" y="15"/>
                  </a:cubicBezTo>
                  <a:close/>
                  <a:moveTo>
                    <a:pt x="54" y="57"/>
                  </a:move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27" y="59"/>
                    <a:pt x="27" y="58"/>
                  </a:cubicBezTo>
                  <a:cubicBezTo>
                    <a:pt x="26" y="58"/>
                    <a:pt x="17" y="58"/>
                    <a:pt x="15" y="58"/>
                  </a:cubicBezTo>
                  <a:cubicBezTo>
                    <a:pt x="14" y="59"/>
                    <a:pt x="6" y="77"/>
                    <a:pt x="6" y="77"/>
                  </a:cubicBezTo>
                  <a:cubicBezTo>
                    <a:pt x="6" y="77"/>
                    <a:pt x="0" y="90"/>
                    <a:pt x="0" y="91"/>
                  </a:cubicBezTo>
                  <a:cubicBezTo>
                    <a:pt x="1" y="91"/>
                    <a:pt x="46" y="92"/>
                    <a:pt x="48" y="92"/>
                  </a:cubicBezTo>
                  <a:cubicBezTo>
                    <a:pt x="48" y="91"/>
                    <a:pt x="51" y="85"/>
                    <a:pt x="52" y="84"/>
                  </a:cubicBezTo>
                  <a:cubicBezTo>
                    <a:pt x="50" y="84"/>
                    <a:pt x="25" y="83"/>
                    <a:pt x="25" y="83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7" y="66"/>
                    <a:pt x="59" y="67"/>
                    <a:pt x="61" y="70"/>
                  </a:cubicBezTo>
                  <a:cubicBezTo>
                    <a:pt x="61" y="70"/>
                    <a:pt x="70" y="80"/>
                    <a:pt x="71" y="81"/>
                  </a:cubicBezTo>
                  <a:cubicBezTo>
                    <a:pt x="72" y="80"/>
                    <a:pt x="82" y="75"/>
                    <a:pt x="83" y="74"/>
                  </a:cubicBezTo>
                  <a:cubicBezTo>
                    <a:pt x="81" y="72"/>
                    <a:pt x="68" y="58"/>
                    <a:pt x="68" y="58"/>
                  </a:cubicBezTo>
                  <a:cubicBezTo>
                    <a:pt x="65" y="55"/>
                    <a:pt x="59" y="54"/>
                    <a:pt x="54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59" name="Freeform 323"/>
            <p:cNvSpPr>
              <a:spLocks noChangeAspect="1"/>
            </p:cNvSpPr>
            <p:nvPr/>
          </p:nvSpPr>
          <p:spPr bwMode="auto">
            <a:xfrm>
              <a:off x="5997575" y="3801507"/>
              <a:ext cx="555625" cy="2370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27" y="116"/>
                </a:cxn>
                <a:cxn ang="0">
                  <a:pos x="253" y="38"/>
                </a:cxn>
                <a:cxn ang="0">
                  <a:pos x="253" y="38"/>
                </a:cxn>
                <a:cxn ang="0">
                  <a:pos x="253" y="0"/>
                </a:cxn>
                <a:cxn ang="0">
                  <a:pos x="0" y="0"/>
                </a:cxn>
              </a:cxnLst>
              <a:rect l="0" t="0" r="r" b="b"/>
              <a:pathLst>
                <a:path w="253" h="116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81"/>
                    <a:pt x="57" y="116"/>
                    <a:pt x="127" y="116"/>
                  </a:cubicBezTo>
                  <a:cubicBezTo>
                    <a:pt x="196" y="116"/>
                    <a:pt x="253" y="81"/>
                    <a:pt x="253" y="38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3" y="0"/>
                    <a:pt x="253" y="0"/>
                    <a:pt x="2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60" name="Oval 324"/>
            <p:cNvSpPr>
              <a:spLocks noChangeAspect="1" noChangeArrowheads="1"/>
            </p:cNvSpPr>
            <p:nvPr/>
          </p:nvSpPr>
          <p:spPr bwMode="auto">
            <a:xfrm>
              <a:off x="5997575" y="3640038"/>
              <a:ext cx="555625" cy="322938"/>
            </a:xfrm>
            <a:prstGeom prst="ellipse">
              <a:avLst/>
            </a:pr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61" name="Freeform 325"/>
            <p:cNvSpPr>
              <a:spLocks noChangeAspect="1" noEditPoints="1"/>
            </p:cNvSpPr>
            <p:nvPr/>
          </p:nvSpPr>
          <p:spPr bwMode="auto">
            <a:xfrm>
              <a:off x="5999771" y="3640038"/>
              <a:ext cx="551233" cy="324981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126" y="159"/>
                </a:cxn>
                <a:cxn ang="0">
                  <a:pos x="251" y="79"/>
                </a:cxn>
                <a:cxn ang="0">
                  <a:pos x="126" y="0"/>
                </a:cxn>
                <a:cxn ang="0">
                  <a:pos x="0" y="79"/>
                </a:cxn>
                <a:cxn ang="0">
                  <a:pos x="7" y="79"/>
                </a:cxn>
                <a:cxn ang="0">
                  <a:pos x="126" y="7"/>
                </a:cxn>
                <a:cxn ang="0">
                  <a:pos x="244" y="79"/>
                </a:cxn>
                <a:cxn ang="0">
                  <a:pos x="126" y="151"/>
                </a:cxn>
                <a:cxn ang="0">
                  <a:pos x="7" y="79"/>
                </a:cxn>
              </a:cxnLst>
              <a:rect l="0" t="0" r="r" b="b"/>
              <a:pathLst>
                <a:path w="251" h="159">
                  <a:moveTo>
                    <a:pt x="0" y="79"/>
                  </a:moveTo>
                  <a:cubicBezTo>
                    <a:pt x="0" y="123"/>
                    <a:pt x="56" y="159"/>
                    <a:pt x="126" y="159"/>
                  </a:cubicBezTo>
                  <a:cubicBezTo>
                    <a:pt x="195" y="159"/>
                    <a:pt x="251" y="123"/>
                    <a:pt x="251" y="79"/>
                  </a:cubicBezTo>
                  <a:cubicBezTo>
                    <a:pt x="251" y="35"/>
                    <a:pt x="195" y="0"/>
                    <a:pt x="126" y="0"/>
                  </a:cubicBezTo>
                  <a:cubicBezTo>
                    <a:pt x="56" y="0"/>
                    <a:pt x="0" y="35"/>
                    <a:pt x="0" y="79"/>
                  </a:cubicBezTo>
                  <a:close/>
                  <a:moveTo>
                    <a:pt x="7" y="79"/>
                  </a:moveTo>
                  <a:cubicBezTo>
                    <a:pt x="7" y="39"/>
                    <a:pt x="60" y="7"/>
                    <a:pt x="126" y="7"/>
                  </a:cubicBezTo>
                  <a:cubicBezTo>
                    <a:pt x="191" y="7"/>
                    <a:pt x="244" y="39"/>
                    <a:pt x="244" y="79"/>
                  </a:cubicBezTo>
                  <a:cubicBezTo>
                    <a:pt x="244" y="119"/>
                    <a:pt x="191" y="151"/>
                    <a:pt x="126" y="151"/>
                  </a:cubicBezTo>
                  <a:cubicBezTo>
                    <a:pt x="60" y="151"/>
                    <a:pt x="7" y="119"/>
                    <a:pt x="7" y="79"/>
                  </a:cubicBezTo>
                  <a:close/>
                </a:path>
              </a:pathLst>
            </a:custGeom>
            <a:solidFill>
              <a:srgbClr val="8BA6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62" name="Freeform 326"/>
            <p:cNvSpPr>
              <a:spLocks noChangeAspect="1"/>
            </p:cNvSpPr>
            <p:nvPr/>
          </p:nvSpPr>
          <p:spPr bwMode="auto">
            <a:xfrm>
              <a:off x="6017340" y="3654345"/>
              <a:ext cx="505114" cy="202347"/>
            </a:xfrm>
            <a:custGeom>
              <a:avLst/>
              <a:gdLst/>
              <a:ahLst/>
              <a:cxnLst>
                <a:cxn ang="0">
                  <a:pos x="2" y="75"/>
                </a:cxn>
                <a:cxn ang="0">
                  <a:pos x="119" y="3"/>
                </a:cxn>
                <a:cxn ang="0">
                  <a:pos x="230" y="51"/>
                </a:cxn>
                <a:cxn ang="0">
                  <a:pos x="118" y="0"/>
                </a:cxn>
                <a:cxn ang="0">
                  <a:pos x="0" y="72"/>
                </a:cxn>
                <a:cxn ang="0">
                  <a:pos x="8" y="99"/>
                </a:cxn>
                <a:cxn ang="0">
                  <a:pos x="2" y="75"/>
                </a:cxn>
              </a:cxnLst>
              <a:rect l="0" t="0" r="r" b="b"/>
              <a:pathLst>
                <a:path w="230" h="99">
                  <a:moveTo>
                    <a:pt x="2" y="75"/>
                  </a:moveTo>
                  <a:cubicBezTo>
                    <a:pt x="2" y="35"/>
                    <a:pt x="54" y="3"/>
                    <a:pt x="119" y="3"/>
                  </a:cubicBezTo>
                  <a:cubicBezTo>
                    <a:pt x="170" y="3"/>
                    <a:pt x="214" y="23"/>
                    <a:pt x="230" y="51"/>
                  </a:cubicBezTo>
                  <a:cubicBezTo>
                    <a:pt x="215" y="22"/>
                    <a:pt x="170" y="0"/>
                    <a:pt x="118" y="0"/>
                  </a:cubicBezTo>
                  <a:cubicBezTo>
                    <a:pt x="53" y="0"/>
                    <a:pt x="0" y="33"/>
                    <a:pt x="0" y="72"/>
                  </a:cubicBezTo>
                  <a:cubicBezTo>
                    <a:pt x="0" y="82"/>
                    <a:pt x="3" y="90"/>
                    <a:pt x="8" y="99"/>
                  </a:cubicBezTo>
                  <a:cubicBezTo>
                    <a:pt x="4" y="91"/>
                    <a:pt x="2" y="83"/>
                    <a:pt x="2" y="75"/>
                  </a:cubicBez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63" name="Freeform 327"/>
            <p:cNvSpPr>
              <a:spLocks noChangeAspect="1"/>
            </p:cNvSpPr>
            <p:nvPr/>
          </p:nvSpPr>
          <p:spPr bwMode="auto">
            <a:xfrm>
              <a:off x="5997575" y="3709531"/>
              <a:ext cx="555625" cy="2391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27" y="117"/>
                </a:cxn>
                <a:cxn ang="0">
                  <a:pos x="253" y="38"/>
                </a:cxn>
                <a:cxn ang="0">
                  <a:pos x="253" y="38"/>
                </a:cxn>
                <a:cxn ang="0">
                  <a:pos x="253" y="0"/>
                </a:cxn>
                <a:cxn ang="0">
                  <a:pos x="0" y="0"/>
                </a:cxn>
              </a:cxnLst>
              <a:rect l="0" t="0" r="r" b="b"/>
              <a:pathLst>
                <a:path w="253" h="117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81"/>
                    <a:pt x="57" y="117"/>
                    <a:pt x="127" y="117"/>
                  </a:cubicBezTo>
                  <a:cubicBezTo>
                    <a:pt x="196" y="117"/>
                    <a:pt x="253" y="81"/>
                    <a:pt x="253" y="38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3" y="0"/>
                    <a:pt x="253" y="0"/>
                    <a:pt x="2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64" name="Oval 328"/>
            <p:cNvSpPr>
              <a:spLocks noChangeAspect="1" noChangeArrowheads="1"/>
            </p:cNvSpPr>
            <p:nvPr/>
          </p:nvSpPr>
          <p:spPr bwMode="auto">
            <a:xfrm>
              <a:off x="5997575" y="3550106"/>
              <a:ext cx="555625" cy="320894"/>
            </a:xfrm>
            <a:prstGeom prst="ellipse">
              <a:avLst/>
            </a:pr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65" name="Freeform 329"/>
            <p:cNvSpPr>
              <a:spLocks noChangeAspect="1" noEditPoints="1"/>
            </p:cNvSpPr>
            <p:nvPr/>
          </p:nvSpPr>
          <p:spPr bwMode="auto">
            <a:xfrm>
              <a:off x="5999771" y="3548062"/>
              <a:ext cx="551233" cy="324981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126" y="159"/>
                </a:cxn>
                <a:cxn ang="0">
                  <a:pos x="251" y="79"/>
                </a:cxn>
                <a:cxn ang="0">
                  <a:pos x="126" y="0"/>
                </a:cxn>
                <a:cxn ang="0">
                  <a:pos x="0" y="79"/>
                </a:cxn>
                <a:cxn ang="0">
                  <a:pos x="8" y="79"/>
                </a:cxn>
                <a:cxn ang="0">
                  <a:pos x="126" y="7"/>
                </a:cxn>
                <a:cxn ang="0">
                  <a:pos x="243" y="79"/>
                </a:cxn>
                <a:cxn ang="0">
                  <a:pos x="126" y="151"/>
                </a:cxn>
                <a:cxn ang="0">
                  <a:pos x="8" y="79"/>
                </a:cxn>
              </a:cxnLst>
              <a:rect l="0" t="0" r="r" b="b"/>
              <a:pathLst>
                <a:path w="251" h="159">
                  <a:moveTo>
                    <a:pt x="0" y="79"/>
                  </a:moveTo>
                  <a:cubicBezTo>
                    <a:pt x="0" y="123"/>
                    <a:pt x="57" y="159"/>
                    <a:pt x="126" y="159"/>
                  </a:cubicBezTo>
                  <a:cubicBezTo>
                    <a:pt x="195" y="159"/>
                    <a:pt x="251" y="123"/>
                    <a:pt x="251" y="79"/>
                  </a:cubicBezTo>
                  <a:cubicBezTo>
                    <a:pt x="251" y="36"/>
                    <a:pt x="195" y="0"/>
                    <a:pt x="126" y="0"/>
                  </a:cubicBezTo>
                  <a:cubicBezTo>
                    <a:pt x="57" y="0"/>
                    <a:pt x="0" y="36"/>
                    <a:pt x="0" y="79"/>
                  </a:cubicBezTo>
                  <a:close/>
                  <a:moveTo>
                    <a:pt x="8" y="79"/>
                  </a:moveTo>
                  <a:cubicBezTo>
                    <a:pt x="8" y="40"/>
                    <a:pt x="61" y="7"/>
                    <a:pt x="126" y="7"/>
                  </a:cubicBezTo>
                  <a:cubicBezTo>
                    <a:pt x="190" y="7"/>
                    <a:pt x="243" y="40"/>
                    <a:pt x="243" y="79"/>
                  </a:cubicBezTo>
                  <a:cubicBezTo>
                    <a:pt x="243" y="119"/>
                    <a:pt x="190" y="151"/>
                    <a:pt x="126" y="151"/>
                  </a:cubicBezTo>
                  <a:cubicBezTo>
                    <a:pt x="61" y="151"/>
                    <a:pt x="8" y="119"/>
                    <a:pt x="8" y="79"/>
                  </a:cubicBezTo>
                  <a:close/>
                </a:path>
              </a:pathLst>
            </a:custGeom>
            <a:solidFill>
              <a:srgbClr val="8BA6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66" name="Freeform 330"/>
            <p:cNvSpPr>
              <a:spLocks noChangeAspect="1"/>
            </p:cNvSpPr>
            <p:nvPr/>
          </p:nvSpPr>
          <p:spPr bwMode="auto">
            <a:xfrm>
              <a:off x="6017340" y="3562369"/>
              <a:ext cx="505114" cy="202347"/>
            </a:xfrm>
            <a:custGeom>
              <a:avLst/>
              <a:gdLst/>
              <a:ahLst/>
              <a:cxnLst>
                <a:cxn ang="0">
                  <a:pos x="2" y="75"/>
                </a:cxn>
                <a:cxn ang="0">
                  <a:pos x="119" y="3"/>
                </a:cxn>
                <a:cxn ang="0">
                  <a:pos x="230" y="51"/>
                </a:cxn>
                <a:cxn ang="0">
                  <a:pos x="118" y="0"/>
                </a:cxn>
                <a:cxn ang="0">
                  <a:pos x="0" y="73"/>
                </a:cxn>
                <a:cxn ang="0">
                  <a:pos x="8" y="99"/>
                </a:cxn>
                <a:cxn ang="0">
                  <a:pos x="2" y="75"/>
                </a:cxn>
              </a:cxnLst>
              <a:rect l="0" t="0" r="r" b="b"/>
              <a:pathLst>
                <a:path w="230" h="99">
                  <a:moveTo>
                    <a:pt x="2" y="75"/>
                  </a:moveTo>
                  <a:cubicBezTo>
                    <a:pt x="2" y="36"/>
                    <a:pt x="54" y="3"/>
                    <a:pt x="119" y="3"/>
                  </a:cubicBezTo>
                  <a:cubicBezTo>
                    <a:pt x="170" y="3"/>
                    <a:pt x="214" y="23"/>
                    <a:pt x="230" y="51"/>
                  </a:cubicBezTo>
                  <a:cubicBezTo>
                    <a:pt x="215" y="22"/>
                    <a:pt x="170" y="0"/>
                    <a:pt x="118" y="0"/>
                  </a:cubicBezTo>
                  <a:cubicBezTo>
                    <a:pt x="53" y="0"/>
                    <a:pt x="0" y="33"/>
                    <a:pt x="0" y="73"/>
                  </a:cubicBezTo>
                  <a:cubicBezTo>
                    <a:pt x="0" y="82"/>
                    <a:pt x="3" y="91"/>
                    <a:pt x="8" y="99"/>
                  </a:cubicBezTo>
                  <a:cubicBezTo>
                    <a:pt x="4" y="92"/>
                    <a:pt x="2" y="84"/>
                    <a:pt x="2" y="75"/>
                  </a:cubicBezTo>
                  <a:close/>
                </a:path>
              </a:pathLst>
            </a:custGeom>
            <a:solidFill>
              <a:srgbClr val="2B4F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67" name="Freeform 331"/>
            <p:cNvSpPr>
              <a:spLocks noChangeAspect="1" noEditPoints="1"/>
            </p:cNvSpPr>
            <p:nvPr/>
          </p:nvSpPr>
          <p:spPr bwMode="auto">
            <a:xfrm>
              <a:off x="6096402" y="3621643"/>
              <a:ext cx="373345" cy="194171"/>
            </a:xfrm>
            <a:custGeom>
              <a:avLst/>
              <a:gdLst/>
              <a:ahLst/>
              <a:cxnLst>
                <a:cxn ang="0">
                  <a:pos x="124" y="80"/>
                </a:cxn>
                <a:cxn ang="0">
                  <a:pos x="109" y="62"/>
                </a:cxn>
                <a:cxn ang="0">
                  <a:pos x="113" y="58"/>
                </a:cxn>
                <a:cxn ang="0">
                  <a:pos x="126" y="41"/>
                </a:cxn>
                <a:cxn ang="0">
                  <a:pos x="92" y="60"/>
                </a:cxn>
                <a:cxn ang="0">
                  <a:pos x="92" y="66"/>
                </a:cxn>
                <a:cxn ang="0">
                  <a:pos x="111" y="86"/>
                </a:cxn>
                <a:cxn ang="0">
                  <a:pos x="81" y="94"/>
                </a:cxn>
                <a:cxn ang="0">
                  <a:pos x="144" y="61"/>
                </a:cxn>
                <a:cxn ang="0">
                  <a:pos x="116" y="37"/>
                </a:cxn>
                <a:cxn ang="0">
                  <a:pos x="143" y="37"/>
                </a:cxn>
                <a:cxn ang="0">
                  <a:pos x="170" y="3"/>
                </a:cxn>
                <a:cxn ang="0">
                  <a:pos x="120" y="7"/>
                </a:cxn>
                <a:cxn ang="0">
                  <a:pos x="146" y="11"/>
                </a:cxn>
                <a:cxn ang="0">
                  <a:pos x="110" y="25"/>
                </a:cxn>
                <a:cxn ang="0">
                  <a:pos x="87" y="20"/>
                </a:cxn>
                <a:cxn ang="0">
                  <a:pos x="116" y="37"/>
                </a:cxn>
                <a:cxn ang="0">
                  <a:pos x="61" y="30"/>
                </a:cxn>
                <a:cxn ang="0">
                  <a:pos x="62" y="33"/>
                </a:cxn>
                <a:cxn ang="0">
                  <a:pos x="38" y="46"/>
                </a:cxn>
                <a:cxn ang="0">
                  <a:pos x="75" y="38"/>
                </a:cxn>
                <a:cxn ang="0">
                  <a:pos x="79" y="34"/>
                </a:cxn>
                <a:cxn ang="0">
                  <a:pos x="60" y="9"/>
                </a:cxn>
                <a:cxn ang="0">
                  <a:pos x="89" y="1"/>
                </a:cxn>
                <a:cxn ang="0">
                  <a:pos x="33" y="20"/>
                </a:cxn>
                <a:cxn ang="0">
                  <a:pos x="39" y="34"/>
                </a:cxn>
                <a:cxn ang="0">
                  <a:pos x="54" y="58"/>
                </a:cxn>
                <a:cxn ang="0">
                  <a:pos x="28" y="58"/>
                </a:cxn>
                <a:cxn ang="0">
                  <a:pos x="7" y="78"/>
                </a:cxn>
                <a:cxn ang="0">
                  <a:pos x="48" y="93"/>
                </a:cxn>
                <a:cxn ang="0">
                  <a:pos x="25" y="84"/>
                </a:cxn>
                <a:cxn ang="0">
                  <a:pos x="61" y="70"/>
                </a:cxn>
                <a:cxn ang="0">
                  <a:pos x="84" y="75"/>
                </a:cxn>
                <a:cxn ang="0">
                  <a:pos x="54" y="58"/>
                </a:cxn>
              </a:cxnLst>
              <a:rect l="0" t="0" r="r" b="b"/>
              <a:pathLst>
                <a:path w="170" h="95">
                  <a:moveTo>
                    <a:pt x="132" y="61"/>
                  </a:moveTo>
                  <a:cubicBezTo>
                    <a:pt x="132" y="62"/>
                    <a:pt x="124" y="80"/>
                    <a:pt x="124" y="80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09" y="64"/>
                    <a:pt x="108" y="63"/>
                    <a:pt x="109" y="62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09" y="61"/>
                    <a:pt x="111" y="60"/>
                    <a:pt x="113" y="58"/>
                  </a:cubicBezTo>
                  <a:cubicBezTo>
                    <a:pt x="113" y="58"/>
                    <a:pt x="131" y="49"/>
                    <a:pt x="133" y="48"/>
                  </a:cubicBezTo>
                  <a:cubicBezTo>
                    <a:pt x="132" y="48"/>
                    <a:pt x="126" y="42"/>
                    <a:pt x="126" y="41"/>
                  </a:cubicBezTo>
                  <a:cubicBezTo>
                    <a:pt x="122" y="43"/>
                    <a:pt x="96" y="57"/>
                    <a:pt x="96" y="57"/>
                  </a:cubicBezTo>
                  <a:cubicBezTo>
                    <a:pt x="94" y="58"/>
                    <a:pt x="93" y="59"/>
                    <a:pt x="92" y="60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1" y="63"/>
                    <a:pt x="91" y="65"/>
                    <a:pt x="92" y="66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6"/>
                    <a:pt x="111" y="86"/>
                    <a:pt x="111" y="86"/>
                  </a:cubicBezTo>
                  <a:cubicBezTo>
                    <a:pt x="111" y="86"/>
                    <a:pt x="87" y="85"/>
                    <a:pt x="85" y="85"/>
                  </a:cubicBezTo>
                  <a:cubicBezTo>
                    <a:pt x="85" y="86"/>
                    <a:pt x="82" y="93"/>
                    <a:pt x="81" y="94"/>
                  </a:cubicBezTo>
                  <a:cubicBezTo>
                    <a:pt x="83" y="94"/>
                    <a:pt x="127" y="95"/>
                    <a:pt x="129" y="95"/>
                  </a:cubicBezTo>
                  <a:cubicBezTo>
                    <a:pt x="130" y="93"/>
                    <a:pt x="144" y="62"/>
                    <a:pt x="144" y="61"/>
                  </a:cubicBezTo>
                  <a:cubicBezTo>
                    <a:pt x="143" y="61"/>
                    <a:pt x="134" y="61"/>
                    <a:pt x="132" y="61"/>
                  </a:cubicBezTo>
                  <a:close/>
                  <a:moveTo>
                    <a:pt x="116" y="37"/>
                  </a:moveTo>
                  <a:cubicBezTo>
                    <a:pt x="151" y="19"/>
                    <a:pt x="151" y="19"/>
                    <a:pt x="151" y="19"/>
                  </a:cubicBezTo>
                  <a:cubicBezTo>
                    <a:pt x="151" y="19"/>
                    <a:pt x="143" y="36"/>
                    <a:pt x="143" y="37"/>
                  </a:cubicBezTo>
                  <a:cubicBezTo>
                    <a:pt x="144" y="37"/>
                    <a:pt x="154" y="37"/>
                    <a:pt x="155" y="37"/>
                  </a:cubicBezTo>
                  <a:cubicBezTo>
                    <a:pt x="156" y="35"/>
                    <a:pt x="170" y="4"/>
                    <a:pt x="170" y="3"/>
                  </a:cubicBezTo>
                  <a:cubicBezTo>
                    <a:pt x="169" y="3"/>
                    <a:pt x="124" y="2"/>
                    <a:pt x="122" y="2"/>
                  </a:cubicBezTo>
                  <a:cubicBezTo>
                    <a:pt x="122" y="3"/>
                    <a:pt x="120" y="7"/>
                    <a:pt x="120" y="7"/>
                  </a:cubicBezTo>
                  <a:cubicBezTo>
                    <a:pt x="120" y="7"/>
                    <a:pt x="119" y="10"/>
                    <a:pt x="119" y="10"/>
                  </a:cubicBezTo>
                  <a:cubicBezTo>
                    <a:pt x="120" y="11"/>
                    <a:pt x="146" y="11"/>
                    <a:pt x="146" y="11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3" y="28"/>
                    <a:pt x="112" y="27"/>
                    <a:pt x="110" y="25"/>
                  </a:cubicBezTo>
                  <a:cubicBezTo>
                    <a:pt x="110" y="25"/>
                    <a:pt x="100" y="15"/>
                    <a:pt x="99" y="14"/>
                  </a:cubicBezTo>
                  <a:cubicBezTo>
                    <a:pt x="98" y="15"/>
                    <a:pt x="88" y="20"/>
                    <a:pt x="87" y="20"/>
                  </a:cubicBezTo>
                  <a:cubicBezTo>
                    <a:pt x="89" y="22"/>
                    <a:pt x="103" y="37"/>
                    <a:pt x="103" y="37"/>
                  </a:cubicBezTo>
                  <a:cubicBezTo>
                    <a:pt x="105" y="39"/>
                    <a:pt x="111" y="40"/>
                    <a:pt x="116" y="37"/>
                  </a:cubicBezTo>
                  <a:close/>
                  <a:moveTo>
                    <a:pt x="47" y="15"/>
                  </a:moveTo>
                  <a:cubicBezTo>
                    <a:pt x="61" y="30"/>
                    <a:pt x="61" y="30"/>
                    <a:pt x="61" y="30"/>
                  </a:cubicBezTo>
                  <a:cubicBezTo>
                    <a:pt x="62" y="31"/>
                    <a:pt x="63" y="32"/>
                    <a:pt x="62" y="33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0" y="35"/>
                    <a:pt x="57" y="37"/>
                  </a:cubicBezTo>
                  <a:cubicBezTo>
                    <a:pt x="57" y="37"/>
                    <a:pt x="40" y="46"/>
                    <a:pt x="38" y="46"/>
                  </a:cubicBezTo>
                  <a:cubicBezTo>
                    <a:pt x="39" y="47"/>
                    <a:pt x="44" y="53"/>
                    <a:pt x="45" y="54"/>
                  </a:cubicBezTo>
                  <a:cubicBezTo>
                    <a:pt x="49" y="52"/>
                    <a:pt x="75" y="38"/>
                    <a:pt x="75" y="38"/>
                  </a:cubicBezTo>
                  <a:cubicBezTo>
                    <a:pt x="76" y="37"/>
                    <a:pt x="78" y="36"/>
                    <a:pt x="79" y="35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80" y="32"/>
                    <a:pt x="80" y="30"/>
                    <a:pt x="78" y="2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84" y="10"/>
                    <a:pt x="86" y="10"/>
                  </a:cubicBezTo>
                  <a:cubicBezTo>
                    <a:pt x="86" y="9"/>
                    <a:pt x="89" y="2"/>
                    <a:pt x="89" y="1"/>
                  </a:cubicBezTo>
                  <a:cubicBezTo>
                    <a:pt x="88" y="1"/>
                    <a:pt x="43" y="0"/>
                    <a:pt x="41" y="0"/>
                  </a:cubicBezTo>
                  <a:cubicBezTo>
                    <a:pt x="41" y="2"/>
                    <a:pt x="33" y="20"/>
                    <a:pt x="33" y="20"/>
                  </a:cubicBezTo>
                  <a:cubicBezTo>
                    <a:pt x="33" y="20"/>
                    <a:pt x="27" y="33"/>
                    <a:pt x="26" y="34"/>
                  </a:cubicBezTo>
                  <a:cubicBezTo>
                    <a:pt x="27" y="34"/>
                    <a:pt x="37" y="34"/>
                    <a:pt x="39" y="34"/>
                  </a:cubicBezTo>
                  <a:cubicBezTo>
                    <a:pt x="39" y="33"/>
                    <a:pt x="47" y="15"/>
                    <a:pt x="47" y="15"/>
                  </a:cubicBezTo>
                  <a:close/>
                  <a:moveTo>
                    <a:pt x="54" y="58"/>
                  </a:move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7" y="59"/>
                    <a:pt x="28" y="58"/>
                  </a:cubicBezTo>
                  <a:cubicBezTo>
                    <a:pt x="27" y="58"/>
                    <a:pt x="17" y="58"/>
                    <a:pt x="15" y="58"/>
                  </a:cubicBezTo>
                  <a:cubicBezTo>
                    <a:pt x="15" y="60"/>
                    <a:pt x="7" y="78"/>
                    <a:pt x="7" y="78"/>
                  </a:cubicBezTo>
                  <a:cubicBezTo>
                    <a:pt x="7" y="78"/>
                    <a:pt x="1" y="91"/>
                    <a:pt x="0" y="92"/>
                  </a:cubicBezTo>
                  <a:cubicBezTo>
                    <a:pt x="2" y="92"/>
                    <a:pt x="46" y="93"/>
                    <a:pt x="48" y="93"/>
                  </a:cubicBezTo>
                  <a:cubicBezTo>
                    <a:pt x="49" y="92"/>
                    <a:pt x="52" y="85"/>
                    <a:pt x="52" y="84"/>
                  </a:cubicBezTo>
                  <a:cubicBezTo>
                    <a:pt x="51" y="84"/>
                    <a:pt x="25" y="84"/>
                    <a:pt x="25" y="84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8" y="67"/>
                    <a:pt x="59" y="68"/>
                    <a:pt x="61" y="70"/>
                  </a:cubicBezTo>
                  <a:cubicBezTo>
                    <a:pt x="61" y="70"/>
                    <a:pt x="71" y="80"/>
                    <a:pt x="71" y="81"/>
                  </a:cubicBezTo>
                  <a:cubicBezTo>
                    <a:pt x="73" y="81"/>
                    <a:pt x="82" y="76"/>
                    <a:pt x="84" y="75"/>
                  </a:cubicBezTo>
                  <a:cubicBezTo>
                    <a:pt x="82" y="73"/>
                    <a:pt x="68" y="58"/>
                    <a:pt x="68" y="58"/>
                  </a:cubicBezTo>
                  <a:cubicBezTo>
                    <a:pt x="66" y="56"/>
                    <a:pt x="60" y="55"/>
                    <a:pt x="54" y="58"/>
                  </a:cubicBez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68" name="Freeform 332"/>
            <p:cNvSpPr>
              <a:spLocks noChangeAspect="1" noEditPoints="1"/>
            </p:cNvSpPr>
            <p:nvPr/>
          </p:nvSpPr>
          <p:spPr bwMode="auto">
            <a:xfrm>
              <a:off x="6087617" y="3613467"/>
              <a:ext cx="373345" cy="192127"/>
            </a:xfrm>
            <a:custGeom>
              <a:avLst/>
              <a:gdLst/>
              <a:ahLst/>
              <a:cxnLst>
                <a:cxn ang="0">
                  <a:pos x="123" y="79"/>
                </a:cxn>
                <a:cxn ang="0">
                  <a:pos x="108" y="62"/>
                </a:cxn>
                <a:cxn ang="0">
                  <a:pos x="113" y="58"/>
                </a:cxn>
                <a:cxn ang="0">
                  <a:pos x="125" y="41"/>
                </a:cxn>
                <a:cxn ang="0">
                  <a:pos x="91" y="60"/>
                </a:cxn>
                <a:cxn ang="0">
                  <a:pos x="92" y="66"/>
                </a:cxn>
                <a:cxn ang="0">
                  <a:pos x="110" y="85"/>
                </a:cxn>
                <a:cxn ang="0">
                  <a:pos x="81" y="93"/>
                </a:cxn>
                <a:cxn ang="0">
                  <a:pos x="144" y="60"/>
                </a:cxn>
                <a:cxn ang="0">
                  <a:pos x="116" y="36"/>
                </a:cxn>
                <a:cxn ang="0">
                  <a:pos x="143" y="36"/>
                </a:cxn>
                <a:cxn ang="0">
                  <a:pos x="170" y="3"/>
                </a:cxn>
                <a:cxn ang="0">
                  <a:pos x="120" y="6"/>
                </a:cxn>
                <a:cxn ang="0">
                  <a:pos x="145" y="11"/>
                </a:cxn>
                <a:cxn ang="0">
                  <a:pos x="109" y="24"/>
                </a:cxn>
                <a:cxn ang="0">
                  <a:pos x="87" y="20"/>
                </a:cxn>
                <a:cxn ang="0">
                  <a:pos x="116" y="36"/>
                </a:cxn>
                <a:cxn ang="0">
                  <a:pos x="61" y="30"/>
                </a:cxn>
                <a:cxn ang="0">
                  <a:pos x="62" y="33"/>
                </a:cxn>
                <a:cxn ang="0">
                  <a:pos x="38" y="46"/>
                </a:cxn>
                <a:cxn ang="0">
                  <a:pos x="74" y="38"/>
                </a:cxn>
                <a:cxn ang="0">
                  <a:pos x="79" y="33"/>
                </a:cxn>
                <a:cxn ang="0">
                  <a:pos x="59" y="9"/>
                </a:cxn>
                <a:cxn ang="0">
                  <a:pos x="89" y="1"/>
                </a:cxn>
                <a:cxn ang="0">
                  <a:pos x="32" y="19"/>
                </a:cxn>
                <a:cxn ang="0">
                  <a:pos x="38" y="34"/>
                </a:cxn>
                <a:cxn ang="0">
                  <a:pos x="54" y="57"/>
                </a:cxn>
                <a:cxn ang="0">
                  <a:pos x="27" y="58"/>
                </a:cxn>
                <a:cxn ang="0">
                  <a:pos x="6" y="77"/>
                </a:cxn>
                <a:cxn ang="0">
                  <a:pos x="48" y="92"/>
                </a:cxn>
                <a:cxn ang="0">
                  <a:pos x="25" y="83"/>
                </a:cxn>
                <a:cxn ang="0">
                  <a:pos x="61" y="70"/>
                </a:cxn>
                <a:cxn ang="0">
                  <a:pos x="83" y="74"/>
                </a:cxn>
                <a:cxn ang="0">
                  <a:pos x="54" y="57"/>
                </a:cxn>
              </a:cxnLst>
              <a:rect l="0" t="0" r="r" b="b"/>
              <a:pathLst>
                <a:path w="170" h="94">
                  <a:moveTo>
                    <a:pt x="132" y="60"/>
                  </a:moveTo>
                  <a:cubicBezTo>
                    <a:pt x="131" y="62"/>
                    <a:pt x="123" y="79"/>
                    <a:pt x="123" y="79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8" y="63"/>
                    <a:pt x="108" y="63"/>
                    <a:pt x="108" y="62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109" y="60"/>
                    <a:pt x="111" y="59"/>
                    <a:pt x="113" y="58"/>
                  </a:cubicBezTo>
                  <a:cubicBezTo>
                    <a:pt x="113" y="58"/>
                    <a:pt x="130" y="49"/>
                    <a:pt x="132" y="48"/>
                  </a:cubicBezTo>
                  <a:cubicBezTo>
                    <a:pt x="131" y="47"/>
                    <a:pt x="126" y="41"/>
                    <a:pt x="125" y="41"/>
                  </a:cubicBezTo>
                  <a:cubicBezTo>
                    <a:pt x="121" y="43"/>
                    <a:pt x="95" y="56"/>
                    <a:pt x="95" y="56"/>
                  </a:cubicBezTo>
                  <a:cubicBezTo>
                    <a:pt x="94" y="57"/>
                    <a:pt x="92" y="58"/>
                    <a:pt x="91" y="60"/>
                  </a:cubicBezTo>
                  <a:cubicBezTo>
                    <a:pt x="91" y="60"/>
                    <a:pt x="91" y="60"/>
                    <a:pt x="91" y="60"/>
                  </a:cubicBezTo>
                  <a:cubicBezTo>
                    <a:pt x="90" y="62"/>
                    <a:pt x="90" y="64"/>
                    <a:pt x="92" y="66"/>
                  </a:cubicBezTo>
                  <a:cubicBezTo>
                    <a:pt x="109" y="84"/>
                    <a:pt x="109" y="84"/>
                    <a:pt x="109" y="84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0" y="85"/>
                    <a:pt x="86" y="85"/>
                    <a:pt x="85" y="85"/>
                  </a:cubicBezTo>
                  <a:cubicBezTo>
                    <a:pt x="84" y="86"/>
                    <a:pt x="81" y="92"/>
                    <a:pt x="81" y="93"/>
                  </a:cubicBezTo>
                  <a:cubicBezTo>
                    <a:pt x="82" y="93"/>
                    <a:pt x="127" y="94"/>
                    <a:pt x="129" y="94"/>
                  </a:cubicBezTo>
                  <a:cubicBezTo>
                    <a:pt x="129" y="93"/>
                    <a:pt x="143" y="61"/>
                    <a:pt x="144" y="60"/>
                  </a:cubicBezTo>
                  <a:cubicBezTo>
                    <a:pt x="143" y="60"/>
                    <a:pt x="133" y="60"/>
                    <a:pt x="132" y="60"/>
                  </a:cubicBezTo>
                  <a:close/>
                  <a:moveTo>
                    <a:pt x="116" y="36"/>
                  </a:moveTo>
                  <a:cubicBezTo>
                    <a:pt x="150" y="19"/>
                    <a:pt x="150" y="19"/>
                    <a:pt x="150" y="19"/>
                  </a:cubicBezTo>
                  <a:cubicBezTo>
                    <a:pt x="150" y="19"/>
                    <a:pt x="143" y="35"/>
                    <a:pt x="143" y="36"/>
                  </a:cubicBezTo>
                  <a:cubicBezTo>
                    <a:pt x="144" y="36"/>
                    <a:pt x="153" y="36"/>
                    <a:pt x="155" y="36"/>
                  </a:cubicBezTo>
                  <a:cubicBezTo>
                    <a:pt x="155" y="35"/>
                    <a:pt x="169" y="4"/>
                    <a:pt x="170" y="3"/>
                  </a:cubicBezTo>
                  <a:cubicBezTo>
                    <a:pt x="169" y="3"/>
                    <a:pt x="124" y="2"/>
                    <a:pt x="122" y="2"/>
                  </a:cubicBezTo>
                  <a:cubicBezTo>
                    <a:pt x="121" y="3"/>
                    <a:pt x="120" y="6"/>
                    <a:pt x="120" y="6"/>
                  </a:cubicBezTo>
                  <a:cubicBezTo>
                    <a:pt x="120" y="6"/>
                    <a:pt x="118" y="9"/>
                    <a:pt x="118" y="10"/>
                  </a:cubicBezTo>
                  <a:cubicBezTo>
                    <a:pt x="119" y="10"/>
                    <a:pt x="145" y="11"/>
                    <a:pt x="145" y="11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2" y="27"/>
                    <a:pt x="111" y="26"/>
                    <a:pt x="109" y="24"/>
                  </a:cubicBezTo>
                  <a:cubicBezTo>
                    <a:pt x="109" y="24"/>
                    <a:pt x="99" y="14"/>
                    <a:pt x="99" y="13"/>
                  </a:cubicBezTo>
                  <a:cubicBezTo>
                    <a:pt x="97" y="14"/>
                    <a:pt x="88" y="19"/>
                    <a:pt x="87" y="20"/>
                  </a:cubicBezTo>
                  <a:cubicBezTo>
                    <a:pt x="89" y="22"/>
                    <a:pt x="102" y="36"/>
                    <a:pt x="102" y="36"/>
                  </a:cubicBezTo>
                  <a:cubicBezTo>
                    <a:pt x="104" y="39"/>
                    <a:pt x="110" y="39"/>
                    <a:pt x="116" y="36"/>
                  </a:cubicBezTo>
                  <a:close/>
                  <a:moveTo>
                    <a:pt x="47" y="15"/>
                  </a:moveTo>
                  <a:cubicBezTo>
                    <a:pt x="61" y="30"/>
                    <a:pt x="61" y="30"/>
                    <a:pt x="61" y="30"/>
                  </a:cubicBezTo>
                  <a:cubicBezTo>
                    <a:pt x="62" y="30"/>
                    <a:pt x="62" y="31"/>
                    <a:pt x="62" y="32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59" y="35"/>
                    <a:pt x="57" y="36"/>
                  </a:cubicBezTo>
                  <a:cubicBezTo>
                    <a:pt x="57" y="36"/>
                    <a:pt x="40" y="45"/>
                    <a:pt x="38" y="46"/>
                  </a:cubicBezTo>
                  <a:cubicBezTo>
                    <a:pt x="38" y="47"/>
                    <a:pt x="44" y="53"/>
                    <a:pt x="44" y="53"/>
                  </a:cubicBezTo>
                  <a:cubicBezTo>
                    <a:pt x="49" y="51"/>
                    <a:pt x="74" y="38"/>
                    <a:pt x="74" y="38"/>
                  </a:cubicBezTo>
                  <a:cubicBezTo>
                    <a:pt x="76" y="37"/>
                    <a:pt x="77" y="36"/>
                    <a:pt x="78" y="34"/>
                  </a:cubicBezTo>
                  <a:cubicBezTo>
                    <a:pt x="79" y="33"/>
                    <a:pt x="79" y="33"/>
                    <a:pt x="79" y="33"/>
                  </a:cubicBezTo>
                  <a:cubicBezTo>
                    <a:pt x="79" y="32"/>
                    <a:pt x="79" y="30"/>
                    <a:pt x="78" y="28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9"/>
                    <a:pt x="83" y="9"/>
                    <a:pt x="85" y="9"/>
                  </a:cubicBezTo>
                  <a:cubicBezTo>
                    <a:pt x="86" y="8"/>
                    <a:pt x="89" y="2"/>
                    <a:pt x="89" y="1"/>
                  </a:cubicBezTo>
                  <a:cubicBezTo>
                    <a:pt x="88" y="1"/>
                    <a:pt x="43" y="0"/>
                    <a:pt x="41" y="0"/>
                  </a:cubicBezTo>
                  <a:cubicBezTo>
                    <a:pt x="40" y="1"/>
                    <a:pt x="32" y="19"/>
                    <a:pt x="32" y="19"/>
                  </a:cubicBezTo>
                  <a:cubicBezTo>
                    <a:pt x="32" y="19"/>
                    <a:pt x="26" y="32"/>
                    <a:pt x="26" y="33"/>
                  </a:cubicBezTo>
                  <a:cubicBezTo>
                    <a:pt x="27" y="33"/>
                    <a:pt x="36" y="34"/>
                    <a:pt x="38" y="34"/>
                  </a:cubicBezTo>
                  <a:cubicBezTo>
                    <a:pt x="39" y="32"/>
                    <a:pt x="47" y="15"/>
                    <a:pt x="47" y="15"/>
                  </a:cubicBezTo>
                  <a:close/>
                  <a:moveTo>
                    <a:pt x="54" y="57"/>
                  </a:move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27" y="59"/>
                    <a:pt x="27" y="58"/>
                  </a:cubicBezTo>
                  <a:cubicBezTo>
                    <a:pt x="26" y="58"/>
                    <a:pt x="17" y="58"/>
                    <a:pt x="15" y="58"/>
                  </a:cubicBezTo>
                  <a:cubicBezTo>
                    <a:pt x="14" y="59"/>
                    <a:pt x="6" y="77"/>
                    <a:pt x="6" y="77"/>
                  </a:cubicBezTo>
                  <a:cubicBezTo>
                    <a:pt x="6" y="77"/>
                    <a:pt x="0" y="90"/>
                    <a:pt x="0" y="91"/>
                  </a:cubicBezTo>
                  <a:cubicBezTo>
                    <a:pt x="1" y="91"/>
                    <a:pt x="46" y="92"/>
                    <a:pt x="48" y="92"/>
                  </a:cubicBezTo>
                  <a:cubicBezTo>
                    <a:pt x="48" y="91"/>
                    <a:pt x="51" y="85"/>
                    <a:pt x="52" y="84"/>
                  </a:cubicBezTo>
                  <a:cubicBezTo>
                    <a:pt x="50" y="84"/>
                    <a:pt x="25" y="83"/>
                    <a:pt x="25" y="83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7" y="66"/>
                    <a:pt x="59" y="67"/>
                    <a:pt x="61" y="70"/>
                  </a:cubicBezTo>
                  <a:cubicBezTo>
                    <a:pt x="61" y="70"/>
                    <a:pt x="70" y="80"/>
                    <a:pt x="71" y="81"/>
                  </a:cubicBezTo>
                  <a:cubicBezTo>
                    <a:pt x="72" y="80"/>
                    <a:pt x="82" y="75"/>
                    <a:pt x="83" y="74"/>
                  </a:cubicBezTo>
                  <a:cubicBezTo>
                    <a:pt x="81" y="72"/>
                    <a:pt x="68" y="58"/>
                    <a:pt x="68" y="58"/>
                  </a:cubicBezTo>
                  <a:cubicBezTo>
                    <a:pt x="65" y="55"/>
                    <a:pt x="59" y="54"/>
                    <a:pt x="54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69" name="Line 333"/>
            <p:cNvSpPr>
              <a:spLocks noChangeShapeType="1"/>
            </p:cNvSpPr>
            <p:nvPr/>
          </p:nvSpPr>
          <p:spPr bwMode="auto">
            <a:xfrm flipV="1">
              <a:off x="6477000" y="3124199"/>
              <a:ext cx="533400" cy="460375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71" name="Freeform 335"/>
            <p:cNvSpPr>
              <a:spLocks noChangeAspect="1"/>
            </p:cNvSpPr>
            <p:nvPr/>
          </p:nvSpPr>
          <p:spPr bwMode="auto">
            <a:xfrm>
              <a:off x="2073275" y="3106182"/>
              <a:ext cx="555625" cy="2370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27" y="116"/>
                </a:cxn>
                <a:cxn ang="0">
                  <a:pos x="253" y="38"/>
                </a:cxn>
                <a:cxn ang="0">
                  <a:pos x="253" y="38"/>
                </a:cxn>
                <a:cxn ang="0">
                  <a:pos x="253" y="0"/>
                </a:cxn>
                <a:cxn ang="0">
                  <a:pos x="0" y="0"/>
                </a:cxn>
              </a:cxnLst>
              <a:rect l="0" t="0" r="r" b="b"/>
              <a:pathLst>
                <a:path w="253" h="116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81"/>
                    <a:pt x="57" y="116"/>
                    <a:pt x="127" y="116"/>
                  </a:cubicBezTo>
                  <a:cubicBezTo>
                    <a:pt x="196" y="116"/>
                    <a:pt x="253" y="81"/>
                    <a:pt x="253" y="38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3" y="0"/>
                    <a:pt x="253" y="0"/>
                    <a:pt x="2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72" name="Oval 336"/>
            <p:cNvSpPr>
              <a:spLocks noChangeAspect="1" noChangeArrowheads="1"/>
            </p:cNvSpPr>
            <p:nvPr/>
          </p:nvSpPr>
          <p:spPr bwMode="auto">
            <a:xfrm>
              <a:off x="2073275" y="2944714"/>
              <a:ext cx="555625" cy="322937"/>
            </a:xfrm>
            <a:prstGeom prst="ellipse">
              <a:avLst/>
            </a:pr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73" name="Freeform 337"/>
            <p:cNvSpPr>
              <a:spLocks noChangeAspect="1" noEditPoints="1"/>
            </p:cNvSpPr>
            <p:nvPr/>
          </p:nvSpPr>
          <p:spPr bwMode="auto">
            <a:xfrm>
              <a:off x="2075471" y="2944714"/>
              <a:ext cx="551233" cy="324981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126" y="159"/>
                </a:cxn>
                <a:cxn ang="0">
                  <a:pos x="251" y="79"/>
                </a:cxn>
                <a:cxn ang="0">
                  <a:pos x="126" y="0"/>
                </a:cxn>
                <a:cxn ang="0">
                  <a:pos x="0" y="79"/>
                </a:cxn>
                <a:cxn ang="0">
                  <a:pos x="7" y="79"/>
                </a:cxn>
                <a:cxn ang="0">
                  <a:pos x="126" y="7"/>
                </a:cxn>
                <a:cxn ang="0">
                  <a:pos x="244" y="79"/>
                </a:cxn>
                <a:cxn ang="0">
                  <a:pos x="126" y="151"/>
                </a:cxn>
                <a:cxn ang="0">
                  <a:pos x="7" y="79"/>
                </a:cxn>
              </a:cxnLst>
              <a:rect l="0" t="0" r="r" b="b"/>
              <a:pathLst>
                <a:path w="251" h="159">
                  <a:moveTo>
                    <a:pt x="0" y="79"/>
                  </a:moveTo>
                  <a:cubicBezTo>
                    <a:pt x="0" y="123"/>
                    <a:pt x="56" y="159"/>
                    <a:pt x="126" y="159"/>
                  </a:cubicBezTo>
                  <a:cubicBezTo>
                    <a:pt x="195" y="159"/>
                    <a:pt x="251" y="123"/>
                    <a:pt x="251" y="79"/>
                  </a:cubicBezTo>
                  <a:cubicBezTo>
                    <a:pt x="251" y="35"/>
                    <a:pt x="195" y="0"/>
                    <a:pt x="126" y="0"/>
                  </a:cubicBezTo>
                  <a:cubicBezTo>
                    <a:pt x="56" y="0"/>
                    <a:pt x="0" y="35"/>
                    <a:pt x="0" y="79"/>
                  </a:cubicBezTo>
                  <a:close/>
                  <a:moveTo>
                    <a:pt x="7" y="79"/>
                  </a:moveTo>
                  <a:cubicBezTo>
                    <a:pt x="7" y="39"/>
                    <a:pt x="60" y="7"/>
                    <a:pt x="126" y="7"/>
                  </a:cubicBezTo>
                  <a:cubicBezTo>
                    <a:pt x="191" y="7"/>
                    <a:pt x="244" y="39"/>
                    <a:pt x="244" y="79"/>
                  </a:cubicBezTo>
                  <a:cubicBezTo>
                    <a:pt x="244" y="119"/>
                    <a:pt x="191" y="151"/>
                    <a:pt x="126" y="151"/>
                  </a:cubicBezTo>
                  <a:cubicBezTo>
                    <a:pt x="60" y="151"/>
                    <a:pt x="7" y="119"/>
                    <a:pt x="7" y="79"/>
                  </a:cubicBezTo>
                  <a:close/>
                </a:path>
              </a:pathLst>
            </a:custGeom>
            <a:solidFill>
              <a:srgbClr val="8BA6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74" name="Freeform 338"/>
            <p:cNvSpPr>
              <a:spLocks noChangeAspect="1"/>
            </p:cNvSpPr>
            <p:nvPr/>
          </p:nvSpPr>
          <p:spPr bwMode="auto">
            <a:xfrm>
              <a:off x="2093040" y="2959021"/>
              <a:ext cx="505114" cy="202347"/>
            </a:xfrm>
            <a:custGeom>
              <a:avLst/>
              <a:gdLst/>
              <a:ahLst/>
              <a:cxnLst>
                <a:cxn ang="0">
                  <a:pos x="2" y="75"/>
                </a:cxn>
                <a:cxn ang="0">
                  <a:pos x="119" y="3"/>
                </a:cxn>
                <a:cxn ang="0">
                  <a:pos x="230" y="51"/>
                </a:cxn>
                <a:cxn ang="0">
                  <a:pos x="118" y="0"/>
                </a:cxn>
                <a:cxn ang="0">
                  <a:pos x="0" y="72"/>
                </a:cxn>
                <a:cxn ang="0">
                  <a:pos x="8" y="99"/>
                </a:cxn>
                <a:cxn ang="0">
                  <a:pos x="2" y="75"/>
                </a:cxn>
              </a:cxnLst>
              <a:rect l="0" t="0" r="r" b="b"/>
              <a:pathLst>
                <a:path w="230" h="99">
                  <a:moveTo>
                    <a:pt x="2" y="75"/>
                  </a:moveTo>
                  <a:cubicBezTo>
                    <a:pt x="2" y="35"/>
                    <a:pt x="54" y="3"/>
                    <a:pt x="119" y="3"/>
                  </a:cubicBezTo>
                  <a:cubicBezTo>
                    <a:pt x="170" y="3"/>
                    <a:pt x="214" y="23"/>
                    <a:pt x="230" y="51"/>
                  </a:cubicBezTo>
                  <a:cubicBezTo>
                    <a:pt x="215" y="22"/>
                    <a:pt x="170" y="0"/>
                    <a:pt x="118" y="0"/>
                  </a:cubicBezTo>
                  <a:cubicBezTo>
                    <a:pt x="53" y="0"/>
                    <a:pt x="0" y="33"/>
                    <a:pt x="0" y="72"/>
                  </a:cubicBezTo>
                  <a:cubicBezTo>
                    <a:pt x="0" y="82"/>
                    <a:pt x="3" y="90"/>
                    <a:pt x="8" y="99"/>
                  </a:cubicBezTo>
                  <a:cubicBezTo>
                    <a:pt x="4" y="91"/>
                    <a:pt x="2" y="83"/>
                    <a:pt x="2" y="75"/>
                  </a:cubicBez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75" name="Freeform 339"/>
            <p:cNvSpPr>
              <a:spLocks noChangeAspect="1"/>
            </p:cNvSpPr>
            <p:nvPr/>
          </p:nvSpPr>
          <p:spPr bwMode="auto">
            <a:xfrm>
              <a:off x="2073275" y="3014206"/>
              <a:ext cx="555625" cy="2391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27" y="117"/>
                </a:cxn>
                <a:cxn ang="0">
                  <a:pos x="253" y="38"/>
                </a:cxn>
                <a:cxn ang="0">
                  <a:pos x="253" y="38"/>
                </a:cxn>
                <a:cxn ang="0">
                  <a:pos x="253" y="0"/>
                </a:cxn>
                <a:cxn ang="0">
                  <a:pos x="0" y="0"/>
                </a:cxn>
              </a:cxnLst>
              <a:rect l="0" t="0" r="r" b="b"/>
              <a:pathLst>
                <a:path w="253" h="117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81"/>
                    <a:pt x="57" y="117"/>
                    <a:pt x="127" y="117"/>
                  </a:cubicBezTo>
                  <a:cubicBezTo>
                    <a:pt x="196" y="117"/>
                    <a:pt x="253" y="81"/>
                    <a:pt x="253" y="38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3" y="0"/>
                    <a:pt x="253" y="0"/>
                    <a:pt x="2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76" name="Oval 340"/>
            <p:cNvSpPr>
              <a:spLocks noChangeAspect="1" noChangeArrowheads="1"/>
            </p:cNvSpPr>
            <p:nvPr/>
          </p:nvSpPr>
          <p:spPr bwMode="auto">
            <a:xfrm>
              <a:off x="2073275" y="2854782"/>
              <a:ext cx="555625" cy="320893"/>
            </a:xfrm>
            <a:prstGeom prst="ellipse">
              <a:avLst/>
            </a:pr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77" name="Freeform 341"/>
            <p:cNvSpPr>
              <a:spLocks noChangeAspect="1" noEditPoints="1"/>
            </p:cNvSpPr>
            <p:nvPr/>
          </p:nvSpPr>
          <p:spPr bwMode="auto">
            <a:xfrm>
              <a:off x="2075471" y="2852738"/>
              <a:ext cx="551233" cy="324981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126" y="159"/>
                </a:cxn>
                <a:cxn ang="0">
                  <a:pos x="251" y="79"/>
                </a:cxn>
                <a:cxn ang="0">
                  <a:pos x="126" y="0"/>
                </a:cxn>
                <a:cxn ang="0">
                  <a:pos x="0" y="79"/>
                </a:cxn>
                <a:cxn ang="0">
                  <a:pos x="8" y="79"/>
                </a:cxn>
                <a:cxn ang="0">
                  <a:pos x="126" y="7"/>
                </a:cxn>
                <a:cxn ang="0">
                  <a:pos x="243" y="79"/>
                </a:cxn>
                <a:cxn ang="0">
                  <a:pos x="126" y="151"/>
                </a:cxn>
                <a:cxn ang="0">
                  <a:pos x="8" y="79"/>
                </a:cxn>
              </a:cxnLst>
              <a:rect l="0" t="0" r="r" b="b"/>
              <a:pathLst>
                <a:path w="251" h="159">
                  <a:moveTo>
                    <a:pt x="0" y="79"/>
                  </a:moveTo>
                  <a:cubicBezTo>
                    <a:pt x="0" y="123"/>
                    <a:pt x="57" y="159"/>
                    <a:pt x="126" y="159"/>
                  </a:cubicBezTo>
                  <a:cubicBezTo>
                    <a:pt x="195" y="159"/>
                    <a:pt x="251" y="123"/>
                    <a:pt x="251" y="79"/>
                  </a:cubicBezTo>
                  <a:cubicBezTo>
                    <a:pt x="251" y="36"/>
                    <a:pt x="195" y="0"/>
                    <a:pt x="126" y="0"/>
                  </a:cubicBezTo>
                  <a:cubicBezTo>
                    <a:pt x="57" y="0"/>
                    <a:pt x="0" y="36"/>
                    <a:pt x="0" y="79"/>
                  </a:cubicBezTo>
                  <a:close/>
                  <a:moveTo>
                    <a:pt x="8" y="79"/>
                  </a:moveTo>
                  <a:cubicBezTo>
                    <a:pt x="8" y="40"/>
                    <a:pt x="61" y="7"/>
                    <a:pt x="126" y="7"/>
                  </a:cubicBezTo>
                  <a:cubicBezTo>
                    <a:pt x="190" y="7"/>
                    <a:pt x="243" y="40"/>
                    <a:pt x="243" y="79"/>
                  </a:cubicBezTo>
                  <a:cubicBezTo>
                    <a:pt x="243" y="119"/>
                    <a:pt x="190" y="151"/>
                    <a:pt x="126" y="151"/>
                  </a:cubicBezTo>
                  <a:cubicBezTo>
                    <a:pt x="61" y="151"/>
                    <a:pt x="8" y="119"/>
                    <a:pt x="8" y="79"/>
                  </a:cubicBezTo>
                  <a:close/>
                </a:path>
              </a:pathLst>
            </a:custGeom>
            <a:solidFill>
              <a:srgbClr val="8BA6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78" name="Freeform 342"/>
            <p:cNvSpPr>
              <a:spLocks noChangeAspect="1"/>
            </p:cNvSpPr>
            <p:nvPr/>
          </p:nvSpPr>
          <p:spPr bwMode="auto">
            <a:xfrm>
              <a:off x="2093040" y="2867045"/>
              <a:ext cx="505114" cy="202347"/>
            </a:xfrm>
            <a:custGeom>
              <a:avLst/>
              <a:gdLst/>
              <a:ahLst/>
              <a:cxnLst>
                <a:cxn ang="0">
                  <a:pos x="2" y="75"/>
                </a:cxn>
                <a:cxn ang="0">
                  <a:pos x="119" y="3"/>
                </a:cxn>
                <a:cxn ang="0">
                  <a:pos x="230" y="51"/>
                </a:cxn>
                <a:cxn ang="0">
                  <a:pos x="118" y="0"/>
                </a:cxn>
                <a:cxn ang="0">
                  <a:pos x="0" y="73"/>
                </a:cxn>
                <a:cxn ang="0">
                  <a:pos x="8" y="99"/>
                </a:cxn>
                <a:cxn ang="0">
                  <a:pos x="2" y="75"/>
                </a:cxn>
              </a:cxnLst>
              <a:rect l="0" t="0" r="r" b="b"/>
              <a:pathLst>
                <a:path w="230" h="99">
                  <a:moveTo>
                    <a:pt x="2" y="75"/>
                  </a:moveTo>
                  <a:cubicBezTo>
                    <a:pt x="2" y="36"/>
                    <a:pt x="54" y="3"/>
                    <a:pt x="119" y="3"/>
                  </a:cubicBezTo>
                  <a:cubicBezTo>
                    <a:pt x="170" y="3"/>
                    <a:pt x="214" y="23"/>
                    <a:pt x="230" y="51"/>
                  </a:cubicBezTo>
                  <a:cubicBezTo>
                    <a:pt x="215" y="22"/>
                    <a:pt x="170" y="0"/>
                    <a:pt x="118" y="0"/>
                  </a:cubicBezTo>
                  <a:cubicBezTo>
                    <a:pt x="53" y="0"/>
                    <a:pt x="0" y="33"/>
                    <a:pt x="0" y="73"/>
                  </a:cubicBezTo>
                  <a:cubicBezTo>
                    <a:pt x="0" y="82"/>
                    <a:pt x="3" y="91"/>
                    <a:pt x="8" y="99"/>
                  </a:cubicBezTo>
                  <a:cubicBezTo>
                    <a:pt x="4" y="92"/>
                    <a:pt x="2" y="84"/>
                    <a:pt x="2" y="75"/>
                  </a:cubicBezTo>
                  <a:close/>
                </a:path>
              </a:pathLst>
            </a:custGeom>
            <a:solidFill>
              <a:srgbClr val="2B4F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79" name="Freeform 343"/>
            <p:cNvSpPr>
              <a:spLocks noChangeAspect="1" noEditPoints="1"/>
            </p:cNvSpPr>
            <p:nvPr/>
          </p:nvSpPr>
          <p:spPr bwMode="auto">
            <a:xfrm>
              <a:off x="2172102" y="2926319"/>
              <a:ext cx="373345" cy="194171"/>
            </a:xfrm>
            <a:custGeom>
              <a:avLst/>
              <a:gdLst/>
              <a:ahLst/>
              <a:cxnLst>
                <a:cxn ang="0">
                  <a:pos x="124" y="80"/>
                </a:cxn>
                <a:cxn ang="0">
                  <a:pos x="109" y="62"/>
                </a:cxn>
                <a:cxn ang="0">
                  <a:pos x="113" y="58"/>
                </a:cxn>
                <a:cxn ang="0">
                  <a:pos x="126" y="41"/>
                </a:cxn>
                <a:cxn ang="0">
                  <a:pos x="92" y="60"/>
                </a:cxn>
                <a:cxn ang="0">
                  <a:pos x="92" y="66"/>
                </a:cxn>
                <a:cxn ang="0">
                  <a:pos x="111" y="86"/>
                </a:cxn>
                <a:cxn ang="0">
                  <a:pos x="81" y="94"/>
                </a:cxn>
                <a:cxn ang="0">
                  <a:pos x="144" y="61"/>
                </a:cxn>
                <a:cxn ang="0">
                  <a:pos x="116" y="37"/>
                </a:cxn>
                <a:cxn ang="0">
                  <a:pos x="143" y="37"/>
                </a:cxn>
                <a:cxn ang="0">
                  <a:pos x="170" y="3"/>
                </a:cxn>
                <a:cxn ang="0">
                  <a:pos x="120" y="7"/>
                </a:cxn>
                <a:cxn ang="0">
                  <a:pos x="146" y="11"/>
                </a:cxn>
                <a:cxn ang="0">
                  <a:pos x="110" y="25"/>
                </a:cxn>
                <a:cxn ang="0">
                  <a:pos x="87" y="20"/>
                </a:cxn>
                <a:cxn ang="0">
                  <a:pos x="116" y="37"/>
                </a:cxn>
                <a:cxn ang="0">
                  <a:pos x="61" y="30"/>
                </a:cxn>
                <a:cxn ang="0">
                  <a:pos x="62" y="33"/>
                </a:cxn>
                <a:cxn ang="0">
                  <a:pos x="38" y="46"/>
                </a:cxn>
                <a:cxn ang="0">
                  <a:pos x="75" y="38"/>
                </a:cxn>
                <a:cxn ang="0">
                  <a:pos x="79" y="34"/>
                </a:cxn>
                <a:cxn ang="0">
                  <a:pos x="60" y="9"/>
                </a:cxn>
                <a:cxn ang="0">
                  <a:pos x="89" y="1"/>
                </a:cxn>
                <a:cxn ang="0">
                  <a:pos x="33" y="20"/>
                </a:cxn>
                <a:cxn ang="0">
                  <a:pos x="39" y="34"/>
                </a:cxn>
                <a:cxn ang="0">
                  <a:pos x="54" y="58"/>
                </a:cxn>
                <a:cxn ang="0">
                  <a:pos x="28" y="58"/>
                </a:cxn>
                <a:cxn ang="0">
                  <a:pos x="7" y="78"/>
                </a:cxn>
                <a:cxn ang="0">
                  <a:pos x="48" y="93"/>
                </a:cxn>
                <a:cxn ang="0">
                  <a:pos x="25" y="84"/>
                </a:cxn>
                <a:cxn ang="0">
                  <a:pos x="61" y="70"/>
                </a:cxn>
                <a:cxn ang="0">
                  <a:pos x="84" y="75"/>
                </a:cxn>
                <a:cxn ang="0">
                  <a:pos x="54" y="58"/>
                </a:cxn>
              </a:cxnLst>
              <a:rect l="0" t="0" r="r" b="b"/>
              <a:pathLst>
                <a:path w="170" h="95">
                  <a:moveTo>
                    <a:pt x="132" y="61"/>
                  </a:moveTo>
                  <a:cubicBezTo>
                    <a:pt x="132" y="62"/>
                    <a:pt x="124" y="80"/>
                    <a:pt x="124" y="80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09" y="64"/>
                    <a:pt x="108" y="63"/>
                    <a:pt x="109" y="62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09" y="61"/>
                    <a:pt x="111" y="60"/>
                    <a:pt x="113" y="58"/>
                  </a:cubicBezTo>
                  <a:cubicBezTo>
                    <a:pt x="113" y="58"/>
                    <a:pt x="131" y="49"/>
                    <a:pt x="133" y="48"/>
                  </a:cubicBezTo>
                  <a:cubicBezTo>
                    <a:pt x="132" y="48"/>
                    <a:pt x="126" y="42"/>
                    <a:pt x="126" y="41"/>
                  </a:cubicBezTo>
                  <a:cubicBezTo>
                    <a:pt x="122" y="43"/>
                    <a:pt x="96" y="57"/>
                    <a:pt x="96" y="57"/>
                  </a:cubicBezTo>
                  <a:cubicBezTo>
                    <a:pt x="94" y="58"/>
                    <a:pt x="93" y="59"/>
                    <a:pt x="92" y="60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1" y="63"/>
                    <a:pt x="91" y="65"/>
                    <a:pt x="92" y="66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6"/>
                    <a:pt x="111" y="86"/>
                    <a:pt x="111" y="86"/>
                  </a:cubicBezTo>
                  <a:cubicBezTo>
                    <a:pt x="111" y="86"/>
                    <a:pt x="87" y="85"/>
                    <a:pt x="85" y="85"/>
                  </a:cubicBezTo>
                  <a:cubicBezTo>
                    <a:pt x="85" y="86"/>
                    <a:pt x="82" y="93"/>
                    <a:pt x="81" y="94"/>
                  </a:cubicBezTo>
                  <a:cubicBezTo>
                    <a:pt x="83" y="94"/>
                    <a:pt x="127" y="95"/>
                    <a:pt x="129" y="95"/>
                  </a:cubicBezTo>
                  <a:cubicBezTo>
                    <a:pt x="130" y="93"/>
                    <a:pt x="144" y="62"/>
                    <a:pt x="144" y="61"/>
                  </a:cubicBezTo>
                  <a:cubicBezTo>
                    <a:pt x="143" y="61"/>
                    <a:pt x="134" y="61"/>
                    <a:pt x="132" y="61"/>
                  </a:cubicBezTo>
                  <a:close/>
                  <a:moveTo>
                    <a:pt x="116" y="37"/>
                  </a:moveTo>
                  <a:cubicBezTo>
                    <a:pt x="151" y="19"/>
                    <a:pt x="151" y="19"/>
                    <a:pt x="151" y="19"/>
                  </a:cubicBezTo>
                  <a:cubicBezTo>
                    <a:pt x="151" y="19"/>
                    <a:pt x="143" y="36"/>
                    <a:pt x="143" y="37"/>
                  </a:cubicBezTo>
                  <a:cubicBezTo>
                    <a:pt x="144" y="37"/>
                    <a:pt x="154" y="37"/>
                    <a:pt x="155" y="37"/>
                  </a:cubicBezTo>
                  <a:cubicBezTo>
                    <a:pt x="156" y="35"/>
                    <a:pt x="170" y="4"/>
                    <a:pt x="170" y="3"/>
                  </a:cubicBezTo>
                  <a:cubicBezTo>
                    <a:pt x="169" y="3"/>
                    <a:pt x="124" y="2"/>
                    <a:pt x="122" y="2"/>
                  </a:cubicBezTo>
                  <a:cubicBezTo>
                    <a:pt x="122" y="3"/>
                    <a:pt x="120" y="7"/>
                    <a:pt x="120" y="7"/>
                  </a:cubicBezTo>
                  <a:cubicBezTo>
                    <a:pt x="120" y="7"/>
                    <a:pt x="119" y="10"/>
                    <a:pt x="119" y="10"/>
                  </a:cubicBezTo>
                  <a:cubicBezTo>
                    <a:pt x="120" y="11"/>
                    <a:pt x="146" y="11"/>
                    <a:pt x="146" y="11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3" y="28"/>
                    <a:pt x="112" y="27"/>
                    <a:pt x="110" y="25"/>
                  </a:cubicBezTo>
                  <a:cubicBezTo>
                    <a:pt x="110" y="25"/>
                    <a:pt x="100" y="15"/>
                    <a:pt x="99" y="14"/>
                  </a:cubicBezTo>
                  <a:cubicBezTo>
                    <a:pt x="98" y="15"/>
                    <a:pt x="88" y="20"/>
                    <a:pt x="87" y="20"/>
                  </a:cubicBezTo>
                  <a:cubicBezTo>
                    <a:pt x="89" y="22"/>
                    <a:pt x="103" y="37"/>
                    <a:pt x="103" y="37"/>
                  </a:cubicBezTo>
                  <a:cubicBezTo>
                    <a:pt x="105" y="39"/>
                    <a:pt x="111" y="40"/>
                    <a:pt x="116" y="37"/>
                  </a:cubicBezTo>
                  <a:close/>
                  <a:moveTo>
                    <a:pt x="47" y="15"/>
                  </a:moveTo>
                  <a:cubicBezTo>
                    <a:pt x="61" y="30"/>
                    <a:pt x="61" y="30"/>
                    <a:pt x="61" y="30"/>
                  </a:cubicBezTo>
                  <a:cubicBezTo>
                    <a:pt x="62" y="31"/>
                    <a:pt x="63" y="32"/>
                    <a:pt x="62" y="33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0" y="35"/>
                    <a:pt x="57" y="37"/>
                  </a:cubicBezTo>
                  <a:cubicBezTo>
                    <a:pt x="57" y="37"/>
                    <a:pt x="40" y="46"/>
                    <a:pt x="38" y="46"/>
                  </a:cubicBezTo>
                  <a:cubicBezTo>
                    <a:pt x="39" y="47"/>
                    <a:pt x="44" y="53"/>
                    <a:pt x="45" y="54"/>
                  </a:cubicBezTo>
                  <a:cubicBezTo>
                    <a:pt x="49" y="52"/>
                    <a:pt x="75" y="38"/>
                    <a:pt x="75" y="38"/>
                  </a:cubicBezTo>
                  <a:cubicBezTo>
                    <a:pt x="76" y="37"/>
                    <a:pt x="78" y="36"/>
                    <a:pt x="79" y="35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80" y="32"/>
                    <a:pt x="80" y="30"/>
                    <a:pt x="78" y="2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84" y="10"/>
                    <a:pt x="86" y="10"/>
                  </a:cubicBezTo>
                  <a:cubicBezTo>
                    <a:pt x="86" y="9"/>
                    <a:pt x="89" y="2"/>
                    <a:pt x="89" y="1"/>
                  </a:cubicBezTo>
                  <a:cubicBezTo>
                    <a:pt x="88" y="1"/>
                    <a:pt x="43" y="0"/>
                    <a:pt x="41" y="0"/>
                  </a:cubicBezTo>
                  <a:cubicBezTo>
                    <a:pt x="41" y="2"/>
                    <a:pt x="33" y="20"/>
                    <a:pt x="33" y="20"/>
                  </a:cubicBezTo>
                  <a:cubicBezTo>
                    <a:pt x="33" y="20"/>
                    <a:pt x="27" y="33"/>
                    <a:pt x="26" y="34"/>
                  </a:cubicBezTo>
                  <a:cubicBezTo>
                    <a:pt x="27" y="34"/>
                    <a:pt x="37" y="34"/>
                    <a:pt x="39" y="34"/>
                  </a:cubicBezTo>
                  <a:cubicBezTo>
                    <a:pt x="39" y="33"/>
                    <a:pt x="47" y="15"/>
                    <a:pt x="47" y="15"/>
                  </a:cubicBezTo>
                  <a:close/>
                  <a:moveTo>
                    <a:pt x="54" y="58"/>
                  </a:move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7" y="59"/>
                    <a:pt x="28" y="58"/>
                  </a:cubicBezTo>
                  <a:cubicBezTo>
                    <a:pt x="27" y="58"/>
                    <a:pt x="17" y="58"/>
                    <a:pt x="15" y="58"/>
                  </a:cubicBezTo>
                  <a:cubicBezTo>
                    <a:pt x="15" y="60"/>
                    <a:pt x="7" y="78"/>
                    <a:pt x="7" y="78"/>
                  </a:cubicBezTo>
                  <a:cubicBezTo>
                    <a:pt x="7" y="78"/>
                    <a:pt x="1" y="91"/>
                    <a:pt x="0" y="92"/>
                  </a:cubicBezTo>
                  <a:cubicBezTo>
                    <a:pt x="2" y="92"/>
                    <a:pt x="46" y="93"/>
                    <a:pt x="48" y="93"/>
                  </a:cubicBezTo>
                  <a:cubicBezTo>
                    <a:pt x="49" y="92"/>
                    <a:pt x="52" y="85"/>
                    <a:pt x="52" y="84"/>
                  </a:cubicBezTo>
                  <a:cubicBezTo>
                    <a:pt x="51" y="84"/>
                    <a:pt x="25" y="84"/>
                    <a:pt x="25" y="84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8" y="67"/>
                    <a:pt x="59" y="68"/>
                    <a:pt x="61" y="70"/>
                  </a:cubicBezTo>
                  <a:cubicBezTo>
                    <a:pt x="61" y="70"/>
                    <a:pt x="71" y="80"/>
                    <a:pt x="71" y="81"/>
                  </a:cubicBezTo>
                  <a:cubicBezTo>
                    <a:pt x="73" y="81"/>
                    <a:pt x="82" y="76"/>
                    <a:pt x="84" y="75"/>
                  </a:cubicBezTo>
                  <a:cubicBezTo>
                    <a:pt x="82" y="73"/>
                    <a:pt x="68" y="58"/>
                    <a:pt x="68" y="58"/>
                  </a:cubicBezTo>
                  <a:cubicBezTo>
                    <a:pt x="66" y="56"/>
                    <a:pt x="60" y="55"/>
                    <a:pt x="54" y="58"/>
                  </a:cubicBez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80" name="Freeform 344"/>
            <p:cNvSpPr>
              <a:spLocks noChangeAspect="1" noEditPoints="1"/>
            </p:cNvSpPr>
            <p:nvPr/>
          </p:nvSpPr>
          <p:spPr bwMode="auto">
            <a:xfrm>
              <a:off x="2163317" y="2918143"/>
              <a:ext cx="373345" cy="192127"/>
            </a:xfrm>
            <a:custGeom>
              <a:avLst/>
              <a:gdLst/>
              <a:ahLst/>
              <a:cxnLst>
                <a:cxn ang="0">
                  <a:pos x="123" y="79"/>
                </a:cxn>
                <a:cxn ang="0">
                  <a:pos x="108" y="62"/>
                </a:cxn>
                <a:cxn ang="0">
                  <a:pos x="113" y="58"/>
                </a:cxn>
                <a:cxn ang="0">
                  <a:pos x="125" y="41"/>
                </a:cxn>
                <a:cxn ang="0">
                  <a:pos x="91" y="60"/>
                </a:cxn>
                <a:cxn ang="0">
                  <a:pos x="92" y="66"/>
                </a:cxn>
                <a:cxn ang="0">
                  <a:pos x="110" y="85"/>
                </a:cxn>
                <a:cxn ang="0">
                  <a:pos x="81" y="93"/>
                </a:cxn>
                <a:cxn ang="0">
                  <a:pos x="144" y="60"/>
                </a:cxn>
                <a:cxn ang="0">
                  <a:pos x="116" y="36"/>
                </a:cxn>
                <a:cxn ang="0">
                  <a:pos x="143" y="36"/>
                </a:cxn>
                <a:cxn ang="0">
                  <a:pos x="170" y="3"/>
                </a:cxn>
                <a:cxn ang="0">
                  <a:pos x="120" y="6"/>
                </a:cxn>
                <a:cxn ang="0">
                  <a:pos x="145" y="11"/>
                </a:cxn>
                <a:cxn ang="0">
                  <a:pos x="109" y="24"/>
                </a:cxn>
                <a:cxn ang="0">
                  <a:pos x="87" y="20"/>
                </a:cxn>
                <a:cxn ang="0">
                  <a:pos x="116" y="36"/>
                </a:cxn>
                <a:cxn ang="0">
                  <a:pos x="61" y="30"/>
                </a:cxn>
                <a:cxn ang="0">
                  <a:pos x="62" y="33"/>
                </a:cxn>
                <a:cxn ang="0">
                  <a:pos x="38" y="46"/>
                </a:cxn>
                <a:cxn ang="0">
                  <a:pos x="74" y="38"/>
                </a:cxn>
                <a:cxn ang="0">
                  <a:pos x="79" y="33"/>
                </a:cxn>
                <a:cxn ang="0">
                  <a:pos x="59" y="9"/>
                </a:cxn>
                <a:cxn ang="0">
                  <a:pos x="89" y="1"/>
                </a:cxn>
                <a:cxn ang="0">
                  <a:pos x="32" y="19"/>
                </a:cxn>
                <a:cxn ang="0">
                  <a:pos x="38" y="34"/>
                </a:cxn>
                <a:cxn ang="0">
                  <a:pos x="54" y="57"/>
                </a:cxn>
                <a:cxn ang="0">
                  <a:pos x="27" y="58"/>
                </a:cxn>
                <a:cxn ang="0">
                  <a:pos x="6" y="77"/>
                </a:cxn>
                <a:cxn ang="0">
                  <a:pos x="48" y="92"/>
                </a:cxn>
                <a:cxn ang="0">
                  <a:pos x="25" y="83"/>
                </a:cxn>
                <a:cxn ang="0">
                  <a:pos x="61" y="70"/>
                </a:cxn>
                <a:cxn ang="0">
                  <a:pos x="83" y="74"/>
                </a:cxn>
                <a:cxn ang="0">
                  <a:pos x="54" y="57"/>
                </a:cxn>
              </a:cxnLst>
              <a:rect l="0" t="0" r="r" b="b"/>
              <a:pathLst>
                <a:path w="170" h="94">
                  <a:moveTo>
                    <a:pt x="132" y="60"/>
                  </a:moveTo>
                  <a:cubicBezTo>
                    <a:pt x="131" y="62"/>
                    <a:pt x="123" y="79"/>
                    <a:pt x="123" y="79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8" y="63"/>
                    <a:pt x="108" y="63"/>
                    <a:pt x="108" y="62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109" y="60"/>
                    <a:pt x="111" y="59"/>
                    <a:pt x="113" y="58"/>
                  </a:cubicBezTo>
                  <a:cubicBezTo>
                    <a:pt x="113" y="58"/>
                    <a:pt x="130" y="49"/>
                    <a:pt x="132" y="48"/>
                  </a:cubicBezTo>
                  <a:cubicBezTo>
                    <a:pt x="131" y="47"/>
                    <a:pt x="126" y="41"/>
                    <a:pt x="125" y="41"/>
                  </a:cubicBezTo>
                  <a:cubicBezTo>
                    <a:pt x="121" y="43"/>
                    <a:pt x="95" y="56"/>
                    <a:pt x="95" y="56"/>
                  </a:cubicBezTo>
                  <a:cubicBezTo>
                    <a:pt x="94" y="57"/>
                    <a:pt x="92" y="58"/>
                    <a:pt x="91" y="60"/>
                  </a:cubicBezTo>
                  <a:cubicBezTo>
                    <a:pt x="91" y="60"/>
                    <a:pt x="91" y="60"/>
                    <a:pt x="91" y="60"/>
                  </a:cubicBezTo>
                  <a:cubicBezTo>
                    <a:pt x="90" y="62"/>
                    <a:pt x="90" y="64"/>
                    <a:pt x="92" y="66"/>
                  </a:cubicBezTo>
                  <a:cubicBezTo>
                    <a:pt x="109" y="84"/>
                    <a:pt x="109" y="84"/>
                    <a:pt x="109" y="84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0" y="85"/>
                    <a:pt x="86" y="85"/>
                    <a:pt x="85" y="85"/>
                  </a:cubicBezTo>
                  <a:cubicBezTo>
                    <a:pt x="84" y="86"/>
                    <a:pt x="81" y="92"/>
                    <a:pt x="81" y="93"/>
                  </a:cubicBezTo>
                  <a:cubicBezTo>
                    <a:pt x="82" y="93"/>
                    <a:pt x="127" y="94"/>
                    <a:pt x="129" y="94"/>
                  </a:cubicBezTo>
                  <a:cubicBezTo>
                    <a:pt x="129" y="93"/>
                    <a:pt x="143" y="61"/>
                    <a:pt x="144" y="60"/>
                  </a:cubicBezTo>
                  <a:cubicBezTo>
                    <a:pt x="143" y="60"/>
                    <a:pt x="133" y="60"/>
                    <a:pt x="132" y="60"/>
                  </a:cubicBezTo>
                  <a:close/>
                  <a:moveTo>
                    <a:pt x="116" y="36"/>
                  </a:moveTo>
                  <a:cubicBezTo>
                    <a:pt x="150" y="19"/>
                    <a:pt x="150" y="19"/>
                    <a:pt x="150" y="19"/>
                  </a:cubicBezTo>
                  <a:cubicBezTo>
                    <a:pt x="150" y="19"/>
                    <a:pt x="143" y="35"/>
                    <a:pt x="143" y="36"/>
                  </a:cubicBezTo>
                  <a:cubicBezTo>
                    <a:pt x="144" y="36"/>
                    <a:pt x="153" y="36"/>
                    <a:pt x="155" y="36"/>
                  </a:cubicBezTo>
                  <a:cubicBezTo>
                    <a:pt x="155" y="35"/>
                    <a:pt x="169" y="4"/>
                    <a:pt x="170" y="3"/>
                  </a:cubicBezTo>
                  <a:cubicBezTo>
                    <a:pt x="169" y="3"/>
                    <a:pt x="124" y="2"/>
                    <a:pt x="122" y="2"/>
                  </a:cubicBezTo>
                  <a:cubicBezTo>
                    <a:pt x="121" y="3"/>
                    <a:pt x="120" y="6"/>
                    <a:pt x="120" y="6"/>
                  </a:cubicBezTo>
                  <a:cubicBezTo>
                    <a:pt x="120" y="6"/>
                    <a:pt x="118" y="9"/>
                    <a:pt x="118" y="10"/>
                  </a:cubicBezTo>
                  <a:cubicBezTo>
                    <a:pt x="119" y="10"/>
                    <a:pt x="145" y="11"/>
                    <a:pt x="145" y="11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2" y="27"/>
                    <a:pt x="111" y="26"/>
                    <a:pt x="109" y="24"/>
                  </a:cubicBezTo>
                  <a:cubicBezTo>
                    <a:pt x="109" y="24"/>
                    <a:pt x="99" y="14"/>
                    <a:pt x="99" y="13"/>
                  </a:cubicBezTo>
                  <a:cubicBezTo>
                    <a:pt x="97" y="14"/>
                    <a:pt x="88" y="19"/>
                    <a:pt x="87" y="20"/>
                  </a:cubicBezTo>
                  <a:cubicBezTo>
                    <a:pt x="89" y="22"/>
                    <a:pt x="102" y="36"/>
                    <a:pt x="102" y="36"/>
                  </a:cubicBezTo>
                  <a:cubicBezTo>
                    <a:pt x="104" y="39"/>
                    <a:pt x="110" y="39"/>
                    <a:pt x="116" y="36"/>
                  </a:cubicBezTo>
                  <a:close/>
                  <a:moveTo>
                    <a:pt x="47" y="15"/>
                  </a:moveTo>
                  <a:cubicBezTo>
                    <a:pt x="61" y="30"/>
                    <a:pt x="61" y="30"/>
                    <a:pt x="61" y="30"/>
                  </a:cubicBezTo>
                  <a:cubicBezTo>
                    <a:pt x="62" y="30"/>
                    <a:pt x="62" y="31"/>
                    <a:pt x="62" y="32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59" y="35"/>
                    <a:pt x="57" y="36"/>
                  </a:cubicBezTo>
                  <a:cubicBezTo>
                    <a:pt x="57" y="36"/>
                    <a:pt x="40" y="45"/>
                    <a:pt x="38" y="46"/>
                  </a:cubicBezTo>
                  <a:cubicBezTo>
                    <a:pt x="38" y="47"/>
                    <a:pt x="44" y="53"/>
                    <a:pt x="44" y="53"/>
                  </a:cubicBezTo>
                  <a:cubicBezTo>
                    <a:pt x="49" y="51"/>
                    <a:pt x="74" y="38"/>
                    <a:pt x="74" y="38"/>
                  </a:cubicBezTo>
                  <a:cubicBezTo>
                    <a:pt x="76" y="37"/>
                    <a:pt x="77" y="36"/>
                    <a:pt x="78" y="34"/>
                  </a:cubicBezTo>
                  <a:cubicBezTo>
                    <a:pt x="79" y="33"/>
                    <a:pt x="79" y="33"/>
                    <a:pt x="79" y="33"/>
                  </a:cubicBezTo>
                  <a:cubicBezTo>
                    <a:pt x="79" y="32"/>
                    <a:pt x="79" y="30"/>
                    <a:pt x="78" y="28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9"/>
                    <a:pt x="83" y="9"/>
                    <a:pt x="85" y="9"/>
                  </a:cubicBezTo>
                  <a:cubicBezTo>
                    <a:pt x="86" y="8"/>
                    <a:pt x="89" y="2"/>
                    <a:pt x="89" y="1"/>
                  </a:cubicBezTo>
                  <a:cubicBezTo>
                    <a:pt x="88" y="1"/>
                    <a:pt x="43" y="0"/>
                    <a:pt x="41" y="0"/>
                  </a:cubicBezTo>
                  <a:cubicBezTo>
                    <a:pt x="40" y="1"/>
                    <a:pt x="32" y="19"/>
                    <a:pt x="32" y="19"/>
                  </a:cubicBezTo>
                  <a:cubicBezTo>
                    <a:pt x="32" y="19"/>
                    <a:pt x="26" y="32"/>
                    <a:pt x="26" y="33"/>
                  </a:cubicBezTo>
                  <a:cubicBezTo>
                    <a:pt x="27" y="33"/>
                    <a:pt x="36" y="34"/>
                    <a:pt x="38" y="34"/>
                  </a:cubicBezTo>
                  <a:cubicBezTo>
                    <a:pt x="39" y="32"/>
                    <a:pt x="47" y="15"/>
                    <a:pt x="47" y="15"/>
                  </a:cubicBezTo>
                  <a:close/>
                  <a:moveTo>
                    <a:pt x="54" y="57"/>
                  </a:move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27" y="59"/>
                    <a:pt x="27" y="58"/>
                  </a:cubicBezTo>
                  <a:cubicBezTo>
                    <a:pt x="26" y="58"/>
                    <a:pt x="17" y="58"/>
                    <a:pt x="15" y="58"/>
                  </a:cubicBezTo>
                  <a:cubicBezTo>
                    <a:pt x="14" y="59"/>
                    <a:pt x="6" y="77"/>
                    <a:pt x="6" y="77"/>
                  </a:cubicBezTo>
                  <a:cubicBezTo>
                    <a:pt x="6" y="77"/>
                    <a:pt x="0" y="90"/>
                    <a:pt x="0" y="91"/>
                  </a:cubicBezTo>
                  <a:cubicBezTo>
                    <a:pt x="1" y="91"/>
                    <a:pt x="46" y="92"/>
                    <a:pt x="48" y="92"/>
                  </a:cubicBezTo>
                  <a:cubicBezTo>
                    <a:pt x="48" y="91"/>
                    <a:pt x="51" y="85"/>
                    <a:pt x="52" y="84"/>
                  </a:cubicBezTo>
                  <a:cubicBezTo>
                    <a:pt x="50" y="84"/>
                    <a:pt x="25" y="83"/>
                    <a:pt x="25" y="83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7" y="66"/>
                    <a:pt x="59" y="67"/>
                    <a:pt x="61" y="70"/>
                  </a:cubicBezTo>
                  <a:cubicBezTo>
                    <a:pt x="61" y="70"/>
                    <a:pt x="70" y="80"/>
                    <a:pt x="71" y="81"/>
                  </a:cubicBezTo>
                  <a:cubicBezTo>
                    <a:pt x="72" y="80"/>
                    <a:pt x="82" y="75"/>
                    <a:pt x="83" y="74"/>
                  </a:cubicBezTo>
                  <a:cubicBezTo>
                    <a:pt x="81" y="72"/>
                    <a:pt x="68" y="58"/>
                    <a:pt x="68" y="58"/>
                  </a:cubicBezTo>
                  <a:cubicBezTo>
                    <a:pt x="65" y="55"/>
                    <a:pt x="59" y="54"/>
                    <a:pt x="54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293" name="Line 357"/>
            <p:cNvSpPr>
              <a:spLocks noChangeShapeType="1"/>
            </p:cNvSpPr>
            <p:nvPr/>
          </p:nvSpPr>
          <p:spPr bwMode="auto">
            <a:xfrm flipV="1">
              <a:off x="2576513" y="2924175"/>
              <a:ext cx="1008062" cy="14446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95" name="Line 359"/>
            <p:cNvSpPr>
              <a:spLocks noChangeShapeType="1"/>
            </p:cNvSpPr>
            <p:nvPr/>
          </p:nvSpPr>
          <p:spPr bwMode="auto">
            <a:xfrm flipV="1">
              <a:off x="1524000" y="3059112"/>
              <a:ext cx="609600" cy="217487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09" name="Freeform 373"/>
            <p:cNvSpPr>
              <a:spLocks noChangeAspect="1"/>
            </p:cNvSpPr>
            <p:nvPr/>
          </p:nvSpPr>
          <p:spPr bwMode="auto">
            <a:xfrm>
              <a:off x="4572000" y="3115707"/>
              <a:ext cx="555625" cy="2370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27" y="116"/>
                </a:cxn>
                <a:cxn ang="0">
                  <a:pos x="253" y="38"/>
                </a:cxn>
                <a:cxn ang="0">
                  <a:pos x="253" y="38"/>
                </a:cxn>
                <a:cxn ang="0">
                  <a:pos x="253" y="0"/>
                </a:cxn>
                <a:cxn ang="0">
                  <a:pos x="0" y="0"/>
                </a:cxn>
              </a:cxnLst>
              <a:rect l="0" t="0" r="r" b="b"/>
              <a:pathLst>
                <a:path w="253" h="116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81"/>
                    <a:pt x="57" y="116"/>
                    <a:pt x="127" y="116"/>
                  </a:cubicBezTo>
                  <a:cubicBezTo>
                    <a:pt x="196" y="116"/>
                    <a:pt x="253" y="81"/>
                    <a:pt x="253" y="38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3" y="0"/>
                    <a:pt x="253" y="0"/>
                    <a:pt x="2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10" name="Oval 374"/>
            <p:cNvSpPr>
              <a:spLocks noChangeAspect="1" noChangeArrowheads="1"/>
            </p:cNvSpPr>
            <p:nvPr/>
          </p:nvSpPr>
          <p:spPr bwMode="auto">
            <a:xfrm>
              <a:off x="4572000" y="2954239"/>
              <a:ext cx="555625" cy="322937"/>
            </a:xfrm>
            <a:prstGeom prst="ellipse">
              <a:avLst/>
            </a:pr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11" name="Freeform 375"/>
            <p:cNvSpPr>
              <a:spLocks noChangeAspect="1" noEditPoints="1"/>
            </p:cNvSpPr>
            <p:nvPr/>
          </p:nvSpPr>
          <p:spPr bwMode="auto">
            <a:xfrm>
              <a:off x="4574196" y="2954239"/>
              <a:ext cx="551233" cy="324981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126" y="159"/>
                </a:cxn>
                <a:cxn ang="0">
                  <a:pos x="251" y="79"/>
                </a:cxn>
                <a:cxn ang="0">
                  <a:pos x="126" y="0"/>
                </a:cxn>
                <a:cxn ang="0">
                  <a:pos x="0" y="79"/>
                </a:cxn>
                <a:cxn ang="0">
                  <a:pos x="7" y="79"/>
                </a:cxn>
                <a:cxn ang="0">
                  <a:pos x="126" y="7"/>
                </a:cxn>
                <a:cxn ang="0">
                  <a:pos x="244" y="79"/>
                </a:cxn>
                <a:cxn ang="0">
                  <a:pos x="126" y="151"/>
                </a:cxn>
                <a:cxn ang="0">
                  <a:pos x="7" y="79"/>
                </a:cxn>
              </a:cxnLst>
              <a:rect l="0" t="0" r="r" b="b"/>
              <a:pathLst>
                <a:path w="251" h="159">
                  <a:moveTo>
                    <a:pt x="0" y="79"/>
                  </a:moveTo>
                  <a:cubicBezTo>
                    <a:pt x="0" y="123"/>
                    <a:pt x="56" y="159"/>
                    <a:pt x="126" y="159"/>
                  </a:cubicBezTo>
                  <a:cubicBezTo>
                    <a:pt x="195" y="159"/>
                    <a:pt x="251" y="123"/>
                    <a:pt x="251" y="79"/>
                  </a:cubicBezTo>
                  <a:cubicBezTo>
                    <a:pt x="251" y="35"/>
                    <a:pt x="195" y="0"/>
                    <a:pt x="126" y="0"/>
                  </a:cubicBezTo>
                  <a:cubicBezTo>
                    <a:pt x="56" y="0"/>
                    <a:pt x="0" y="35"/>
                    <a:pt x="0" y="79"/>
                  </a:cubicBezTo>
                  <a:close/>
                  <a:moveTo>
                    <a:pt x="7" y="79"/>
                  </a:moveTo>
                  <a:cubicBezTo>
                    <a:pt x="7" y="39"/>
                    <a:pt x="60" y="7"/>
                    <a:pt x="126" y="7"/>
                  </a:cubicBezTo>
                  <a:cubicBezTo>
                    <a:pt x="191" y="7"/>
                    <a:pt x="244" y="39"/>
                    <a:pt x="244" y="79"/>
                  </a:cubicBezTo>
                  <a:cubicBezTo>
                    <a:pt x="244" y="119"/>
                    <a:pt x="191" y="151"/>
                    <a:pt x="126" y="151"/>
                  </a:cubicBezTo>
                  <a:cubicBezTo>
                    <a:pt x="60" y="151"/>
                    <a:pt x="7" y="119"/>
                    <a:pt x="7" y="79"/>
                  </a:cubicBezTo>
                  <a:close/>
                </a:path>
              </a:pathLst>
            </a:custGeom>
            <a:solidFill>
              <a:srgbClr val="8BA6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12" name="Freeform 376"/>
            <p:cNvSpPr>
              <a:spLocks noChangeAspect="1"/>
            </p:cNvSpPr>
            <p:nvPr/>
          </p:nvSpPr>
          <p:spPr bwMode="auto">
            <a:xfrm>
              <a:off x="4591765" y="2968546"/>
              <a:ext cx="505114" cy="202347"/>
            </a:xfrm>
            <a:custGeom>
              <a:avLst/>
              <a:gdLst/>
              <a:ahLst/>
              <a:cxnLst>
                <a:cxn ang="0">
                  <a:pos x="2" y="75"/>
                </a:cxn>
                <a:cxn ang="0">
                  <a:pos x="119" y="3"/>
                </a:cxn>
                <a:cxn ang="0">
                  <a:pos x="230" y="51"/>
                </a:cxn>
                <a:cxn ang="0">
                  <a:pos x="118" y="0"/>
                </a:cxn>
                <a:cxn ang="0">
                  <a:pos x="0" y="72"/>
                </a:cxn>
                <a:cxn ang="0">
                  <a:pos x="8" y="99"/>
                </a:cxn>
                <a:cxn ang="0">
                  <a:pos x="2" y="75"/>
                </a:cxn>
              </a:cxnLst>
              <a:rect l="0" t="0" r="r" b="b"/>
              <a:pathLst>
                <a:path w="230" h="99">
                  <a:moveTo>
                    <a:pt x="2" y="75"/>
                  </a:moveTo>
                  <a:cubicBezTo>
                    <a:pt x="2" y="35"/>
                    <a:pt x="54" y="3"/>
                    <a:pt x="119" y="3"/>
                  </a:cubicBezTo>
                  <a:cubicBezTo>
                    <a:pt x="170" y="3"/>
                    <a:pt x="214" y="23"/>
                    <a:pt x="230" y="51"/>
                  </a:cubicBezTo>
                  <a:cubicBezTo>
                    <a:pt x="215" y="22"/>
                    <a:pt x="170" y="0"/>
                    <a:pt x="118" y="0"/>
                  </a:cubicBezTo>
                  <a:cubicBezTo>
                    <a:pt x="53" y="0"/>
                    <a:pt x="0" y="33"/>
                    <a:pt x="0" y="72"/>
                  </a:cubicBezTo>
                  <a:cubicBezTo>
                    <a:pt x="0" y="82"/>
                    <a:pt x="3" y="90"/>
                    <a:pt x="8" y="99"/>
                  </a:cubicBezTo>
                  <a:cubicBezTo>
                    <a:pt x="4" y="91"/>
                    <a:pt x="2" y="83"/>
                    <a:pt x="2" y="75"/>
                  </a:cubicBez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13" name="Freeform 377"/>
            <p:cNvSpPr>
              <a:spLocks noChangeAspect="1"/>
            </p:cNvSpPr>
            <p:nvPr/>
          </p:nvSpPr>
          <p:spPr bwMode="auto">
            <a:xfrm>
              <a:off x="4572000" y="3023731"/>
              <a:ext cx="555625" cy="2391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27" y="117"/>
                </a:cxn>
                <a:cxn ang="0">
                  <a:pos x="253" y="38"/>
                </a:cxn>
                <a:cxn ang="0">
                  <a:pos x="253" y="38"/>
                </a:cxn>
                <a:cxn ang="0">
                  <a:pos x="253" y="0"/>
                </a:cxn>
                <a:cxn ang="0">
                  <a:pos x="0" y="0"/>
                </a:cxn>
              </a:cxnLst>
              <a:rect l="0" t="0" r="r" b="b"/>
              <a:pathLst>
                <a:path w="253" h="117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81"/>
                    <a:pt x="57" y="117"/>
                    <a:pt x="127" y="117"/>
                  </a:cubicBezTo>
                  <a:cubicBezTo>
                    <a:pt x="196" y="117"/>
                    <a:pt x="253" y="81"/>
                    <a:pt x="253" y="38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3" y="0"/>
                    <a:pt x="253" y="0"/>
                    <a:pt x="2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14" name="Oval 378"/>
            <p:cNvSpPr>
              <a:spLocks noChangeAspect="1" noChangeArrowheads="1"/>
            </p:cNvSpPr>
            <p:nvPr/>
          </p:nvSpPr>
          <p:spPr bwMode="auto">
            <a:xfrm>
              <a:off x="4572000" y="2864307"/>
              <a:ext cx="555625" cy="320893"/>
            </a:xfrm>
            <a:prstGeom prst="ellipse">
              <a:avLst/>
            </a:pr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15" name="Freeform 379"/>
            <p:cNvSpPr>
              <a:spLocks noChangeAspect="1" noEditPoints="1"/>
            </p:cNvSpPr>
            <p:nvPr/>
          </p:nvSpPr>
          <p:spPr bwMode="auto">
            <a:xfrm>
              <a:off x="4574196" y="2862263"/>
              <a:ext cx="551233" cy="324981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126" y="159"/>
                </a:cxn>
                <a:cxn ang="0">
                  <a:pos x="251" y="79"/>
                </a:cxn>
                <a:cxn ang="0">
                  <a:pos x="126" y="0"/>
                </a:cxn>
                <a:cxn ang="0">
                  <a:pos x="0" y="79"/>
                </a:cxn>
                <a:cxn ang="0">
                  <a:pos x="8" y="79"/>
                </a:cxn>
                <a:cxn ang="0">
                  <a:pos x="126" y="7"/>
                </a:cxn>
                <a:cxn ang="0">
                  <a:pos x="243" y="79"/>
                </a:cxn>
                <a:cxn ang="0">
                  <a:pos x="126" y="151"/>
                </a:cxn>
                <a:cxn ang="0">
                  <a:pos x="8" y="79"/>
                </a:cxn>
              </a:cxnLst>
              <a:rect l="0" t="0" r="r" b="b"/>
              <a:pathLst>
                <a:path w="251" h="159">
                  <a:moveTo>
                    <a:pt x="0" y="79"/>
                  </a:moveTo>
                  <a:cubicBezTo>
                    <a:pt x="0" y="123"/>
                    <a:pt x="57" y="159"/>
                    <a:pt x="126" y="159"/>
                  </a:cubicBezTo>
                  <a:cubicBezTo>
                    <a:pt x="195" y="159"/>
                    <a:pt x="251" y="123"/>
                    <a:pt x="251" y="79"/>
                  </a:cubicBezTo>
                  <a:cubicBezTo>
                    <a:pt x="251" y="36"/>
                    <a:pt x="195" y="0"/>
                    <a:pt x="126" y="0"/>
                  </a:cubicBezTo>
                  <a:cubicBezTo>
                    <a:pt x="57" y="0"/>
                    <a:pt x="0" y="36"/>
                    <a:pt x="0" y="79"/>
                  </a:cubicBezTo>
                  <a:close/>
                  <a:moveTo>
                    <a:pt x="8" y="79"/>
                  </a:moveTo>
                  <a:cubicBezTo>
                    <a:pt x="8" y="40"/>
                    <a:pt x="61" y="7"/>
                    <a:pt x="126" y="7"/>
                  </a:cubicBezTo>
                  <a:cubicBezTo>
                    <a:pt x="190" y="7"/>
                    <a:pt x="243" y="40"/>
                    <a:pt x="243" y="79"/>
                  </a:cubicBezTo>
                  <a:cubicBezTo>
                    <a:pt x="243" y="119"/>
                    <a:pt x="190" y="151"/>
                    <a:pt x="126" y="151"/>
                  </a:cubicBezTo>
                  <a:cubicBezTo>
                    <a:pt x="61" y="151"/>
                    <a:pt x="8" y="119"/>
                    <a:pt x="8" y="79"/>
                  </a:cubicBezTo>
                  <a:close/>
                </a:path>
              </a:pathLst>
            </a:custGeom>
            <a:solidFill>
              <a:srgbClr val="8BA6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16" name="Freeform 380"/>
            <p:cNvSpPr>
              <a:spLocks noChangeAspect="1"/>
            </p:cNvSpPr>
            <p:nvPr/>
          </p:nvSpPr>
          <p:spPr bwMode="auto">
            <a:xfrm>
              <a:off x="4591765" y="2876570"/>
              <a:ext cx="505114" cy="202347"/>
            </a:xfrm>
            <a:custGeom>
              <a:avLst/>
              <a:gdLst/>
              <a:ahLst/>
              <a:cxnLst>
                <a:cxn ang="0">
                  <a:pos x="2" y="75"/>
                </a:cxn>
                <a:cxn ang="0">
                  <a:pos x="119" y="3"/>
                </a:cxn>
                <a:cxn ang="0">
                  <a:pos x="230" y="51"/>
                </a:cxn>
                <a:cxn ang="0">
                  <a:pos x="118" y="0"/>
                </a:cxn>
                <a:cxn ang="0">
                  <a:pos x="0" y="73"/>
                </a:cxn>
                <a:cxn ang="0">
                  <a:pos x="8" y="99"/>
                </a:cxn>
                <a:cxn ang="0">
                  <a:pos x="2" y="75"/>
                </a:cxn>
              </a:cxnLst>
              <a:rect l="0" t="0" r="r" b="b"/>
              <a:pathLst>
                <a:path w="230" h="99">
                  <a:moveTo>
                    <a:pt x="2" y="75"/>
                  </a:moveTo>
                  <a:cubicBezTo>
                    <a:pt x="2" y="36"/>
                    <a:pt x="54" y="3"/>
                    <a:pt x="119" y="3"/>
                  </a:cubicBezTo>
                  <a:cubicBezTo>
                    <a:pt x="170" y="3"/>
                    <a:pt x="214" y="23"/>
                    <a:pt x="230" y="51"/>
                  </a:cubicBezTo>
                  <a:cubicBezTo>
                    <a:pt x="215" y="22"/>
                    <a:pt x="170" y="0"/>
                    <a:pt x="118" y="0"/>
                  </a:cubicBezTo>
                  <a:cubicBezTo>
                    <a:pt x="53" y="0"/>
                    <a:pt x="0" y="33"/>
                    <a:pt x="0" y="73"/>
                  </a:cubicBezTo>
                  <a:cubicBezTo>
                    <a:pt x="0" y="82"/>
                    <a:pt x="3" y="91"/>
                    <a:pt x="8" y="99"/>
                  </a:cubicBezTo>
                  <a:cubicBezTo>
                    <a:pt x="4" y="92"/>
                    <a:pt x="2" y="84"/>
                    <a:pt x="2" y="75"/>
                  </a:cubicBezTo>
                  <a:close/>
                </a:path>
              </a:pathLst>
            </a:custGeom>
            <a:solidFill>
              <a:srgbClr val="2B4F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17" name="Freeform 381"/>
            <p:cNvSpPr>
              <a:spLocks noChangeAspect="1" noEditPoints="1"/>
            </p:cNvSpPr>
            <p:nvPr/>
          </p:nvSpPr>
          <p:spPr bwMode="auto">
            <a:xfrm>
              <a:off x="4670827" y="2935844"/>
              <a:ext cx="373345" cy="194171"/>
            </a:xfrm>
            <a:custGeom>
              <a:avLst/>
              <a:gdLst/>
              <a:ahLst/>
              <a:cxnLst>
                <a:cxn ang="0">
                  <a:pos x="124" y="80"/>
                </a:cxn>
                <a:cxn ang="0">
                  <a:pos x="109" y="62"/>
                </a:cxn>
                <a:cxn ang="0">
                  <a:pos x="113" y="58"/>
                </a:cxn>
                <a:cxn ang="0">
                  <a:pos x="126" y="41"/>
                </a:cxn>
                <a:cxn ang="0">
                  <a:pos x="92" y="60"/>
                </a:cxn>
                <a:cxn ang="0">
                  <a:pos x="92" y="66"/>
                </a:cxn>
                <a:cxn ang="0">
                  <a:pos x="111" y="86"/>
                </a:cxn>
                <a:cxn ang="0">
                  <a:pos x="81" y="94"/>
                </a:cxn>
                <a:cxn ang="0">
                  <a:pos x="144" y="61"/>
                </a:cxn>
                <a:cxn ang="0">
                  <a:pos x="116" y="37"/>
                </a:cxn>
                <a:cxn ang="0">
                  <a:pos x="143" y="37"/>
                </a:cxn>
                <a:cxn ang="0">
                  <a:pos x="170" y="3"/>
                </a:cxn>
                <a:cxn ang="0">
                  <a:pos x="120" y="7"/>
                </a:cxn>
                <a:cxn ang="0">
                  <a:pos x="146" y="11"/>
                </a:cxn>
                <a:cxn ang="0">
                  <a:pos x="110" y="25"/>
                </a:cxn>
                <a:cxn ang="0">
                  <a:pos x="87" y="20"/>
                </a:cxn>
                <a:cxn ang="0">
                  <a:pos x="116" y="37"/>
                </a:cxn>
                <a:cxn ang="0">
                  <a:pos x="61" y="30"/>
                </a:cxn>
                <a:cxn ang="0">
                  <a:pos x="62" y="33"/>
                </a:cxn>
                <a:cxn ang="0">
                  <a:pos x="38" y="46"/>
                </a:cxn>
                <a:cxn ang="0">
                  <a:pos x="75" y="38"/>
                </a:cxn>
                <a:cxn ang="0">
                  <a:pos x="79" y="34"/>
                </a:cxn>
                <a:cxn ang="0">
                  <a:pos x="60" y="9"/>
                </a:cxn>
                <a:cxn ang="0">
                  <a:pos x="89" y="1"/>
                </a:cxn>
                <a:cxn ang="0">
                  <a:pos x="33" y="20"/>
                </a:cxn>
                <a:cxn ang="0">
                  <a:pos x="39" y="34"/>
                </a:cxn>
                <a:cxn ang="0">
                  <a:pos x="54" y="58"/>
                </a:cxn>
                <a:cxn ang="0">
                  <a:pos x="28" y="58"/>
                </a:cxn>
                <a:cxn ang="0">
                  <a:pos x="7" y="78"/>
                </a:cxn>
                <a:cxn ang="0">
                  <a:pos x="48" y="93"/>
                </a:cxn>
                <a:cxn ang="0">
                  <a:pos x="25" y="84"/>
                </a:cxn>
                <a:cxn ang="0">
                  <a:pos x="61" y="70"/>
                </a:cxn>
                <a:cxn ang="0">
                  <a:pos x="84" y="75"/>
                </a:cxn>
                <a:cxn ang="0">
                  <a:pos x="54" y="58"/>
                </a:cxn>
              </a:cxnLst>
              <a:rect l="0" t="0" r="r" b="b"/>
              <a:pathLst>
                <a:path w="170" h="95">
                  <a:moveTo>
                    <a:pt x="132" y="61"/>
                  </a:moveTo>
                  <a:cubicBezTo>
                    <a:pt x="132" y="62"/>
                    <a:pt x="124" y="80"/>
                    <a:pt x="124" y="80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09" y="64"/>
                    <a:pt x="108" y="63"/>
                    <a:pt x="109" y="62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09" y="61"/>
                    <a:pt x="111" y="60"/>
                    <a:pt x="113" y="58"/>
                  </a:cubicBezTo>
                  <a:cubicBezTo>
                    <a:pt x="113" y="58"/>
                    <a:pt x="131" y="49"/>
                    <a:pt x="133" y="48"/>
                  </a:cubicBezTo>
                  <a:cubicBezTo>
                    <a:pt x="132" y="48"/>
                    <a:pt x="126" y="42"/>
                    <a:pt x="126" y="41"/>
                  </a:cubicBezTo>
                  <a:cubicBezTo>
                    <a:pt x="122" y="43"/>
                    <a:pt x="96" y="57"/>
                    <a:pt x="96" y="57"/>
                  </a:cubicBezTo>
                  <a:cubicBezTo>
                    <a:pt x="94" y="58"/>
                    <a:pt x="93" y="59"/>
                    <a:pt x="92" y="60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1" y="63"/>
                    <a:pt x="91" y="65"/>
                    <a:pt x="92" y="66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6"/>
                    <a:pt x="111" y="86"/>
                    <a:pt x="111" y="86"/>
                  </a:cubicBezTo>
                  <a:cubicBezTo>
                    <a:pt x="111" y="86"/>
                    <a:pt x="87" y="85"/>
                    <a:pt x="85" y="85"/>
                  </a:cubicBezTo>
                  <a:cubicBezTo>
                    <a:pt x="85" y="86"/>
                    <a:pt x="82" y="93"/>
                    <a:pt x="81" y="94"/>
                  </a:cubicBezTo>
                  <a:cubicBezTo>
                    <a:pt x="83" y="94"/>
                    <a:pt x="127" y="95"/>
                    <a:pt x="129" y="95"/>
                  </a:cubicBezTo>
                  <a:cubicBezTo>
                    <a:pt x="130" y="93"/>
                    <a:pt x="144" y="62"/>
                    <a:pt x="144" y="61"/>
                  </a:cubicBezTo>
                  <a:cubicBezTo>
                    <a:pt x="143" y="61"/>
                    <a:pt x="134" y="61"/>
                    <a:pt x="132" y="61"/>
                  </a:cubicBezTo>
                  <a:close/>
                  <a:moveTo>
                    <a:pt x="116" y="37"/>
                  </a:moveTo>
                  <a:cubicBezTo>
                    <a:pt x="151" y="19"/>
                    <a:pt x="151" y="19"/>
                    <a:pt x="151" y="19"/>
                  </a:cubicBezTo>
                  <a:cubicBezTo>
                    <a:pt x="151" y="19"/>
                    <a:pt x="143" y="36"/>
                    <a:pt x="143" y="37"/>
                  </a:cubicBezTo>
                  <a:cubicBezTo>
                    <a:pt x="144" y="37"/>
                    <a:pt x="154" y="37"/>
                    <a:pt x="155" y="37"/>
                  </a:cubicBezTo>
                  <a:cubicBezTo>
                    <a:pt x="156" y="35"/>
                    <a:pt x="170" y="4"/>
                    <a:pt x="170" y="3"/>
                  </a:cubicBezTo>
                  <a:cubicBezTo>
                    <a:pt x="169" y="3"/>
                    <a:pt x="124" y="2"/>
                    <a:pt x="122" y="2"/>
                  </a:cubicBezTo>
                  <a:cubicBezTo>
                    <a:pt x="122" y="3"/>
                    <a:pt x="120" y="7"/>
                    <a:pt x="120" y="7"/>
                  </a:cubicBezTo>
                  <a:cubicBezTo>
                    <a:pt x="120" y="7"/>
                    <a:pt x="119" y="10"/>
                    <a:pt x="119" y="10"/>
                  </a:cubicBezTo>
                  <a:cubicBezTo>
                    <a:pt x="120" y="11"/>
                    <a:pt x="146" y="11"/>
                    <a:pt x="146" y="11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3" y="28"/>
                    <a:pt x="112" y="27"/>
                    <a:pt x="110" y="25"/>
                  </a:cubicBezTo>
                  <a:cubicBezTo>
                    <a:pt x="110" y="25"/>
                    <a:pt x="100" y="15"/>
                    <a:pt x="99" y="14"/>
                  </a:cubicBezTo>
                  <a:cubicBezTo>
                    <a:pt x="98" y="15"/>
                    <a:pt x="88" y="20"/>
                    <a:pt x="87" y="20"/>
                  </a:cubicBezTo>
                  <a:cubicBezTo>
                    <a:pt x="89" y="22"/>
                    <a:pt x="103" y="37"/>
                    <a:pt x="103" y="37"/>
                  </a:cubicBezTo>
                  <a:cubicBezTo>
                    <a:pt x="105" y="39"/>
                    <a:pt x="111" y="40"/>
                    <a:pt x="116" y="37"/>
                  </a:cubicBezTo>
                  <a:close/>
                  <a:moveTo>
                    <a:pt x="47" y="15"/>
                  </a:moveTo>
                  <a:cubicBezTo>
                    <a:pt x="61" y="30"/>
                    <a:pt x="61" y="30"/>
                    <a:pt x="61" y="30"/>
                  </a:cubicBezTo>
                  <a:cubicBezTo>
                    <a:pt x="62" y="31"/>
                    <a:pt x="63" y="32"/>
                    <a:pt x="62" y="33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0" y="35"/>
                    <a:pt x="57" y="37"/>
                  </a:cubicBezTo>
                  <a:cubicBezTo>
                    <a:pt x="57" y="37"/>
                    <a:pt x="40" y="46"/>
                    <a:pt x="38" y="46"/>
                  </a:cubicBezTo>
                  <a:cubicBezTo>
                    <a:pt x="39" y="47"/>
                    <a:pt x="44" y="53"/>
                    <a:pt x="45" y="54"/>
                  </a:cubicBezTo>
                  <a:cubicBezTo>
                    <a:pt x="49" y="52"/>
                    <a:pt x="75" y="38"/>
                    <a:pt x="75" y="38"/>
                  </a:cubicBezTo>
                  <a:cubicBezTo>
                    <a:pt x="76" y="37"/>
                    <a:pt x="78" y="36"/>
                    <a:pt x="79" y="35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80" y="32"/>
                    <a:pt x="80" y="30"/>
                    <a:pt x="78" y="2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84" y="10"/>
                    <a:pt x="86" y="10"/>
                  </a:cubicBezTo>
                  <a:cubicBezTo>
                    <a:pt x="86" y="9"/>
                    <a:pt x="89" y="2"/>
                    <a:pt x="89" y="1"/>
                  </a:cubicBezTo>
                  <a:cubicBezTo>
                    <a:pt x="88" y="1"/>
                    <a:pt x="43" y="0"/>
                    <a:pt x="41" y="0"/>
                  </a:cubicBezTo>
                  <a:cubicBezTo>
                    <a:pt x="41" y="2"/>
                    <a:pt x="33" y="20"/>
                    <a:pt x="33" y="20"/>
                  </a:cubicBezTo>
                  <a:cubicBezTo>
                    <a:pt x="33" y="20"/>
                    <a:pt x="27" y="33"/>
                    <a:pt x="26" y="34"/>
                  </a:cubicBezTo>
                  <a:cubicBezTo>
                    <a:pt x="27" y="34"/>
                    <a:pt x="37" y="34"/>
                    <a:pt x="39" y="34"/>
                  </a:cubicBezTo>
                  <a:cubicBezTo>
                    <a:pt x="39" y="33"/>
                    <a:pt x="47" y="15"/>
                    <a:pt x="47" y="15"/>
                  </a:cubicBezTo>
                  <a:close/>
                  <a:moveTo>
                    <a:pt x="54" y="58"/>
                  </a:move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7" y="59"/>
                    <a:pt x="28" y="58"/>
                  </a:cubicBezTo>
                  <a:cubicBezTo>
                    <a:pt x="27" y="58"/>
                    <a:pt x="17" y="58"/>
                    <a:pt x="15" y="58"/>
                  </a:cubicBezTo>
                  <a:cubicBezTo>
                    <a:pt x="15" y="60"/>
                    <a:pt x="7" y="78"/>
                    <a:pt x="7" y="78"/>
                  </a:cubicBezTo>
                  <a:cubicBezTo>
                    <a:pt x="7" y="78"/>
                    <a:pt x="1" y="91"/>
                    <a:pt x="0" y="92"/>
                  </a:cubicBezTo>
                  <a:cubicBezTo>
                    <a:pt x="2" y="92"/>
                    <a:pt x="46" y="93"/>
                    <a:pt x="48" y="93"/>
                  </a:cubicBezTo>
                  <a:cubicBezTo>
                    <a:pt x="49" y="92"/>
                    <a:pt x="52" y="85"/>
                    <a:pt x="52" y="84"/>
                  </a:cubicBezTo>
                  <a:cubicBezTo>
                    <a:pt x="51" y="84"/>
                    <a:pt x="25" y="84"/>
                    <a:pt x="25" y="84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8" y="67"/>
                    <a:pt x="59" y="68"/>
                    <a:pt x="61" y="70"/>
                  </a:cubicBezTo>
                  <a:cubicBezTo>
                    <a:pt x="61" y="70"/>
                    <a:pt x="71" y="80"/>
                    <a:pt x="71" y="81"/>
                  </a:cubicBezTo>
                  <a:cubicBezTo>
                    <a:pt x="73" y="81"/>
                    <a:pt x="82" y="76"/>
                    <a:pt x="84" y="75"/>
                  </a:cubicBezTo>
                  <a:cubicBezTo>
                    <a:pt x="82" y="73"/>
                    <a:pt x="68" y="58"/>
                    <a:pt x="68" y="58"/>
                  </a:cubicBezTo>
                  <a:cubicBezTo>
                    <a:pt x="66" y="56"/>
                    <a:pt x="60" y="55"/>
                    <a:pt x="54" y="58"/>
                  </a:cubicBez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18" name="Freeform 382"/>
            <p:cNvSpPr>
              <a:spLocks noChangeAspect="1" noEditPoints="1"/>
            </p:cNvSpPr>
            <p:nvPr/>
          </p:nvSpPr>
          <p:spPr bwMode="auto">
            <a:xfrm>
              <a:off x="4662042" y="2927668"/>
              <a:ext cx="373345" cy="192127"/>
            </a:xfrm>
            <a:custGeom>
              <a:avLst/>
              <a:gdLst/>
              <a:ahLst/>
              <a:cxnLst>
                <a:cxn ang="0">
                  <a:pos x="123" y="79"/>
                </a:cxn>
                <a:cxn ang="0">
                  <a:pos x="108" y="62"/>
                </a:cxn>
                <a:cxn ang="0">
                  <a:pos x="113" y="58"/>
                </a:cxn>
                <a:cxn ang="0">
                  <a:pos x="125" y="41"/>
                </a:cxn>
                <a:cxn ang="0">
                  <a:pos x="91" y="60"/>
                </a:cxn>
                <a:cxn ang="0">
                  <a:pos x="92" y="66"/>
                </a:cxn>
                <a:cxn ang="0">
                  <a:pos x="110" y="85"/>
                </a:cxn>
                <a:cxn ang="0">
                  <a:pos x="81" y="93"/>
                </a:cxn>
                <a:cxn ang="0">
                  <a:pos x="144" y="60"/>
                </a:cxn>
                <a:cxn ang="0">
                  <a:pos x="116" y="36"/>
                </a:cxn>
                <a:cxn ang="0">
                  <a:pos x="143" y="36"/>
                </a:cxn>
                <a:cxn ang="0">
                  <a:pos x="170" y="3"/>
                </a:cxn>
                <a:cxn ang="0">
                  <a:pos x="120" y="6"/>
                </a:cxn>
                <a:cxn ang="0">
                  <a:pos x="145" y="11"/>
                </a:cxn>
                <a:cxn ang="0">
                  <a:pos x="109" y="24"/>
                </a:cxn>
                <a:cxn ang="0">
                  <a:pos x="87" y="20"/>
                </a:cxn>
                <a:cxn ang="0">
                  <a:pos x="116" y="36"/>
                </a:cxn>
                <a:cxn ang="0">
                  <a:pos x="61" y="30"/>
                </a:cxn>
                <a:cxn ang="0">
                  <a:pos x="62" y="33"/>
                </a:cxn>
                <a:cxn ang="0">
                  <a:pos x="38" y="46"/>
                </a:cxn>
                <a:cxn ang="0">
                  <a:pos x="74" y="38"/>
                </a:cxn>
                <a:cxn ang="0">
                  <a:pos x="79" y="33"/>
                </a:cxn>
                <a:cxn ang="0">
                  <a:pos x="59" y="9"/>
                </a:cxn>
                <a:cxn ang="0">
                  <a:pos x="89" y="1"/>
                </a:cxn>
                <a:cxn ang="0">
                  <a:pos x="32" y="19"/>
                </a:cxn>
                <a:cxn ang="0">
                  <a:pos x="38" y="34"/>
                </a:cxn>
                <a:cxn ang="0">
                  <a:pos x="54" y="57"/>
                </a:cxn>
                <a:cxn ang="0">
                  <a:pos x="27" y="58"/>
                </a:cxn>
                <a:cxn ang="0">
                  <a:pos x="6" y="77"/>
                </a:cxn>
                <a:cxn ang="0">
                  <a:pos x="48" y="92"/>
                </a:cxn>
                <a:cxn ang="0">
                  <a:pos x="25" y="83"/>
                </a:cxn>
                <a:cxn ang="0">
                  <a:pos x="61" y="70"/>
                </a:cxn>
                <a:cxn ang="0">
                  <a:pos x="83" y="74"/>
                </a:cxn>
                <a:cxn ang="0">
                  <a:pos x="54" y="57"/>
                </a:cxn>
              </a:cxnLst>
              <a:rect l="0" t="0" r="r" b="b"/>
              <a:pathLst>
                <a:path w="170" h="94">
                  <a:moveTo>
                    <a:pt x="132" y="60"/>
                  </a:moveTo>
                  <a:cubicBezTo>
                    <a:pt x="131" y="62"/>
                    <a:pt x="123" y="79"/>
                    <a:pt x="123" y="79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8" y="63"/>
                    <a:pt x="108" y="63"/>
                    <a:pt x="108" y="62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109" y="60"/>
                    <a:pt x="111" y="59"/>
                    <a:pt x="113" y="58"/>
                  </a:cubicBezTo>
                  <a:cubicBezTo>
                    <a:pt x="113" y="58"/>
                    <a:pt x="130" y="49"/>
                    <a:pt x="132" y="48"/>
                  </a:cubicBezTo>
                  <a:cubicBezTo>
                    <a:pt x="131" y="47"/>
                    <a:pt x="126" y="41"/>
                    <a:pt x="125" y="41"/>
                  </a:cubicBezTo>
                  <a:cubicBezTo>
                    <a:pt x="121" y="43"/>
                    <a:pt x="95" y="56"/>
                    <a:pt x="95" y="56"/>
                  </a:cubicBezTo>
                  <a:cubicBezTo>
                    <a:pt x="94" y="57"/>
                    <a:pt x="92" y="58"/>
                    <a:pt x="91" y="60"/>
                  </a:cubicBezTo>
                  <a:cubicBezTo>
                    <a:pt x="91" y="60"/>
                    <a:pt x="91" y="60"/>
                    <a:pt x="91" y="60"/>
                  </a:cubicBezTo>
                  <a:cubicBezTo>
                    <a:pt x="90" y="62"/>
                    <a:pt x="90" y="64"/>
                    <a:pt x="92" y="66"/>
                  </a:cubicBezTo>
                  <a:cubicBezTo>
                    <a:pt x="109" y="84"/>
                    <a:pt x="109" y="84"/>
                    <a:pt x="109" y="84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0" y="85"/>
                    <a:pt x="86" y="85"/>
                    <a:pt x="85" y="85"/>
                  </a:cubicBezTo>
                  <a:cubicBezTo>
                    <a:pt x="84" y="86"/>
                    <a:pt x="81" y="92"/>
                    <a:pt x="81" y="93"/>
                  </a:cubicBezTo>
                  <a:cubicBezTo>
                    <a:pt x="82" y="93"/>
                    <a:pt x="127" y="94"/>
                    <a:pt x="129" y="94"/>
                  </a:cubicBezTo>
                  <a:cubicBezTo>
                    <a:pt x="129" y="93"/>
                    <a:pt x="143" y="61"/>
                    <a:pt x="144" y="60"/>
                  </a:cubicBezTo>
                  <a:cubicBezTo>
                    <a:pt x="143" y="60"/>
                    <a:pt x="133" y="60"/>
                    <a:pt x="132" y="60"/>
                  </a:cubicBezTo>
                  <a:close/>
                  <a:moveTo>
                    <a:pt x="116" y="36"/>
                  </a:moveTo>
                  <a:cubicBezTo>
                    <a:pt x="150" y="19"/>
                    <a:pt x="150" y="19"/>
                    <a:pt x="150" y="19"/>
                  </a:cubicBezTo>
                  <a:cubicBezTo>
                    <a:pt x="150" y="19"/>
                    <a:pt x="143" y="35"/>
                    <a:pt x="143" y="36"/>
                  </a:cubicBezTo>
                  <a:cubicBezTo>
                    <a:pt x="144" y="36"/>
                    <a:pt x="153" y="36"/>
                    <a:pt x="155" y="36"/>
                  </a:cubicBezTo>
                  <a:cubicBezTo>
                    <a:pt x="155" y="35"/>
                    <a:pt x="169" y="4"/>
                    <a:pt x="170" y="3"/>
                  </a:cubicBezTo>
                  <a:cubicBezTo>
                    <a:pt x="169" y="3"/>
                    <a:pt x="124" y="2"/>
                    <a:pt x="122" y="2"/>
                  </a:cubicBezTo>
                  <a:cubicBezTo>
                    <a:pt x="121" y="3"/>
                    <a:pt x="120" y="6"/>
                    <a:pt x="120" y="6"/>
                  </a:cubicBezTo>
                  <a:cubicBezTo>
                    <a:pt x="120" y="6"/>
                    <a:pt x="118" y="9"/>
                    <a:pt x="118" y="10"/>
                  </a:cubicBezTo>
                  <a:cubicBezTo>
                    <a:pt x="119" y="10"/>
                    <a:pt x="145" y="11"/>
                    <a:pt x="145" y="11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2" y="27"/>
                    <a:pt x="111" y="26"/>
                    <a:pt x="109" y="24"/>
                  </a:cubicBezTo>
                  <a:cubicBezTo>
                    <a:pt x="109" y="24"/>
                    <a:pt x="99" y="14"/>
                    <a:pt x="99" y="13"/>
                  </a:cubicBezTo>
                  <a:cubicBezTo>
                    <a:pt x="97" y="14"/>
                    <a:pt x="88" y="19"/>
                    <a:pt x="87" y="20"/>
                  </a:cubicBezTo>
                  <a:cubicBezTo>
                    <a:pt x="89" y="22"/>
                    <a:pt x="102" y="36"/>
                    <a:pt x="102" y="36"/>
                  </a:cubicBezTo>
                  <a:cubicBezTo>
                    <a:pt x="104" y="39"/>
                    <a:pt x="110" y="39"/>
                    <a:pt x="116" y="36"/>
                  </a:cubicBezTo>
                  <a:close/>
                  <a:moveTo>
                    <a:pt x="47" y="15"/>
                  </a:moveTo>
                  <a:cubicBezTo>
                    <a:pt x="61" y="30"/>
                    <a:pt x="61" y="30"/>
                    <a:pt x="61" y="30"/>
                  </a:cubicBezTo>
                  <a:cubicBezTo>
                    <a:pt x="62" y="30"/>
                    <a:pt x="62" y="31"/>
                    <a:pt x="62" y="32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59" y="35"/>
                    <a:pt x="57" y="36"/>
                  </a:cubicBezTo>
                  <a:cubicBezTo>
                    <a:pt x="57" y="36"/>
                    <a:pt x="40" y="45"/>
                    <a:pt x="38" y="46"/>
                  </a:cubicBezTo>
                  <a:cubicBezTo>
                    <a:pt x="38" y="47"/>
                    <a:pt x="44" y="53"/>
                    <a:pt x="44" y="53"/>
                  </a:cubicBezTo>
                  <a:cubicBezTo>
                    <a:pt x="49" y="51"/>
                    <a:pt x="74" y="38"/>
                    <a:pt x="74" y="38"/>
                  </a:cubicBezTo>
                  <a:cubicBezTo>
                    <a:pt x="76" y="37"/>
                    <a:pt x="77" y="36"/>
                    <a:pt x="78" y="34"/>
                  </a:cubicBezTo>
                  <a:cubicBezTo>
                    <a:pt x="79" y="33"/>
                    <a:pt x="79" y="33"/>
                    <a:pt x="79" y="33"/>
                  </a:cubicBezTo>
                  <a:cubicBezTo>
                    <a:pt x="79" y="32"/>
                    <a:pt x="79" y="30"/>
                    <a:pt x="78" y="28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9"/>
                    <a:pt x="83" y="9"/>
                    <a:pt x="85" y="9"/>
                  </a:cubicBezTo>
                  <a:cubicBezTo>
                    <a:pt x="86" y="8"/>
                    <a:pt x="89" y="2"/>
                    <a:pt x="89" y="1"/>
                  </a:cubicBezTo>
                  <a:cubicBezTo>
                    <a:pt x="88" y="1"/>
                    <a:pt x="43" y="0"/>
                    <a:pt x="41" y="0"/>
                  </a:cubicBezTo>
                  <a:cubicBezTo>
                    <a:pt x="40" y="1"/>
                    <a:pt x="32" y="19"/>
                    <a:pt x="32" y="19"/>
                  </a:cubicBezTo>
                  <a:cubicBezTo>
                    <a:pt x="32" y="19"/>
                    <a:pt x="26" y="32"/>
                    <a:pt x="26" y="33"/>
                  </a:cubicBezTo>
                  <a:cubicBezTo>
                    <a:pt x="27" y="33"/>
                    <a:pt x="36" y="34"/>
                    <a:pt x="38" y="34"/>
                  </a:cubicBezTo>
                  <a:cubicBezTo>
                    <a:pt x="39" y="32"/>
                    <a:pt x="47" y="15"/>
                    <a:pt x="47" y="15"/>
                  </a:cubicBezTo>
                  <a:close/>
                  <a:moveTo>
                    <a:pt x="54" y="57"/>
                  </a:move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27" y="59"/>
                    <a:pt x="27" y="58"/>
                  </a:cubicBezTo>
                  <a:cubicBezTo>
                    <a:pt x="26" y="58"/>
                    <a:pt x="17" y="58"/>
                    <a:pt x="15" y="58"/>
                  </a:cubicBezTo>
                  <a:cubicBezTo>
                    <a:pt x="14" y="59"/>
                    <a:pt x="6" y="77"/>
                    <a:pt x="6" y="77"/>
                  </a:cubicBezTo>
                  <a:cubicBezTo>
                    <a:pt x="6" y="77"/>
                    <a:pt x="0" y="90"/>
                    <a:pt x="0" y="91"/>
                  </a:cubicBezTo>
                  <a:cubicBezTo>
                    <a:pt x="1" y="91"/>
                    <a:pt x="46" y="92"/>
                    <a:pt x="48" y="92"/>
                  </a:cubicBezTo>
                  <a:cubicBezTo>
                    <a:pt x="48" y="91"/>
                    <a:pt x="51" y="85"/>
                    <a:pt x="52" y="84"/>
                  </a:cubicBezTo>
                  <a:cubicBezTo>
                    <a:pt x="50" y="84"/>
                    <a:pt x="25" y="83"/>
                    <a:pt x="25" y="83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7" y="66"/>
                    <a:pt x="59" y="67"/>
                    <a:pt x="61" y="70"/>
                  </a:cubicBezTo>
                  <a:cubicBezTo>
                    <a:pt x="61" y="70"/>
                    <a:pt x="70" y="80"/>
                    <a:pt x="71" y="81"/>
                  </a:cubicBezTo>
                  <a:cubicBezTo>
                    <a:pt x="72" y="80"/>
                    <a:pt x="82" y="75"/>
                    <a:pt x="83" y="74"/>
                  </a:cubicBezTo>
                  <a:cubicBezTo>
                    <a:pt x="81" y="72"/>
                    <a:pt x="68" y="58"/>
                    <a:pt x="68" y="58"/>
                  </a:cubicBezTo>
                  <a:cubicBezTo>
                    <a:pt x="65" y="55"/>
                    <a:pt x="59" y="54"/>
                    <a:pt x="54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20" name="Freeform 384"/>
            <p:cNvSpPr>
              <a:spLocks noChangeAspect="1"/>
            </p:cNvSpPr>
            <p:nvPr/>
          </p:nvSpPr>
          <p:spPr bwMode="auto">
            <a:xfrm>
              <a:off x="3873500" y="3682445"/>
              <a:ext cx="555625" cy="2370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27" y="116"/>
                </a:cxn>
                <a:cxn ang="0">
                  <a:pos x="253" y="38"/>
                </a:cxn>
                <a:cxn ang="0">
                  <a:pos x="253" y="38"/>
                </a:cxn>
                <a:cxn ang="0">
                  <a:pos x="253" y="0"/>
                </a:cxn>
                <a:cxn ang="0">
                  <a:pos x="0" y="0"/>
                </a:cxn>
              </a:cxnLst>
              <a:rect l="0" t="0" r="r" b="b"/>
              <a:pathLst>
                <a:path w="253" h="116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81"/>
                    <a:pt x="57" y="116"/>
                    <a:pt x="127" y="116"/>
                  </a:cubicBezTo>
                  <a:cubicBezTo>
                    <a:pt x="196" y="116"/>
                    <a:pt x="253" y="81"/>
                    <a:pt x="253" y="38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3" y="0"/>
                    <a:pt x="253" y="0"/>
                    <a:pt x="2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21" name="Oval 385"/>
            <p:cNvSpPr>
              <a:spLocks noChangeAspect="1" noChangeArrowheads="1"/>
            </p:cNvSpPr>
            <p:nvPr/>
          </p:nvSpPr>
          <p:spPr bwMode="auto">
            <a:xfrm>
              <a:off x="3873500" y="3520976"/>
              <a:ext cx="555625" cy="322938"/>
            </a:xfrm>
            <a:prstGeom prst="ellipse">
              <a:avLst/>
            </a:pr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22" name="Freeform 386"/>
            <p:cNvSpPr>
              <a:spLocks noChangeAspect="1" noEditPoints="1"/>
            </p:cNvSpPr>
            <p:nvPr/>
          </p:nvSpPr>
          <p:spPr bwMode="auto">
            <a:xfrm>
              <a:off x="3875696" y="3520976"/>
              <a:ext cx="551233" cy="324981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126" y="159"/>
                </a:cxn>
                <a:cxn ang="0">
                  <a:pos x="251" y="79"/>
                </a:cxn>
                <a:cxn ang="0">
                  <a:pos x="126" y="0"/>
                </a:cxn>
                <a:cxn ang="0">
                  <a:pos x="0" y="79"/>
                </a:cxn>
                <a:cxn ang="0">
                  <a:pos x="7" y="79"/>
                </a:cxn>
                <a:cxn ang="0">
                  <a:pos x="126" y="7"/>
                </a:cxn>
                <a:cxn ang="0">
                  <a:pos x="244" y="79"/>
                </a:cxn>
                <a:cxn ang="0">
                  <a:pos x="126" y="151"/>
                </a:cxn>
                <a:cxn ang="0">
                  <a:pos x="7" y="79"/>
                </a:cxn>
              </a:cxnLst>
              <a:rect l="0" t="0" r="r" b="b"/>
              <a:pathLst>
                <a:path w="251" h="159">
                  <a:moveTo>
                    <a:pt x="0" y="79"/>
                  </a:moveTo>
                  <a:cubicBezTo>
                    <a:pt x="0" y="123"/>
                    <a:pt x="56" y="159"/>
                    <a:pt x="126" y="159"/>
                  </a:cubicBezTo>
                  <a:cubicBezTo>
                    <a:pt x="195" y="159"/>
                    <a:pt x="251" y="123"/>
                    <a:pt x="251" y="79"/>
                  </a:cubicBezTo>
                  <a:cubicBezTo>
                    <a:pt x="251" y="35"/>
                    <a:pt x="195" y="0"/>
                    <a:pt x="126" y="0"/>
                  </a:cubicBezTo>
                  <a:cubicBezTo>
                    <a:pt x="56" y="0"/>
                    <a:pt x="0" y="35"/>
                    <a:pt x="0" y="79"/>
                  </a:cubicBezTo>
                  <a:close/>
                  <a:moveTo>
                    <a:pt x="7" y="79"/>
                  </a:moveTo>
                  <a:cubicBezTo>
                    <a:pt x="7" y="39"/>
                    <a:pt x="60" y="7"/>
                    <a:pt x="126" y="7"/>
                  </a:cubicBezTo>
                  <a:cubicBezTo>
                    <a:pt x="191" y="7"/>
                    <a:pt x="244" y="39"/>
                    <a:pt x="244" y="79"/>
                  </a:cubicBezTo>
                  <a:cubicBezTo>
                    <a:pt x="244" y="119"/>
                    <a:pt x="191" y="151"/>
                    <a:pt x="126" y="151"/>
                  </a:cubicBezTo>
                  <a:cubicBezTo>
                    <a:pt x="60" y="151"/>
                    <a:pt x="7" y="119"/>
                    <a:pt x="7" y="79"/>
                  </a:cubicBezTo>
                  <a:close/>
                </a:path>
              </a:pathLst>
            </a:custGeom>
            <a:solidFill>
              <a:srgbClr val="8BA6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23" name="Freeform 387"/>
            <p:cNvSpPr>
              <a:spLocks noChangeAspect="1"/>
            </p:cNvSpPr>
            <p:nvPr/>
          </p:nvSpPr>
          <p:spPr bwMode="auto">
            <a:xfrm>
              <a:off x="3893265" y="3535283"/>
              <a:ext cx="505114" cy="202347"/>
            </a:xfrm>
            <a:custGeom>
              <a:avLst/>
              <a:gdLst/>
              <a:ahLst/>
              <a:cxnLst>
                <a:cxn ang="0">
                  <a:pos x="2" y="75"/>
                </a:cxn>
                <a:cxn ang="0">
                  <a:pos x="119" y="3"/>
                </a:cxn>
                <a:cxn ang="0">
                  <a:pos x="230" y="51"/>
                </a:cxn>
                <a:cxn ang="0">
                  <a:pos x="118" y="0"/>
                </a:cxn>
                <a:cxn ang="0">
                  <a:pos x="0" y="72"/>
                </a:cxn>
                <a:cxn ang="0">
                  <a:pos x="8" y="99"/>
                </a:cxn>
                <a:cxn ang="0">
                  <a:pos x="2" y="75"/>
                </a:cxn>
              </a:cxnLst>
              <a:rect l="0" t="0" r="r" b="b"/>
              <a:pathLst>
                <a:path w="230" h="99">
                  <a:moveTo>
                    <a:pt x="2" y="75"/>
                  </a:moveTo>
                  <a:cubicBezTo>
                    <a:pt x="2" y="35"/>
                    <a:pt x="54" y="3"/>
                    <a:pt x="119" y="3"/>
                  </a:cubicBezTo>
                  <a:cubicBezTo>
                    <a:pt x="170" y="3"/>
                    <a:pt x="214" y="23"/>
                    <a:pt x="230" y="51"/>
                  </a:cubicBezTo>
                  <a:cubicBezTo>
                    <a:pt x="215" y="22"/>
                    <a:pt x="170" y="0"/>
                    <a:pt x="118" y="0"/>
                  </a:cubicBezTo>
                  <a:cubicBezTo>
                    <a:pt x="53" y="0"/>
                    <a:pt x="0" y="33"/>
                    <a:pt x="0" y="72"/>
                  </a:cubicBezTo>
                  <a:cubicBezTo>
                    <a:pt x="0" y="82"/>
                    <a:pt x="3" y="90"/>
                    <a:pt x="8" y="99"/>
                  </a:cubicBezTo>
                  <a:cubicBezTo>
                    <a:pt x="4" y="91"/>
                    <a:pt x="2" y="83"/>
                    <a:pt x="2" y="75"/>
                  </a:cubicBez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24" name="Freeform 388"/>
            <p:cNvSpPr>
              <a:spLocks noChangeAspect="1"/>
            </p:cNvSpPr>
            <p:nvPr/>
          </p:nvSpPr>
          <p:spPr bwMode="auto">
            <a:xfrm>
              <a:off x="3873500" y="3590469"/>
              <a:ext cx="555625" cy="2391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27" y="117"/>
                </a:cxn>
                <a:cxn ang="0">
                  <a:pos x="253" y="38"/>
                </a:cxn>
                <a:cxn ang="0">
                  <a:pos x="253" y="38"/>
                </a:cxn>
                <a:cxn ang="0">
                  <a:pos x="253" y="0"/>
                </a:cxn>
                <a:cxn ang="0">
                  <a:pos x="0" y="0"/>
                </a:cxn>
              </a:cxnLst>
              <a:rect l="0" t="0" r="r" b="b"/>
              <a:pathLst>
                <a:path w="253" h="117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81"/>
                    <a:pt x="57" y="117"/>
                    <a:pt x="127" y="117"/>
                  </a:cubicBezTo>
                  <a:cubicBezTo>
                    <a:pt x="196" y="117"/>
                    <a:pt x="253" y="81"/>
                    <a:pt x="253" y="38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3" y="0"/>
                    <a:pt x="253" y="0"/>
                    <a:pt x="2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25" name="Oval 389"/>
            <p:cNvSpPr>
              <a:spLocks noChangeAspect="1" noChangeArrowheads="1"/>
            </p:cNvSpPr>
            <p:nvPr/>
          </p:nvSpPr>
          <p:spPr bwMode="auto">
            <a:xfrm>
              <a:off x="3873500" y="3431044"/>
              <a:ext cx="555625" cy="320894"/>
            </a:xfrm>
            <a:prstGeom prst="ellipse">
              <a:avLst/>
            </a:pr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26" name="Freeform 390"/>
            <p:cNvSpPr>
              <a:spLocks noChangeAspect="1" noEditPoints="1"/>
            </p:cNvSpPr>
            <p:nvPr/>
          </p:nvSpPr>
          <p:spPr bwMode="auto">
            <a:xfrm>
              <a:off x="3875696" y="3429000"/>
              <a:ext cx="551233" cy="324981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126" y="159"/>
                </a:cxn>
                <a:cxn ang="0">
                  <a:pos x="251" y="79"/>
                </a:cxn>
                <a:cxn ang="0">
                  <a:pos x="126" y="0"/>
                </a:cxn>
                <a:cxn ang="0">
                  <a:pos x="0" y="79"/>
                </a:cxn>
                <a:cxn ang="0">
                  <a:pos x="8" y="79"/>
                </a:cxn>
                <a:cxn ang="0">
                  <a:pos x="126" y="7"/>
                </a:cxn>
                <a:cxn ang="0">
                  <a:pos x="243" y="79"/>
                </a:cxn>
                <a:cxn ang="0">
                  <a:pos x="126" y="151"/>
                </a:cxn>
                <a:cxn ang="0">
                  <a:pos x="8" y="79"/>
                </a:cxn>
              </a:cxnLst>
              <a:rect l="0" t="0" r="r" b="b"/>
              <a:pathLst>
                <a:path w="251" h="159">
                  <a:moveTo>
                    <a:pt x="0" y="79"/>
                  </a:moveTo>
                  <a:cubicBezTo>
                    <a:pt x="0" y="123"/>
                    <a:pt x="57" y="159"/>
                    <a:pt x="126" y="159"/>
                  </a:cubicBezTo>
                  <a:cubicBezTo>
                    <a:pt x="195" y="159"/>
                    <a:pt x="251" y="123"/>
                    <a:pt x="251" y="79"/>
                  </a:cubicBezTo>
                  <a:cubicBezTo>
                    <a:pt x="251" y="36"/>
                    <a:pt x="195" y="0"/>
                    <a:pt x="126" y="0"/>
                  </a:cubicBezTo>
                  <a:cubicBezTo>
                    <a:pt x="57" y="0"/>
                    <a:pt x="0" y="36"/>
                    <a:pt x="0" y="79"/>
                  </a:cubicBezTo>
                  <a:close/>
                  <a:moveTo>
                    <a:pt x="8" y="79"/>
                  </a:moveTo>
                  <a:cubicBezTo>
                    <a:pt x="8" y="40"/>
                    <a:pt x="61" y="7"/>
                    <a:pt x="126" y="7"/>
                  </a:cubicBezTo>
                  <a:cubicBezTo>
                    <a:pt x="190" y="7"/>
                    <a:pt x="243" y="40"/>
                    <a:pt x="243" y="79"/>
                  </a:cubicBezTo>
                  <a:cubicBezTo>
                    <a:pt x="243" y="119"/>
                    <a:pt x="190" y="151"/>
                    <a:pt x="126" y="151"/>
                  </a:cubicBezTo>
                  <a:cubicBezTo>
                    <a:pt x="61" y="151"/>
                    <a:pt x="8" y="119"/>
                    <a:pt x="8" y="79"/>
                  </a:cubicBezTo>
                  <a:close/>
                </a:path>
              </a:pathLst>
            </a:custGeom>
            <a:solidFill>
              <a:srgbClr val="8BA6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27" name="Freeform 391"/>
            <p:cNvSpPr>
              <a:spLocks noChangeAspect="1"/>
            </p:cNvSpPr>
            <p:nvPr/>
          </p:nvSpPr>
          <p:spPr bwMode="auto">
            <a:xfrm>
              <a:off x="3893265" y="3443307"/>
              <a:ext cx="505114" cy="202347"/>
            </a:xfrm>
            <a:custGeom>
              <a:avLst/>
              <a:gdLst/>
              <a:ahLst/>
              <a:cxnLst>
                <a:cxn ang="0">
                  <a:pos x="2" y="75"/>
                </a:cxn>
                <a:cxn ang="0">
                  <a:pos x="119" y="3"/>
                </a:cxn>
                <a:cxn ang="0">
                  <a:pos x="230" y="51"/>
                </a:cxn>
                <a:cxn ang="0">
                  <a:pos x="118" y="0"/>
                </a:cxn>
                <a:cxn ang="0">
                  <a:pos x="0" y="73"/>
                </a:cxn>
                <a:cxn ang="0">
                  <a:pos x="8" y="99"/>
                </a:cxn>
                <a:cxn ang="0">
                  <a:pos x="2" y="75"/>
                </a:cxn>
              </a:cxnLst>
              <a:rect l="0" t="0" r="r" b="b"/>
              <a:pathLst>
                <a:path w="230" h="99">
                  <a:moveTo>
                    <a:pt x="2" y="75"/>
                  </a:moveTo>
                  <a:cubicBezTo>
                    <a:pt x="2" y="36"/>
                    <a:pt x="54" y="3"/>
                    <a:pt x="119" y="3"/>
                  </a:cubicBezTo>
                  <a:cubicBezTo>
                    <a:pt x="170" y="3"/>
                    <a:pt x="214" y="23"/>
                    <a:pt x="230" y="51"/>
                  </a:cubicBezTo>
                  <a:cubicBezTo>
                    <a:pt x="215" y="22"/>
                    <a:pt x="170" y="0"/>
                    <a:pt x="118" y="0"/>
                  </a:cubicBezTo>
                  <a:cubicBezTo>
                    <a:pt x="53" y="0"/>
                    <a:pt x="0" y="33"/>
                    <a:pt x="0" y="73"/>
                  </a:cubicBezTo>
                  <a:cubicBezTo>
                    <a:pt x="0" y="82"/>
                    <a:pt x="3" y="91"/>
                    <a:pt x="8" y="99"/>
                  </a:cubicBezTo>
                  <a:cubicBezTo>
                    <a:pt x="4" y="92"/>
                    <a:pt x="2" y="84"/>
                    <a:pt x="2" y="75"/>
                  </a:cubicBezTo>
                  <a:close/>
                </a:path>
              </a:pathLst>
            </a:custGeom>
            <a:solidFill>
              <a:srgbClr val="2B4F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28" name="Freeform 392"/>
            <p:cNvSpPr>
              <a:spLocks noChangeAspect="1" noEditPoints="1"/>
            </p:cNvSpPr>
            <p:nvPr/>
          </p:nvSpPr>
          <p:spPr bwMode="auto">
            <a:xfrm>
              <a:off x="3972327" y="3502581"/>
              <a:ext cx="373345" cy="194171"/>
            </a:xfrm>
            <a:custGeom>
              <a:avLst/>
              <a:gdLst/>
              <a:ahLst/>
              <a:cxnLst>
                <a:cxn ang="0">
                  <a:pos x="124" y="80"/>
                </a:cxn>
                <a:cxn ang="0">
                  <a:pos x="109" y="62"/>
                </a:cxn>
                <a:cxn ang="0">
                  <a:pos x="113" y="58"/>
                </a:cxn>
                <a:cxn ang="0">
                  <a:pos x="126" y="41"/>
                </a:cxn>
                <a:cxn ang="0">
                  <a:pos x="92" y="60"/>
                </a:cxn>
                <a:cxn ang="0">
                  <a:pos x="92" y="66"/>
                </a:cxn>
                <a:cxn ang="0">
                  <a:pos x="111" y="86"/>
                </a:cxn>
                <a:cxn ang="0">
                  <a:pos x="81" y="94"/>
                </a:cxn>
                <a:cxn ang="0">
                  <a:pos x="144" y="61"/>
                </a:cxn>
                <a:cxn ang="0">
                  <a:pos x="116" y="37"/>
                </a:cxn>
                <a:cxn ang="0">
                  <a:pos x="143" y="37"/>
                </a:cxn>
                <a:cxn ang="0">
                  <a:pos x="170" y="3"/>
                </a:cxn>
                <a:cxn ang="0">
                  <a:pos x="120" y="7"/>
                </a:cxn>
                <a:cxn ang="0">
                  <a:pos x="146" y="11"/>
                </a:cxn>
                <a:cxn ang="0">
                  <a:pos x="110" y="25"/>
                </a:cxn>
                <a:cxn ang="0">
                  <a:pos x="87" y="20"/>
                </a:cxn>
                <a:cxn ang="0">
                  <a:pos x="116" y="37"/>
                </a:cxn>
                <a:cxn ang="0">
                  <a:pos x="61" y="30"/>
                </a:cxn>
                <a:cxn ang="0">
                  <a:pos x="62" y="33"/>
                </a:cxn>
                <a:cxn ang="0">
                  <a:pos x="38" y="46"/>
                </a:cxn>
                <a:cxn ang="0">
                  <a:pos x="75" y="38"/>
                </a:cxn>
                <a:cxn ang="0">
                  <a:pos x="79" y="34"/>
                </a:cxn>
                <a:cxn ang="0">
                  <a:pos x="60" y="9"/>
                </a:cxn>
                <a:cxn ang="0">
                  <a:pos x="89" y="1"/>
                </a:cxn>
                <a:cxn ang="0">
                  <a:pos x="33" y="20"/>
                </a:cxn>
                <a:cxn ang="0">
                  <a:pos x="39" y="34"/>
                </a:cxn>
                <a:cxn ang="0">
                  <a:pos x="54" y="58"/>
                </a:cxn>
                <a:cxn ang="0">
                  <a:pos x="28" y="58"/>
                </a:cxn>
                <a:cxn ang="0">
                  <a:pos x="7" y="78"/>
                </a:cxn>
                <a:cxn ang="0">
                  <a:pos x="48" y="93"/>
                </a:cxn>
                <a:cxn ang="0">
                  <a:pos x="25" y="84"/>
                </a:cxn>
                <a:cxn ang="0">
                  <a:pos x="61" y="70"/>
                </a:cxn>
                <a:cxn ang="0">
                  <a:pos x="84" y="75"/>
                </a:cxn>
                <a:cxn ang="0">
                  <a:pos x="54" y="58"/>
                </a:cxn>
              </a:cxnLst>
              <a:rect l="0" t="0" r="r" b="b"/>
              <a:pathLst>
                <a:path w="170" h="95">
                  <a:moveTo>
                    <a:pt x="132" y="61"/>
                  </a:moveTo>
                  <a:cubicBezTo>
                    <a:pt x="132" y="62"/>
                    <a:pt x="124" y="80"/>
                    <a:pt x="124" y="80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09" y="64"/>
                    <a:pt x="108" y="63"/>
                    <a:pt x="109" y="62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09" y="61"/>
                    <a:pt x="111" y="60"/>
                    <a:pt x="113" y="58"/>
                  </a:cubicBezTo>
                  <a:cubicBezTo>
                    <a:pt x="113" y="58"/>
                    <a:pt x="131" y="49"/>
                    <a:pt x="133" y="48"/>
                  </a:cubicBezTo>
                  <a:cubicBezTo>
                    <a:pt x="132" y="48"/>
                    <a:pt x="126" y="42"/>
                    <a:pt x="126" y="41"/>
                  </a:cubicBezTo>
                  <a:cubicBezTo>
                    <a:pt x="122" y="43"/>
                    <a:pt x="96" y="57"/>
                    <a:pt x="96" y="57"/>
                  </a:cubicBezTo>
                  <a:cubicBezTo>
                    <a:pt x="94" y="58"/>
                    <a:pt x="93" y="59"/>
                    <a:pt x="92" y="60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1" y="63"/>
                    <a:pt x="91" y="65"/>
                    <a:pt x="92" y="66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6"/>
                    <a:pt x="111" y="86"/>
                    <a:pt x="111" y="86"/>
                  </a:cubicBezTo>
                  <a:cubicBezTo>
                    <a:pt x="111" y="86"/>
                    <a:pt x="87" y="85"/>
                    <a:pt x="85" y="85"/>
                  </a:cubicBezTo>
                  <a:cubicBezTo>
                    <a:pt x="85" y="86"/>
                    <a:pt x="82" y="93"/>
                    <a:pt x="81" y="94"/>
                  </a:cubicBezTo>
                  <a:cubicBezTo>
                    <a:pt x="83" y="94"/>
                    <a:pt x="127" y="95"/>
                    <a:pt x="129" y="95"/>
                  </a:cubicBezTo>
                  <a:cubicBezTo>
                    <a:pt x="130" y="93"/>
                    <a:pt x="144" y="62"/>
                    <a:pt x="144" y="61"/>
                  </a:cubicBezTo>
                  <a:cubicBezTo>
                    <a:pt x="143" y="61"/>
                    <a:pt x="134" y="61"/>
                    <a:pt x="132" y="61"/>
                  </a:cubicBezTo>
                  <a:close/>
                  <a:moveTo>
                    <a:pt x="116" y="37"/>
                  </a:moveTo>
                  <a:cubicBezTo>
                    <a:pt x="151" y="19"/>
                    <a:pt x="151" y="19"/>
                    <a:pt x="151" y="19"/>
                  </a:cubicBezTo>
                  <a:cubicBezTo>
                    <a:pt x="151" y="19"/>
                    <a:pt x="143" y="36"/>
                    <a:pt x="143" y="37"/>
                  </a:cubicBezTo>
                  <a:cubicBezTo>
                    <a:pt x="144" y="37"/>
                    <a:pt x="154" y="37"/>
                    <a:pt x="155" y="37"/>
                  </a:cubicBezTo>
                  <a:cubicBezTo>
                    <a:pt x="156" y="35"/>
                    <a:pt x="170" y="4"/>
                    <a:pt x="170" y="3"/>
                  </a:cubicBezTo>
                  <a:cubicBezTo>
                    <a:pt x="169" y="3"/>
                    <a:pt x="124" y="2"/>
                    <a:pt x="122" y="2"/>
                  </a:cubicBezTo>
                  <a:cubicBezTo>
                    <a:pt x="122" y="3"/>
                    <a:pt x="120" y="7"/>
                    <a:pt x="120" y="7"/>
                  </a:cubicBezTo>
                  <a:cubicBezTo>
                    <a:pt x="120" y="7"/>
                    <a:pt x="119" y="10"/>
                    <a:pt x="119" y="10"/>
                  </a:cubicBezTo>
                  <a:cubicBezTo>
                    <a:pt x="120" y="11"/>
                    <a:pt x="146" y="11"/>
                    <a:pt x="146" y="11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3" y="28"/>
                    <a:pt x="112" y="27"/>
                    <a:pt x="110" y="25"/>
                  </a:cubicBezTo>
                  <a:cubicBezTo>
                    <a:pt x="110" y="25"/>
                    <a:pt x="100" y="15"/>
                    <a:pt x="99" y="14"/>
                  </a:cubicBezTo>
                  <a:cubicBezTo>
                    <a:pt x="98" y="15"/>
                    <a:pt x="88" y="20"/>
                    <a:pt x="87" y="20"/>
                  </a:cubicBezTo>
                  <a:cubicBezTo>
                    <a:pt x="89" y="22"/>
                    <a:pt x="103" y="37"/>
                    <a:pt x="103" y="37"/>
                  </a:cubicBezTo>
                  <a:cubicBezTo>
                    <a:pt x="105" y="39"/>
                    <a:pt x="111" y="40"/>
                    <a:pt x="116" y="37"/>
                  </a:cubicBezTo>
                  <a:close/>
                  <a:moveTo>
                    <a:pt x="47" y="15"/>
                  </a:moveTo>
                  <a:cubicBezTo>
                    <a:pt x="61" y="30"/>
                    <a:pt x="61" y="30"/>
                    <a:pt x="61" y="30"/>
                  </a:cubicBezTo>
                  <a:cubicBezTo>
                    <a:pt x="62" y="31"/>
                    <a:pt x="63" y="32"/>
                    <a:pt x="62" y="33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0" y="35"/>
                    <a:pt x="57" y="37"/>
                  </a:cubicBezTo>
                  <a:cubicBezTo>
                    <a:pt x="57" y="37"/>
                    <a:pt x="40" y="46"/>
                    <a:pt x="38" y="46"/>
                  </a:cubicBezTo>
                  <a:cubicBezTo>
                    <a:pt x="39" y="47"/>
                    <a:pt x="44" y="53"/>
                    <a:pt x="45" y="54"/>
                  </a:cubicBezTo>
                  <a:cubicBezTo>
                    <a:pt x="49" y="52"/>
                    <a:pt x="75" y="38"/>
                    <a:pt x="75" y="38"/>
                  </a:cubicBezTo>
                  <a:cubicBezTo>
                    <a:pt x="76" y="37"/>
                    <a:pt x="78" y="36"/>
                    <a:pt x="79" y="35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80" y="32"/>
                    <a:pt x="80" y="30"/>
                    <a:pt x="78" y="2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84" y="10"/>
                    <a:pt x="86" y="10"/>
                  </a:cubicBezTo>
                  <a:cubicBezTo>
                    <a:pt x="86" y="9"/>
                    <a:pt x="89" y="2"/>
                    <a:pt x="89" y="1"/>
                  </a:cubicBezTo>
                  <a:cubicBezTo>
                    <a:pt x="88" y="1"/>
                    <a:pt x="43" y="0"/>
                    <a:pt x="41" y="0"/>
                  </a:cubicBezTo>
                  <a:cubicBezTo>
                    <a:pt x="41" y="2"/>
                    <a:pt x="33" y="20"/>
                    <a:pt x="33" y="20"/>
                  </a:cubicBezTo>
                  <a:cubicBezTo>
                    <a:pt x="33" y="20"/>
                    <a:pt x="27" y="33"/>
                    <a:pt x="26" y="34"/>
                  </a:cubicBezTo>
                  <a:cubicBezTo>
                    <a:pt x="27" y="34"/>
                    <a:pt x="37" y="34"/>
                    <a:pt x="39" y="34"/>
                  </a:cubicBezTo>
                  <a:cubicBezTo>
                    <a:pt x="39" y="33"/>
                    <a:pt x="47" y="15"/>
                    <a:pt x="47" y="15"/>
                  </a:cubicBezTo>
                  <a:close/>
                  <a:moveTo>
                    <a:pt x="54" y="58"/>
                  </a:move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7" y="59"/>
                    <a:pt x="28" y="58"/>
                  </a:cubicBezTo>
                  <a:cubicBezTo>
                    <a:pt x="27" y="58"/>
                    <a:pt x="17" y="58"/>
                    <a:pt x="15" y="58"/>
                  </a:cubicBezTo>
                  <a:cubicBezTo>
                    <a:pt x="15" y="60"/>
                    <a:pt x="7" y="78"/>
                    <a:pt x="7" y="78"/>
                  </a:cubicBezTo>
                  <a:cubicBezTo>
                    <a:pt x="7" y="78"/>
                    <a:pt x="1" y="91"/>
                    <a:pt x="0" y="92"/>
                  </a:cubicBezTo>
                  <a:cubicBezTo>
                    <a:pt x="2" y="92"/>
                    <a:pt x="46" y="93"/>
                    <a:pt x="48" y="93"/>
                  </a:cubicBezTo>
                  <a:cubicBezTo>
                    <a:pt x="49" y="92"/>
                    <a:pt x="52" y="85"/>
                    <a:pt x="52" y="84"/>
                  </a:cubicBezTo>
                  <a:cubicBezTo>
                    <a:pt x="51" y="84"/>
                    <a:pt x="25" y="84"/>
                    <a:pt x="25" y="84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8" y="67"/>
                    <a:pt x="59" y="68"/>
                    <a:pt x="61" y="70"/>
                  </a:cubicBezTo>
                  <a:cubicBezTo>
                    <a:pt x="61" y="70"/>
                    <a:pt x="71" y="80"/>
                    <a:pt x="71" y="81"/>
                  </a:cubicBezTo>
                  <a:cubicBezTo>
                    <a:pt x="73" y="81"/>
                    <a:pt x="82" y="76"/>
                    <a:pt x="84" y="75"/>
                  </a:cubicBezTo>
                  <a:cubicBezTo>
                    <a:pt x="82" y="73"/>
                    <a:pt x="68" y="58"/>
                    <a:pt x="68" y="58"/>
                  </a:cubicBezTo>
                  <a:cubicBezTo>
                    <a:pt x="66" y="56"/>
                    <a:pt x="60" y="55"/>
                    <a:pt x="54" y="58"/>
                  </a:cubicBez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29" name="Freeform 393"/>
            <p:cNvSpPr>
              <a:spLocks noChangeAspect="1" noEditPoints="1"/>
            </p:cNvSpPr>
            <p:nvPr/>
          </p:nvSpPr>
          <p:spPr bwMode="auto">
            <a:xfrm>
              <a:off x="3963542" y="3494405"/>
              <a:ext cx="373345" cy="192127"/>
            </a:xfrm>
            <a:custGeom>
              <a:avLst/>
              <a:gdLst/>
              <a:ahLst/>
              <a:cxnLst>
                <a:cxn ang="0">
                  <a:pos x="123" y="79"/>
                </a:cxn>
                <a:cxn ang="0">
                  <a:pos x="108" y="62"/>
                </a:cxn>
                <a:cxn ang="0">
                  <a:pos x="113" y="58"/>
                </a:cxn>
                <a:cxn ang="0">
                  <a:pos x="125" y="41"/>
                </a:cxn>
                <a:cxn ang="0">
                  <a:pos x="91" y="60"/>
                </a:cxn>
                <a:cxn ang="0">
                  <a:pos x="92" y="66"/>
                </a:cxn>
                <a:cxn ang="0">
                  <a:pos x="110" y="85"/>
                </a:cxn>
                <a:cxn ang="0">
                  <a:pos x="81" y="93"/>
                </a:cxn>
                <a:cxn ang="0">
                  <a:pos x="144" y="60"/>
                </a:cxn>
                <a:cxn ang="0">
                  <a:pos x="116" y="36"/>
                </a:cxn>
                <a:cxn ang="0">
                  <a:pos x="143" y="36"/>
                </a:cxn>
                <a:cxn ang="0">
                  <a:pos x="170" y="3"/>
                </a:cxn>
                <a:cxn ang="0">
                  <a:pos x="120" y="6"/>
                </a:cxn>
                <a:cxn ang="0">
                  <a:pos x="145" y="11"/>
                </a:cxn>
                <a:cxn ang="0">
                  <a:pos x="109" y="24"/>
                </a:cxn>
                <a:cxn ang="0">
                  <a:pos x="87" y="20"/>
                </a:cxn>
                <a:cxn ang="0">
                  <a:pos x="116" y="36"/>
                </a:cxn>
                <a:cxn ang="0">
                  <a:pos x="61" y="30"/>
                </a:cxn>
                <a:cxn ang="0">
                  <a:pos x="62" y="33"/>
                </a:cxn>
                <a:cxn ang="0">
                  <a:pos x="38" y="46"/>
                </a:cxn>
                <a:cxn ang="0">
                  <a:pos x="74" y="38"/>
                </a:cxn>
                <a:cxn ang="0">
                  <a:pos x="79" y="33"/>
                </a:cxn>
                <a:cxn ang="0">
                  <a:pos x="59" y="9"/>
                </a:cxn>
                <a:cxn ang="0">
                  <a:pos x="89" y="1"/>
                </a:cxn>
                <a:cxn ang="0">
                  <a:pos x="32" y="19"/>
                </a:cxn>
                <a:cxn ang="0">
                  <a:pos x="38" y="34"/>
                </a:cxn>
                <a:cxn ang="0">
                  <a:pos x="54" y="57"/>
                </a:cxn>
                <a:cxn ang="0">
                  <a:pos x="27" y="58"/>
                </a:cxn>
                <a:cxn ang="0">
                  <a:pos x="6" y="77"/>
                </a:cxn>
                <a:cxn ang="0">
                  <a:pos x="48" y="92"/>
                </a:cxn>
                <a:cxn ang="0">
                  <a:pos x="25" y="83"/>
                </a:cxn>
                <a:cxn ang="0">
                  <a:pos x="61" y="70"/>
                </a:cxn>
                <a:cxn ang="0">
                  <a:pos x="83" y="74"/>
                </a:cxn>
                <a:cxn ang="0">
                  <a:pos x="54" y="57"/>
                </a:cxn>
              </a:cxnLst>
              <a:rect l="0" t="0" r="r" b="b"/>
              <a:pathLst>
                <a:path w="170" h="94">
                  <a:moveTo>
                    <a:pt x="132" y="60"/>
                  </a:moveTo>
                  <a:cubicBezTo>
                    <a:pt x="131" y="62"/>
                    <a:pt x="123" y="79"/>
                    <a:pt x="123" y="79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8" y="63"/>
                    <a:pt x="108" y="63"/>
                    <a:pt x="108" y="62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109" y="60"/>
                    <a:pt x="111" y="59"/>
                    <a:pt x="113" y="58"/>
                  </a:cubicBezTo>
                  <a:cubicBezTo>
                    <a:pt x="113" y="58"/>
                    <a:pt x="130" y="49"/>
                    <a:pt x="132" y="48"/>
                  </a:cubicBezTo>
                  <a:cubicBezTo>
                    <a:pt x="131" y="47"/>
                    <a:pt x="126" y="41"/>
                    <a:pt x="125" y="41"/>
                  </a:cubicBezTo>
                  <a:cubicBezTo>
                    <a:pt x="121" y="43"/>
                    <a:pt x="95" y="56"/>
                    <a:pt x="95" y="56"/>
                  </a:cubicBezTo>
                  <a:cubicBezTo>
                    <a:pt x="94" y="57"/>
                    <a:pt x="92" y="58"/>
                    <a:pt x="91" y="60"/>
                  </a:cubicBezTo>
                  <a:cubicBezTo>
                    <a:pt x="91" y="60"/>
                    <a:pt x="91" y="60"/>
                    <a:pt x="91" y="60"/>
                  </a:cubicBezTo>
                  <a:cubicBezTo>
                    <a:pt x="90" y="62"/>
                    <a:pt x="90" y="64"/>
                    <a:pt x="92" y="66"/>
                  </a:cubicBezTo>
                  <a:cubicBezTo>
                    <a:pt x="109" y="84"/>
                    <a:pt x="109" y="84"/>
                    <a:pt x="109" y="84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0" y="85"/>
                    <a:pt x="86" y="85"/>
                    <a:pt x="85" y="85"/>
                  </a:cubicBezTo>
                  <a:cubicBezTo>
                    <a:pt x="84" y="86"/>
                    <a:pt x="81" y="92"/>
                    <a:pt x="81" y="93"/>
                  </a:cubicBezTo>
                  <a:cubicBezTo>
                    <a:pt x="82" y="93"/>
                    <a:pt x="127" y="94"/>
                    <a:pt x="129" y="94"/>
                  </a:cubicBezTo>
                  <a:cubicBezTo>
                    <a:pt x="129" y="93"/>
                    <a:pt x="143" y="61"/>
                    <a:pt x="144" y="60"/>
                  </a:cubicBezTo>
                  <a:cubicBezTo>
                    <a:pt x="143" y="60"/>
                    <a:pt x="133" y="60"/>
                    <a:pt x="132" y="60"/>
                  </a:cubicBezTo>
                  <a:close/>
                  <a:moveTo>
                    <a:pt x="116" y="36"/>
                  </a:moveTo>
                  <a:cubicBezTo>
                    <a:pt x="150" y="19"/>
                    <a:pt x="150" y="19"/>
                    <a:pt x="150" y="19"/>
                  </a:cubicBezTo>
                  <a:cubicBezTo>
                    <a:pt x="150" y="19"/>
                    <a:pt x="143" y="35"/>
                    <a:pt x="143" y="36"/>
                  </a:cubicBezTo>
                  <a:cubicBezTo>
                    <a:pt x="144" y="36"/>
                    <a:pt x="153" y="36"/>
                    <a:pt x="155" y="36"/>
                  </a:cubicBezTo>
                  <a:cubicBezTo>
                    <a:pt x="155" y="35"/>
                    <a:pt x="169" y="4"/>
                    <a:pt x="170" y="3"/>
                  </a:cubicBezTo>
                  <a:cubicBezTo>
                    <a:pt x="169" y="3"/>
                    <a:pt x="124" y="2"/>
                    <a:pt x="122" y="2"/>
                  </a:cubicBezTo>
                  <a:cubicBezTo>
                    <a:pt x="121" y="3"/>
                    <a:pt x="120" y="6"/>
                    <a:pt x="120" y="6"/>
                  </a:cubicBezTo>
                  <a:cubicBezTo>
                    <a:pt x="120" y="6"/>
                    <a:pt x="118" y="9"/>
                    <a:pt x="118" y="10"/>
                  </a:cubicBezTo>
                  <a:cubicBezTo>
                    <a:pt x="119" y="10"/>
                    <a:pt x="145" y="11"/>
                    <a:pt x="145" y="11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2" y="27"/>
                    <a:pt x="111" y="26"/>
                    <a:pt x="109" y="24"/>
                  </a:cubicBezTo>
                  <a:cubicBezTo>
                    <a:pt x="109" y="24"/>
                    <a:pt x="99" y="14"/>
                    <a:pt x="99" y="13"/>
                  </a:cubicBezTo>
                  <a:cubicBezTo>
                    <a:pt x="97" y="14"/>
                    <a:pt x="88" y="19"/>
                    <a:pt x="87" y="20"/>
                  </a:cubicBezTo>
                  <a:cubicBezTo>
                    <a:pt x="89" y="22"/>
                    <a:pt x="102" y="36"/>
                    <a:pt x="102" y="36"/>
                  </a:cubicBezTo>
                  <a:cubicBezTo>
                    <a:pt x="104" y="39"/>
                    <a:pt x="110" y="39"/>
                    <a:pt x="116" y="36"/>
                  </a:cubicBezTo>
                  <a:close/>
                  <a:moveTo>
                    <a:pt x="47" y="15"/>
                  </a:moveTo>
                  <a:cubicBezTo>
                    <a:pt x="61" y="30"/>
                    <a:pt x="61" y="30"/>
                    <a:pt x="61" y="30"/>
                  </a:cubicBezTo>
                  <a:cubicBezTo>
                    <a:pt x="62" y="30"/>
                    <a:pt x="62" y="31"/>
                    <a:pt x="62" y="32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59" y="35"/>
                    <a:pt x="57" y="36"/>
                  </a:cubicBezTo>
                  <a:cubicBezTo>
                    <a:pt x="57" y="36"/>
                    <a:pt x="40" y="45"/>
                    <a:pt x="38" y="46"/>
                  </a:cubicBezTo>
                  <a:cubicBezTo>
                    <a:pt x="38" y="47"/>
                    <a:pt x="44" y="53"/>
                    <a:pt x="44" y="53"/>
                  </a:cubicBezTo>
                  <a:cubicBezTo>
                    <a:pt x="49" y="51"/>
                    <a:pt x="74" y="38"/>
                    <a:pt x="74" y="38"/>
                  </a:cubicBezTo>
                  <a:cubicBezTo>
                    <a:pt x="76" y="37"/>
                    <a:pt x="77" y="36"/>
                    <a:pt x="78" y="34"/>
                  </a:cubicBezTo>
                  <a:cubicBezTo>
                    <a:pt x="79" y="33"/>
                    <a:pt x="79" y="33"/>
                    <a:pt x="79" y="33"/>
                  </a:cubicBezTo>
                  <a:cubicBezTo>
                    <a:pt x="79" y="32"/>
                    <a:pt x="79" y="30"/>
                    <a:pt x="78" y="28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9"/>
                    <a:pt x="83" y="9"/>
                    <a:pt x="85" y="9"/>
                  </a:cubicBezTo>
                  <a:cubicBezTo>
                    <a:pt x="86" y="8"/>
                    <a:pt x="89" y="2"/>
                    <a:pt x="89" y="1"/>
                  </a:cubicBezTo>
                  <a:cubicBezTo>
                    <a:pt x="88" y="1"/>
                    <a:pt x="43" y="0"/>
                    <a:pt x="41" y="0"/>
                  </a:cubicBezTo>
                  <a:cubicBezTo>
                    <a:pt x="40" y="1"/>
                    <a:pt x="32" y="19"/>
                    <a:pt x="32" y="19"/>
                  </a:cubicBezTo>
                  <a:cubicBezTo>
                    <a:pt x="32" y="19"/>
                    <a:pt x="26" y="32"/>
                    <a:pt x="26" y="33"/>
                  </a:cubicBezTo>
                  <a:cubicBezTo>
                    <a:pt x="27" y="33"/>
                    <a:pt x="36" y="34"/>
                    <a:pt x="38" y="34"/>
                  </a:cubicBezTo>
                  <a:cubicBezTo>
                    <a:pt x="39" y="32"/>
                    <a:pt x="47" y="15"/>
                    <a:pt x="47" y="15"/>
                  </a:cubicBezTo>
                  <a:close/>
                  <a:moveTo>
                    <a:pt x="54" y="57"/>
                  </a:move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27" y="59"/>
                    <a:pt x="27" y="58"/>
                  </a:cubicBezTo>
                  <a:cubicBezTo>
                    <a:pt x="26" y="58"/>
                    <a:pt x="17" y="58"/>
                    <a:pt x="15" y="58"/>
                  </a:cubicBezTo>
                  <a:cubicBezTo>
                    <a:pt x="14" y="59"/>
                    <a:pt x="6" y="77"/>
                    <a:pt x="6" y="77"/>
                  </a:cubicBezTo>
                  <a:cubicBezTo>
                    <a:pt x="6" y="77"/>
                    <a:pt x="0" y="90"/>
                    <a:pt x="0" y="91"/>
                  </a:cubicBezTo>
                  <a:cubicBezTo>
                    <a:pt x="1" y="91"/>
                    <a:pt x="46" y="92"/>
                    <a:pt x="48" y="92"/>
                  </a:cubicBezTo>
                  <a:cubicBezTo>
                    <a:pt x="48" y="91"/>
                    <a:pt x="51" y="85"/>
                    <a:pt x="52" y="84"/>
                  </a:cubicBezTo>
                  <a:cubicBezTo>
                    <a:pt x="50" y="84"/>
                    <a:pt x="25" y="83"/>
                    <a:pt x="25" y="83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7" y="66"/>
                    <a:pt x="59" y="67"/>
                    <a:pt x="61" y="70"/>
                  </a:cubicBezTo>
                  <a:cubicBezTo>
                    <a:pt x="61" y="70"/>
                    <a:pt x="70" y="80"/>
                    <a:pt x="71" y="81"/>
                  </a:cubicBezTo>
                  <a:cubicBezTo>
                    <a:pt x="72" y="80"/>
                    <a:pt x="82" y="75"/>
                    <a:pt x="83" y="74"/>
                  </a:cubicBezTo>
                  <a:cubicBezTo>
                    <a:pt x="81" y="72"/>
                    <a:pt x="68" y="58"/>
                    <a:pt x="68" y="58"/>
                  </a:cubicBezTo>
                  <a:cubicBezTo>
                    <a:pt x="65" y="55"/>
                    <a:pt x="59" y="54"/>
                    <a:pt x="54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31" name="Freeform 395"/>
            <p:cNvSpPr>
              <a:spLocks noChangeAspect="1"/>
            </p:cNvSpPr>
            <p:nvPr/>
          </p:nvSpPr>
          <p:spPr bwMode="auto">
            <a:xfrm>
              <a:off x="4114800" y="2387044"/>
              <a:ext cx="555625" cy="2370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27" y="116"/>
                </a:cxn>
                <a:cxn ang="0">
                  <a:pos x="253" y="38"/>
                </a:cxn>
                <a:cxn ang="0">
                  <a:pos x="253" y="38"/>
                </a:cxn>
                <a:cxn ang="0">
                  <a:pos x="253" y="0"/>
                </a:cxn>
                <a:cxn ang="0">
                  <a:pos x="0" y="0"/>
                </a:cxn>
              </a:cxnLst>
              <a:rect l="0" t="0" r="r" b="b"/>
              <a:pathLst>
                <a:path w="253" h="116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81"/>
                    <a:pt x="57" y="116"/>
                    <a:pt x="127" y="116"/>
                  </a:cubicBezTo>
                  <a:cubicBezTo>
                    <a:pt x="196" y="116"/>
                    <a:pt x="253" y="81"/>
                    <a:pt x="253" y="38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3" y="0"/>
                    <a:pt x="253" y="0"/>
                    <a:pt x="2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32" name="Oval 396"/>
            <p:cNvSpPr>
              <a:spLocks noChangeAspect="1" noChangeArrowheads="1"/>
            </p:cNvSpPr>
            <p:nvPr/>
          </p:nvSpPr>
          <p:spPr bwMode="auto">
            <a:xfrm>
              <a:off x="4114800" y="2225576"/>
              <a:ext cx="555625" cy="322937"/>
            </a:xfrm>
            <a:prstGeom prst="ellipse">
              <a:avLst/>
            </a:pr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33" name="Freeform 397"/>
            <p:cNvSpPr>
              <a:spLocks noChangeAspect="1" noEditPoints="1"/>
            </p:cNvSpPr>
            <p:nvPr/>
          </p:nvSpPr>
          <p:spPr bwMode="auto">
            <a:xfrm>
              <a:off x="4116996" y="2225576"/>
              <a:ext cx="551233" cy="324981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126" y="159"/>
                </a:cxn>
                <a:cxn ang="0">
                  <a:pos x="251" y="79"/>
                </a:cxn>
                <a:cxn ang="0">
                  <a:pos x="126" y="0"/>
                </a:cxn>
                <a:cxn ang="0">
                  <a:pos x="0" y="79"/>
                </a:cxn>
                <a:cxn ang="0">
                  <a:pos x="7" y="79"/>
                </a:cxn>
                <a:cxn ang="0">
                  <a:pos x="126" y="7"/>
                </a:cxn>
                <a:cxn ang="0">
                  <a:pos x="244" y="79"/>
                </a:cxn>
                <a:cxn ang="0">
                  <a:pos x="126" y="151"/>
                </a:cxn>
                <a:cxn ang="0">
                  <a:pos x="7" y="79"/>
                </a:cxn>
              </a:cxnLst>
              <a:rect l="0" t="0" r="r" b="b"/>
              <a:pathLst>
                <a:path w="251" h="159">
                  <a:moveTo>
                    <a:pt x="0" y="79"/>
                  </a:moveTo>
                  <a:cubicBezTo>
                    <a:pt x="0" y="123"/>
                    <a:pt x="56" y="159"/>
                    <a:pt x="126" y="159"/>
                  </a:cubicBezTo>
                  <a:cubicBezTo>
                    <a:pt x="195" y="159"/>
                    <a:pt x="251" y="123"/>
                    <a:pt x="251" y="79"/>
                  </a:cubicBezTo>
                  <a:cubicBezTo>
                    <a:pt x="251" y="35"/>
                    <a:pt x="195" y="0"/>
                    <a:pt x="126" y="0"/>
                  </a:cubicBezTo>
                  <a:cubicBezTo>
                    <a:pt x="56" y="0"/>
                    <a:pt x="0" y="35"/>
                    <a:pt x="0" y="79"/>
                  </a:cubicBezTo>
                  <a:close/>
                  <a:moveTo>
                    <a:pt x="7" y="79"/>
                  </a:moveTo>
                  <a:cubicBezTo>
                    <a:pt x="7" y="39"/>
                    <a:pt x="60" y="7"/>
                    <a:pt x="126" y="7"/>
                  </a:cubicBezTo>
                  <a:cubicBezTo>
                    <a:pt x="191" y="7"/>
                    <a:pt x="244" y="39"/>
                    <a:pt x="244" y="79"/>
                  </a:cubicBezTo>
                  <a:cubicBezTo>
                    <a:pt x="244" y="119"/>
                    <a:pt x="191" y="151"/>
                    <a:pt x="126" y="151"/>
                  </a:cubicBezTo>
                  <a:cubicBezTo>
                    <a:pt x="60" y="151"/>
                    <a:pt x="7" y="119"/>
                    <a:pt x="7" y="79"/>
                  </a:cubicBezTo>
                  <a:close/>
                </a:path>
              </a:pathLst>
            </a:custGeom>
            <a:solidFill>
              <a:srgbClr val="8BA6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34" name="Freeform 398"/>
            <p:cNvSpPr>
              <a:spLocks noChangeAspect="1"/>
            </p:cNvSpPr>
            <p:nvPr/>
          </p:nvSpPr>
          <p:spPr bwMode="auto">
            <a:xfrm>
              <a:off x="4134565" y="2239883"/>
              <a:ext cx="505114" cy="202347"/>
            </a:xfrm>
            <a:custGeom>
              <a:avLst/>
              <a:gdLst/>
              <a:ahLst/>
              <a:cxnLst>
                <a:cxn ang="0">
                  <a:pos x="2" y="75"/>
                </a:cxn>
                <a:cxn ang="0">
                  <a:pos x="119" y="3"/>
                </a:cxn>
                <a:cxn ang="0">
                  <a:pos x="230" y="51"/>
                </a:cxn>
                <a:cxn ang="0">
                  <a:pos x="118" y="0"/>
                </a:cxn>
                <a:cxn ang="0">
                  <a:pos x="0" y="72"/>
                </a:cxn>
                <a:cxn ang="0">
                  <a:pos x="8" y="99"/>
                </a:cxn>
                <a:cxn ang="0">
                  <a:pos x="2" y="75"/>
                </a:cxn>
              </a:cxnLst>
              <a:rect l="0" t="0" r="r" b="b"/>
              <a:pathLst>
                <a:path w="230" h="99">
                  <a:moveTo>
                    <a:pt x="2" y="75"/>
                  </a:moveTo>
                  <a:cubicBezTo>
                    <a:pt x="2" y="35"/>
                    <a:pt x="54" y="3"/>
                    <a:pt x="119" y="3"/>
                  </a:cubicBezTo>
                  <a:cubicBezTo>
                    <a:pt x="170" y="3"/>
                    <a:pt x="214" y="23"/>
                    <a:pt x="230" y="51"/>
                  </a:cubicBezTo>
                  <a:cubicBezTo>
                    <a:pt x="215" y="22"/>
                    <a:pt x="170" y="0"/>
                    <a:pt x="118" y="0"/>
                  </a:cubicBezTo>
                  <a:cubicBezTo>
                    <a:pt x="53" y="0"/>
                    <a:pt x="0" y="33"/>
                    <a:pt x="0" y="72"/>
                  </a:cubicBezTo>
                  <a:cubicBezTo>
                    <a:pt x="0" y="82"/>
                    <a:pt x="3" y="90"/>
                    <a:pt x="8" y="99"/>
                  </a:cubicBezTo>
                  <a:cubicBezTo>
                    <a:pt x="4" y="91"/>
                    <a:pt x="2" y="83"/>
                    <a:pt x="2" y="75"/>
                  </a:cubicBez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35" name="Freeform 399"/>
            <p:cNvSpPr>
              <a:spLocks noChangeAspect="1"/>
            </p:cNvSpPr>
            <p:nvPr/>
          </p:nvSpPr>
          <p:spPr bwMode="auto">
            <a:xfrm>
              <a:off x="4114800" y="2295068"/>
              <a:ext cx="555625" cy="2391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27" y="117"/>
                </a:cxn>
                <a:cxn ang="0">
                  <a:pos x="253" y="38"/>
                </a:cxn>
                <a:cxn ang="0">
                  <a:pos x="253" y="38"/>
                </a:cxn>
                <a:cxn ang="0">
                  <a:pos x="253" y="0"/>
                </a:cxn>
                <a:cxn ang="0">
                  <a:pos x="0" y="0"/>
                </a:cxn>
              </a:cxnLst>
              <a:rect l="0" t="0" r="r" b="b"/>
              <a:pathLst>
                <a:path w="253" h="117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81"/>
                    <a:pt x="57" y="117"/>
                    <a:pt x="127" y="117"/>
                  </a:cubicBezTo>
                  <a:cubicBezTo>
                    <a:pt x="196" y="117"/>
                    <a:pt x="253" y="81"/>
                    <a:pt x="253" y="38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3" y="0"/>
                    <a:pt x="253" y="0"/>
                    <a:pt x="2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36" name="Oval 400"/>
            <p:cNvSpPr>
              <a:spLocks noChangeAspect="1" noChangeArrowheads="1"/>
            </p:cNvSpPr>
            <p:nvPr/>
          </p:nvSpPr>
          <p:spPr bwMode="auto">
            <a:xfrm>
              <a:off x="4114800" y="2135644"/>
              <a:ext cx="555625" cy="320893"/>
            </a:xfrm>
            <a:prstGeom prst="ellipse">
              <a:avLst/>
            </a:pr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37" name="Freeform 401"/>
            <p:cNvSpPr>
              <a:spLocks noChangeAspect="1" noEditPoints="1"/>
            </p:cNvSpPr>
            <p:nvPr/>
          </p:nvSpPr>
          <p:spPr bwMode="auto">
            <a:xfrm>
              <a:off x="4116996" y="2133600"/>
              <a:ext cx="551233" cy="324981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126" y="159"/>
                </a:cxn>
                <a:cxn ang="0">
                  <a:pos x="251" y="79"/>
                </a:cxn>
                <a:cxn ang="0">
                  <a:pos x="126" y="0"/>
                </a:cxn>
                <a:cxn ang="0">
                  <a:pos x="0" y="79"/>
                </a:cxn>
                <a:cxn ang="0">
                  <a:pos x="8" y="79"/>
                </a:cxn>
                <a:cxn ang="0">
                  <a:pos x="126" y="7"/>
                </a:cxn>
                <a:cxn ang="0">
                  <a:pos x="243" y="79"/>
                </a:cxn>
                <a:cxn ang="0">
                  <a:pos x="126" y="151"/>
                </a:cxn>
                <a:cxn ang="0">
                  <a:pos x="8" y="79"/>
                </a:cxn>
              </a:cxnLst>
              <a:rect l="0" t="0" r="r" b="b"/>
              <a:pathLst>
                <a:path w="251" h="159">
                  <a:moveTo>
                    <a:pt x="0" y="79"/>
                  </a:moveTo>
                  <a:cubicBezTo>
                    <a:pt x="0" y="123"/>
                    <a:pt x="57" y="159"/>
                    <a:pt x="126" y="159"/>
                  </a:cubicBezTo>
                  <a:cubicBezTo>
                    <a:pt x="195" y="159"/>
                    <a:pt x="251" y="123"/>
                    <a:pt x="251" y="79"/>
                  </a:cubicBezTo>
                  <a:cubicBezTo>
                    <a:pt x="251" y="36"/>
                    <a:pt x="195" y="0"/>
                    <a:pt x="126" y="0"/>
                  </a:cubicBezTo>
                  <a:cubicBezTo>
                    <a:pt x="57" y="0"/>
                    <a:pt x="0" y="36"/>
                    <a:pt x="0" y="79"/>
                  </a:cubicBezTo>
                  <a:close/>
                  <a:moveTo>
                    <a:pt x="8" y="79"/>
                  </a:moveTo>
                  <a:cubicBezTo>
                    <a:pt x="8" y="40"/>
                    <a:pt x="61" y="7"/>
                    <a:pt x="126" y="7"/>
                  </a:cubicBezTo>
                  <a:cubicBezTo>
                    <a:pt x="190" y="7"/>
                    <a:pt x="243" y="40"/>
                    <a:pt x="243" y="79"/>
                  </a:cubicBezTo>
                  <a:cubicBezTo>
                    <a:pt x="243" y="119"/>
                    <a:pt x="190" y="151"/>
                    <a:pt x="126" y="151"/>
                  </a:cubicBezTo>
                  <a:cubicBezTo>
                    <a:pt x="61" y="151"/>
                    <a:pt x="8" y="119"/>
                    <a:pt x="8" y="79"/>
                  </a:cubicBezTo>
                  <a:close/>
                </a:path>
              </a:pathLst>
            </a:custGeom>
            <a:solidFill>
              <a:srgbClr val="8BA6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38" name="Freeform 402"/>
            <p:cNvSpPr>
              <a:spLocks noChangeAspect="1"/>
            </p:cNvSpPr>
            <p:nvPr/>
          </p:nvSpPr>
          <p:spPr bwMode="auto">
            <a:xfrm>
              <a:off x="4134565" y="2147907"/>
              <a:ext cx="505114" cy="202347"/>
            </a:xfrm>
            <a:custGeom>
              <a:avLst/>
              <a:gdLst/>
              <a:ahLst/>
              <a:cxnLst>
                <a:cxn ang="0">
                  <a:pos x="2" y="75"/>
                </a:cxn>
                <a:cxn ang="0">
                  <a:pos x="119" y="3"/>
                </a:cxn>
                <a:cxn ang="0">
                  <a:pos x="230" y="51"/>
                </a:cxn>
                <a:cxn ang="0">
                  <a:pos x="118" y="0"/>
                </a:cxn>
                <a:cxn ang="0">
                  <a:pos x="0" y="73"/>
                </a:cxn>
                <a:cxn ang="0">
                  <a:pos x="8" y="99"/>
                </a:cxn>
                <a:cxn ang="0">
                  <a:pos x="2" y="75"/>
                </a:cxn>
              </a:cxnLst>
              <a:rect l="0" t="0" r="r" b="b"/>
              <a:pathLst>
                <a:path w="230" h="99">
                  <a:moveTo>
                    <a:pt x="2" y="75"/>
                  </a:moveTo>
                  <a:cubicBezTo>
                    <a:pt x="2" y="36"/>
                    <a:pt x="54" y="3"/>
                    <a:pt x="119" y="3"/>
                  </a:cubicBezTo>
                  <a:cubicBezTo>
                    <a:pt x="170" y="3"/>
                    <a:pt x="214" y="23"/>
                    <a:pt x="230" y="51"/>
                  </a:cubicBezTo>
                  <a:cubicBezTo>
                    <a:pt x="215" y="22"/>
                    <a:pt x="170" y="0"/>
                    <a:pt x="118" y="0"/>
                  </a:cubicBezTo>
                  <a:cubicBezTo>
                    <a:pt x="53" y="0"/>
                    <a:pt x="0" y="33"/>
                    <a:pt x="0" y="73"/>
                  </a:cubicBezTo>
                  <a:cubicBezTo>
                    <a:pt x="0" y="82"/>
                    <a:pt x="3" y="91"/>
                    <a:pt x="8" y="99"/>
                  </a:cubicBezTo>
                  <a:cubicBezTo>
                    <a:pt x="4" y="92"/>
                    <a:pt x="2" y="84"/>
                    <a:pt x="2" y="75"/>
                  </a:cubicBezTo>
                  <a:close/>
                </a:path>
              </a:pathLst>
            </a:custGeom>
            <a:solidFill>
              <a:srgbClr val="2B4F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39" name="Freeform 403"/>
            <p:cNvSpPr>
              <a:spLocks noChangeAspect="1" noEditPoints="1"/>
            </p:cNvSpPr>
            <p:nvPr/>
          </p:nvSpPr>
          <p:spPr bwMode="auto">
            <a:xfrm>
              <a:off x="4213627" y="2207181"/>
              <a:ext cx="373345" cy="194171"/>
            </a:xfrm>
            <a:custGeom>
              <a:avLst/>
              <a:gdLst/>
              <a:ahLst/>
              <a:cxnLst>
                <a:cxn ang="0">
                  <a:pos x="124" y="80"/>
                </a:cxn>
                <a:cxn ang="0">
                  <a:pos x="109" y="62"/>
                </a:cxn>
                <a:cxn ang="0">
                  <a:pos x="113" y="58"/>
                </a:cxn>
                <a:cxn ang="0">
                  <a:pos x="126" y="41"/>
                </a:cxn>
                <a:cxn ang="0">
                  <a:pos x="92" y="60"/>
                </a:cxn>
                <a:cxn ang="0">
                  <a:pos x="92" y="66"/>
                </a:cxn>
                <a:cxn ang="0">
                  <a:pos x="111" y="86"/>
                </a:cxn>
                <a:cxn ang="0">
                  <a:pos x="81" y="94"/>
                </a:cxn>
                <a:cxn ang="0">
                  <a:pos x="144" y="61"/>
                </a:cxn>
                <a:cxn ang="0">
                  <a:pos x="116" y="37"/>
                </a:cxn>
                <a:cxn ang="0">
                  <a:pos x="143" y="37"/>
                </a:cxn>
                <a:cxn ang="0">
                  <a:pos x="170" y="3"/>
                </a:cxn>
                <a:cxn ang="0">
                  <a:pos x="120" y="7"/>
                </a:cxn>
                <a:cxn ang="0">
                  <a:pos x="146" y="11"/>
                </a:cxn>
                <a:cxn ang="0">
                  <a:pos x="110" y="25"/>
                </a:cxn>
                <a:cxn ang="0">
                  <a:pos x="87" y="20"/>
                </a:cxn>
                <a:cxn ang="0">
                  <a:pos x="116" y="37"/>
                </a:cxn>
                <a:cxn ang="0">
                  <a:pos x="61" y="30"/>
                </a:cxn>
                <a:cxn ang="0">
                  <a:pos x="62" y="33"/>
                </a:cxn>
                <a:cxn ang="0">
                  <a:pos x="38" y="46"/>
                </a:cxn>
                <a:cxn ang="0">
                  <a:pos x="75" y="38"/>
                </a:cxn>
                <a:cxn ang="0">
                  <a:pos x="79" y="34"/>
                </a:cxn>
                <a:cxn ang="0">
                  <a:pos x="60" y="9"/>
                </a:cxn>
                <a:cxn ang="0">
                  <a:pos x="89" y="1"/>
                </a:cxn>
                <a:cxn ang="0">
                  <a:pos x="33" y="20"/>
                </a:cxn>
                <a:cxn ang="0">
                  <a:pos x="39" y="34"/>
                </a:cxn>
                <a:cxn ang="0">
                  <a:pos x="54" y="58"/>
                </a:cxn>
                <a:cxn ang="0">
                  <a:pos x="28" y="58"/>
                </a:cxn>
                <a:cxn ang="0">
                  <a:pos x="7" y="78"/>
                </a:cxn>
                <a:cxn ang="0">
                  <a:pos x="48" y="93"/>
                </a:cxn>
                <a:cxn ang="0">
                  <a:pos x="25" y="84"/>
                </a:cxn>
                <a:cxn ang="0">
                  <a:pos x="61" y="70"/>
                </a:cxn>
                <a:cxn ang="0">
                  <a:pos x="84" y="75"/>
                </a:cxn>
                <a:cxn ang="0">
                  <a:pos x="54" y="58"/>
                </a:cxn>
              </a:cxnLst>
              <a:rect l="0" t="0" r="r" b="b"/>
              <a:pathLst>
                <a:path w="170" h="95">
                  <a:moveTo>
                    <a:pt x="132" y="61"/>
                  </a:moveTo>
                  <a:cubicBezTo>
                    <a:pt x="132" y="62"/>
                    <a:pt x="124" y="80"/>
                    <a:pt x="124" y="80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09" y="64"/>
                    <a:pt x="108" y="63"/>
                    <a:pt x="109" y="62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09" y="61"/>
                    <a:pt x="111" y="60"/>
                    <a:pt x="113" y="58"/>
                  </a:cubicBezTo>
                  <a:cubicBezTo>
                    <a:pt x="113" y="58"/>
                    <a:pt x="131" y="49"/>
                    <a:pt x="133" y="48"/>
                  </a:cubicBezTo>
                  <a:cubicBezTo>
                    <a:pt x="132" y="48"/>
                    <a:pt x="126" y="42"/>
                    <a:pt x="126" y="41"/>
                  </a:cubicBezTo>
                  <a:cubicBezTo>
                    <a:pt x="122" y="43"/>
                    <a:pt x="96" y="57"/>
                    <a:pt x="96" y="57"/>
                  </a:cubicBezTo>
                  <a:cubicBezTo>
                    <a:pt x="94" y="58"/>
                    <a:pt x="93" y="59"/>
                    <a:pt x="92" y="60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1" y="63"/>
                    <a:pt x="91" y="65"/>
                    <a:pt x="92" y="66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1" y="86"/>
                    <a:pt x="111" y="86"/>
                    <a:pt x="111" y="86"/>
                  </a:cubicBezTo>
                  <a:cubicBezTo>
                    <a:pt x="111" y="86"/>
                    <a:pt x="87" y="85"/>
                    <a:pt x="85" y="85"/>
                  </a:cubicBezTo>
                  <a:cubicBezTo>
                    <a:pt x="85" y="86"/>
                    <a:pt x="82" y="93"/>
                    <a:pt x="81" y="94"/>
                  </a:cubicBezTo>
                  <a:cubicBezTo>
                    <a:pt x="83" y="94"/>
                    <a:pt x="127" y="95"/>
                    <a:pt x="129" y="95"/>
                  </a:cubicBezTo>
                  <a:cubicBezTo>
                    <a:pt x="130" y="93"/>
                    <a:pt x="144" y="62"/>
                    <a:pt x="144" y="61"/>
                  </a:cubicBezTo>
                  <a:cubicBezTo>
                    <a:pt x="143" y="61"/>
                    <a:pt x="134" y="61"/>
                    <a:pt x="132" y="61"/>
                  </a:cubicBezTo>
                  <a:close/>
                  <a:moveTo>
                    <a:pt x="116" y="37"/>
                  </a:moveTo>
                  <a:cubicBezTo>
                    <a:pt x="151" y="19"/>
                    <a:pt x="151" y="19"/>
                    <a:pt x="151" y="19"/>
                  </a:cubicBezTo>
                  <a:cubicBezTo>
                    <a:pt x="151" y="19"/>
                    <a:pt x="143" y="36"/>
                    <a:pt x="143" y="37"/>
                  </a:cubicBezTo>
                  <a:cubicBezTo>
                    <a:pt x="144" y="37"/>
                    <a:pt x="154" y="37"/>
                    <a:pt x="155" y="37"/>
                  </a:cubicBezTo>
                  <a:cubicBezTo>
                    <a:pt x="156" y="35"/>
                    <a:pt x="170" y="4"/>
                    <a:pt x="170" y="3"/>
                  </a:cubicBezTo>
                  <a:cubicBezTo>
                    <a:pt x="169" y="3"/>
                    <a:pt x="124" y="2"/>
                    <a:pt x="122" y="2"/>
                  </a:cubicBezTo>
                  <a:cubicBezTo>
                    <a:pt x="122" y="3"/>
                    <a:pt x="120" y="7"/>
                    <a:pt x="120" y="7"/>
                  </a:cubicBezTo>
                  <a:cubicBezTo>
                    <a:pt x="120" y="7"/>
                    <a:pt x="119" y="10"/>
                    <a:pt x="119" y="10"/>
                  </a:cubicBezTo>
                  <a:cubicBezTo>
                    <a:pt x="120" y="11"/>
                    <a:pt x="146" y="11"/>
                    <a:pt x="146" y="11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3" y="28"/>
                    <a:pt x="112" y="27"/>
                    <a:pt x="110" y="25"/>
                  </a:cubicBezTo>
                  <a:cubicBezTo>
                    <a:pt x="110" y="25"/>
                    <a:pt x="100" y="15"/>
                    <a:pt x="99" y="14"/>
                  </a:cubicBezTo>
                  <a:cubicBezTo>
                    <a:pt x="98" y="15"/>
                    <a:pt x="88" y="20"/>
                    <a:pt x="87" y="20"/>
                  </a:cubicBezTo>
                  <a:cubicBezTo>
                    <a:pt x="89" y="22"/>
                    <a:pt x="103" y="37"/>
                    <a:pt x="103" y="37"/>
                  </a:cubicBezTo>
                  <a:cubicBezTo>
                    <a:pt x="105" y="39"/>
                    <a:pt x="111" y="40"/>
                    <a:pt x="116" y="37"/>
                  </a:cubicBezTo>
                  <a:close/>
                  <a:moveTo>
                    <a:pt x="47" y="15"/>
                  </a:moveTo>
                  <a:cubicBezTo>
                    <a:pt x="61" y="30"/>
                    <a:pt x="61" y="30"/>
                    <a:pt x="61" y="30"/>
                  </a:cubicBezTo>
                  <a:cubicBezTo>
                    <a:pt x="62" y="31"/>
                    <a:pt x="63" y="32"/>
                    <a:pt x="62" y="33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0" y="35"/>
                    <a:pt x="57" y="37"/>
                  </a:cubicBezTo>
                  <a:cubicBezTo>
                    <a:pt x="57" y="37"/>
                    <a:pt x="40" y="46"/>
                    <a:pt x="38" y="46"/>
                  </a:cubicBezTo>
                  <a:cubicBezTo>
                    <a:pt x="39" y="47"/>
                    <a:pt x="44" y="53"/>
                    <a:pt x="45" y="54"/>
                  </a:cubicBezTo>
                  <a:cubicBezTo>
                    <a:pt x="49" y="52"/>
                    <a:pt x="75" y="38"/>
                    <a:pt x="75" y="38"/>
                  </a:cubicBezTo>
                  <a:cubicBezTo>
                    <a:pt x="76" y="37"/>
                    <a:pt x="78" y="36"/>
                    <a:pt x="79" y="35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80" y="32"/>
                    <a:pt x="80" y="30"/>
                    <a:pt x="78" y="2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84" y="10"/>
                    <a:pt x="86" y="10"/>
                  </a:cubicBezTo>
                  <a:cubicBezTo>
                    <a:pt x="86" y="9"/>
                    <a:pt x="89" y="2"/>
                    <a:pt x="89" y="1"/>
                  </a:cubicBezTo>
                  <a:cubicBezTo>
                    <a:pt x="88" y="1"/>
                    <a:pt x="43" y="0"/>
                    <a:pt x="41" y="0"/>
                  </a:cubicBezTo>
                  <a:cubicBezTo>
                    <a:pt x="41" y="2"/>
                    <a:pt x="33" y="20"/>
                    <a:pt x="33" y="20"/>
                  </a:cubicBezTo>
                  <a:cubicBezTo>
                    <a:pt x="33" y="20"/>
                    <a:pt x="27" y="33"/>
                    <a:pt x="26" y="34"/>
                  </a:cubicBezTo>
                  <a:cubicBezTo>
                    <a:pt x="27" y="34"/>
                    <a:pt x="37" y="34"/>
                    <a:pt x="39" y="34"/>
                  </a:cubicBezTo>
                  <a:cubicBezTo>
                    <a:pt x="39" y="33"/>
                    <a:pt x="47" y="15"/>
                    <a:pt x="47" y="15"/>
                  </a:cubicBezTo>
                  <a:close/>
                  <a:moveTo>
                    <a:pt x="54" y="58"/>
                  </a:move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7" y="59"/>
                    <a:pt x="28" y="58"/>
                  </a:cubicBezTo>
                  <a:cubicBezTo>
                    <a:pt x="27" y="58"/>
                    <a:pt x="17" y="58"/>
                    <a:pt x="15" y="58"/>
                  </a:cubicBezTo>
                  <a:cubicBezTo>
                    <a:pt x="15" y="60"/>
                    <a:pt x="7" y="78"/>
                    <a:pt x="7" y="78"/>
                  </a:cubicBezTo>
                  <a:cubicBezTo>
                    <a:pt x="7" y="78"/>
                    <a:pt x="1" y="91"/>
                    <a:pt x="0" y="92"/>
                  </a:cubicBezTo>
                  <a:cubicBezTo>
                    <a:pt x="2" y="92"/>
                    <a:pt x="46" y="93"/>
                    <a:pt x="48" y="93"/>
                  </a:cubicBezTo>
                  <a:cubicBezTo>
                    <a:pt x="49" y="92"/>
                    <a:pt x="52" y="85"/>
                    <a:pt x="52" y="84"/>
                  </a:cubicBezTo>
                  <a:cubicBezTo>
                    <a:pt x="51" y="84"/>
                    <a:pt x="25" y="84"/>
                    <a:pt x="25" y="84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8" y="67"/>
                    <a:pt x="59" y="68"/>
                    <a:pt x="61" y="70"/>
                  </a:cubicBezTo>
                  <a:cubicBezTo>
                    <a:pt x="61" y="70"/>
                    <a:pt x="71" y="80"/>
                    <a:pt x="71" y="81"/>
                  </a:cubicBezTo>
                  <a:cubicBezTo>
                    <a:pt x="73" y="81"/>
                    <a:pt x="82" y="76"/>
                    <a:pt x="84" y="75"/>
                  </a:cubicBezTo>
                  <a:cubicBezTo>
                    <a:pt x="82" y="73"/>
                    <a:pt x="68" y="58"/>
                    <a:pt x="68" y="58"/>
                  </a:cubicBezTo>
                  <a:cubicBezTo>
                    <a:pt x="66" y="56"/>
                    <a:pt x="60" y="55"/>
                    <a:pt x="54" y="58"/>
                  </a:cubicBez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40" name="Freeform 404"/>
            <p:cNvSpPr>
              <a:spLocks noChangeAspect="1" noEditPoints="1"/>
            </p:cNvSpPr>
            <p:nvPr/>
          </p:nvSpPr>
          <p:spPr bwMode="auto">
            <a:xfrm>
              <a:off x="4204842" y="2199005"/>
              <a:ext cx="373345" cy="192127"/>
            </a:xfrm>
            <a:custGeom>
              <a:avLst/>
              <a:gdLst/>
              <a:ahLst/>
              <a:cxnLst>
                <a:cxn ang="0">
                  <a:pos x="123" y="79"/>
                </a:cxn>
                <a:cxn ang="0">
                  <a:pos x="108" y="62"/>
                </a:cxn>
                <a:cxn ang="0">
                  <a:pos x="113" y="58"/>
                </a:cxn>
                <a:cxn ang="0">
                  <a:pos x="125" y="41"/>
                </a:cxn>
                <a:cxn ang="0">
                  <a:pos x="91" y="60"/>
                </a:cxn>
                <a:cxn ang="0">
                  <a:pos x="92" y="66"/>
                </a:cxn>
                <a:cxn ang="0">
                  <a:pos x="110" y="85"/>
                </a:cxn>
                <a:cxn ang="0">
                  <a:pos x="81" y="93"/>
                </a:cxn>
                <a:cxn ang="0">
                  <a:pos x="144" y="60"/>
                </a:cxn>
                <a:cxn ang="0">
                  <a:pos x="116" y="36"/>
                </a:cxn>
                <a:cxn ang="0">
                  <a:pos x="143" y="36"/>
                </a:cxn>
                <a:cxn ang="0">
                  <a:pos x="170" y="3"/>
                </a:cxn>
                <a:cxn ang="0">
                  <a:pos x="120" y="6"/>
                </a:cxn>
                <a:cxn ang="0">
                  <a:pos x="145" y="11"/>
                </a:cxn>
                <a:cxn ang="0">
                  <a:pos x="109" y="24"/>
                </a:cxn>
                <a:cxn ang="0">
                  <a:pos x="87" y="20"/>
                </a:cxn>
                <a:cxn ang="0">
                  <a:pos x="116" y="36"/>
                </a:cxn>
                <a:cxn ang="0">
                  <a:pos x="61" y="30"/>
                </a:cxn>
                <a:cxn ang="0">
                  <a:pos x="62" y="33"/>
                </a:cxn>
                <a:cxn ang="0">
                  <a:pos x="38" y="46"/>
                </a:cxn>
                <a:cxn ang="0">
                  <a:pos x="74" y="38"/>
                </a:cxn>
                <a:cxn ang="0">
                  <a:pos x="79" y="33"/>
                </a:cxn>
                <a:cxn ang="0">
                  <a:pos x="59" y="9"/>
                </a:cxn>
                <a:cxn ang="0">
                  <a:pos x="89" y="1"/>
                </a:cxn>
                <a:cxn ang="0">
                  <a:pos x="32" y="19"/>
                </a:cxn>
                <a:cxn ang="0">
                  <a:pos x="38" y="34"/>
                </a:cxn>
                <a:cxn ang="0">
                  <a:pos x="54" y="57"/>
                </a:cxn>
                <a:cxn ang="0">
                  <a:pos x="27" y="58"/>
                </a:cxn>
                <a:cxn ang="0">
                  <a:pos x="6" y="77"/>
                </a:cxn>
                <a:cxn ang="0">
                  <a:pos x="48" y="92"/>
                </a:cxn>
                <a:cxn ang="0">
                  <a:pos x="25" y="83"/>
                </a:cxn>
                <a:cxn ang="0">
                  <a:pos x="61" y="70"/>
                </a:cxn>
                <a:cxn ang="0">
                  <a:pos x="83" y="74"/>
                </a:cxn>
                <a:cxn ang="0">
                  <a:pos x="54" y="57"/>
                </a:cxn>
              </a:cxnLst>
              <a:rect l="0" t="0" r="r" b="b"/>
              <a:pathLst>
                <a:path w="170" h="94">
                  <a:moveTo>
                    <a:pt x="132" y="60"/>
                  </a:moveTo>
                  <a:cubicBezTo>
                    <a:pt x="131" y="62"/>
                    <a:pt x="123" y="79"/>
                    <a:pt x="123" y="79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8" y="63"/>
                    <a:pt x="108" y="63"/>
                    <a:pt x="108" y="62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109" y="60"/>
                    <a:pt x="111" y="59"/>
                    <a:pt x="113" y="58"/>
                  </a:cubicBezTo>
                  <a:cubicBezTo>
                    <a:pt x="113" y="58"/>
                    <a:pt x="130" y="49"/>
                    <a:pt x="132" y="48"/>
                  </a:cubicBezTo>
                  <a:cubicBezTo>
                    <a:pt x="131" y="47"/>
                    <a:pt x="126" y="41"/>
                    <a:pt x="125" y="41"/>
                  </a:cubicBezTo>
                  <a:cubicBezTo>
                    <a:pt x="121" y="43"/>
                    <a:pt x="95" y="56"/>
                    <a:pt x="95" y="56"/>
                  </a:cubicBezTo>
                  <a:cubicBezTo>
                    <a:pt x="94" y="57"/>
                    <a:pt x="92" y="58"/>
                    <a:pt x="91" y="60"/>
                  </a:cubicBezTo>
                  <a:cubicBezTo>
                    <a:pt x="91" y="60"/>
                    <a:pt x="91" y="60"/>
                    <a:pt x="91" y="60"/>
                  </a:cubicBezTo>
                  <a:cubicBezTo>
                    <a:pt x="90" y="62"/>
                    <a:pt x="90" y="64"/>
                    <a:pt x="92" y="66"/>
                  </a:cubicBezTo>
                  <a:cubicBezTo>
                    <a:pt x="109" y="84"/>
                    <a:pt x="109" y="84"/>
                    <a:pt x="109" y="84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0" y="85"/>
                    <a:pt x="86" y="85"/>
                    <a:pt x="85" y="85"/>
                  </a:cubicBezTo>
                  <a:cubicBezTo>
                    <a:pt x="84" y="86"/>
                    <a:pt x="81" y="92"/>
                    <a:pt x="81" y="93"/>
                  </a:cubicBezTo>
                  <a:cubicBezTo>
                    <a:pt x="82" y="93"/>
                    <a:pt x="127" y="94"/>
                    <a:pt x="129" y="94"/>
                  </a:cubicBezTo>
                  <a:cubicBezTo>
                    <a:pt x="129" y="93"/>
                    <a:pt x="143" y="61"/>
                    <a:pt x="144" y="60"/>
                  </a:cubicBezTo>
                  <a:cubicBezTo>
                    <a:pt x="143" y="60"/>
                    <a:pt x="133" y="60"/>
                    <a:pt x="132" y="60"/>
                  </a:cubicBezTo>
                  <a:close/>
                  <a:moveTo>
                    <a:pt x="116" y="36"/>
                  </a:moveTo>
                  <a:cubicBezTo>
                    <a:pt x="150" y="19"/>
                    <a:pt x="150" y="19"/>
                    <a:pt x="150" y="19"/>
                  </a:cubicBezTo>
                  <a:cubicBezTo>
                    <a:pt x="150" y="19"/>
                    <a:pt x="143" y="35"/>
                    <a:pt x="143" y="36"/>
                  </a:cubicBezTo>
                  <a:cubicBezTo>
                    <a:pt x="144" y="36"/>
                    <a:pt x="153" y="36"/>
                    <a:pt x="155" y="36"/>
                  </a:cubicBezTo>
                  <a:cubicBezTo>
                    <a:pt x="155" y="35"/>
                    <a:pt x="169" y="4"/>
                    <a:pt x="170" y="3"/>
                  </a:cubicBezTo>
                  <a:cubicBezTo>
                    <a:pt x="169" y="3"/>
                    <a:pt x="124" y="2"/>
                    <a:pt x="122" y="2"/>
                  </a:cubicBezTo>
                  <a:cubicBezTo>
                    <a:pt x="121" y="3"/>
                    <a:pt x="120" y="6"/>
                    <a:pt x="120" y="6"/>
                  </a:cubicBezTo>
                  <a:cubicBezTo>
                    <a:pt x="120" y="6"/>
                    <a:pt x="118" y="9"/>
                    <a:pt x="118" y="10"/>
                  </a:cubicBezTo>
                  <a:cubicBezTo>
                    <a:pt x="119" y="10"/>
                    <a:pt x="145" y="11"/>
                    <a:pt x="145" y="11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2" y="27"/>
                    <a:pt x="111" y="26"/>
                    <a:pt x="109" y="24"/>
                  </a:cubicBezTo>
                  <a:cubicBezTo>
                    <a:pt x="109" y="24"/>
                    <a:pt x="99" y="14"/>
                    <a:pt x="99" y="13"/>
                  </a:cubicBezTo>
                  <a:cubicBezTo>
                    <a:pt x="97" y="14"/>
                    <a:pt x="88" y="19"/>
                    <a:pt x="87" y="20"/>
                  </a:cubicBezTo>
                  <a:cubicBezTo>
                    <a:pt x="89" y="22"/>
                    <a:pt x="102" y="36"/>
                    <a:pt x="102" y="36"/>
                  </a:cubicBezTo>
                  <a:cubicBezTo>
                    <a:pt x="104" y="39"/>
                    <a:pt x="110" y="39"/>
                    <a:pt x="116" y="36"/>
                  </a:cubicBezTo>
                  <a:close/>
                  <a:moveTo>
                    <a:pt x="47" y="15"/>
                  </a:moveTo>
                  <a:cubicBezTo>
                    <a:pt x="61" y="30"/>
                    <a:pt x="61" y="30"/>
                    <a:pt x="61" y="30"/>
                  </a:cubicBezTo>
                  <a:cubicBezTo>
                    <a:pt x="62" y="30"/>
                    <a:pt x="62" y="31"/>
                    <a:pt x="62" y="32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59" y="35"/>
                    <a:pt x="57" y="36"/>
                  </a:cubicBezTo>
                  <a:cubicBezTo>
                    <a:pt x="57" y="36"/>
                    <a:pt x="40" y="45"/>
                    <a:pt x="38" y="46"/>
                  </a:cubicBezTo>
                  <a:cubicBezTo>
                    <a:pt x="38" y="47"/>
                    <a:pt x="44" y="53"/>
                    <a:pt x="44" y="53"/>
                  </a:cubicBezTo>
                  <a:cubicBezTo>
                    <a:pt x="49" y="51"/>
                    <a:pt x="74" y="38"/>
                    <a:pt x="74" y="38"/>
                  </a:cubicBezTo>
                  <a:cubicBezTo>
                    <a:pt x="76" y="37"/>
                    <a:pt x="77" y="36"/>
                    <a:pt x="78" y="34"/>
                  </a:cubicBezTo>
                  <a:cubicBezTo>
                    <a:pt x="79" y="33"/>
                    <a:pt x="79" y="33"/>
                    <a:pt x="79" y="33"/>
                  </a:cubicBezTo>
                  <a:cubicBezTo>
                    <a:pt x="79" y="32"/>
                    <a:pt x="79" y="30"/>
                    <a:pt x="78" y="28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9"/>
                    <a:pt x="83" y="9"/>
                    <a:pt x="85" y="9"/>
                  </a:cubicBezTo>
                  <a:cubicBezTo>
                    <a:pt x="86" y="8"/>
                    <a:pt x="89" y="2"/>
                    <a:pt x="89" y="1"/>
                  </a:cubicBezTo>
                  <a:cubicBezTo>
                    <a:pt x="88" y="1"/>
                    <a:pt x="43" y="0"/>
                    <a:pt x="41" y="0"/>
                  </a:cubicBezTo>
                  <a:cubicBezTo>
                    <a:pt x="40" y="1"/>
                    <a:pt x="32" y="19"/>
                    <a:pt x="32" y="19"/>
                  </a:cubicBezTo>
                  <a:cubicBezTo>
                    <a:pt x="32" y="19"/>
                    <a:pt x="26" y="32"/>
                    <a:pt x="26" y="33"/>
                  </a:cubicBezTo>
                  <a:cubicBezTo>
                    <a:pt x="27" y="33"/>
                    <a:pt x="36" y="34"/>
                    <a:pt x="38" y="34"/>
                  </a:cubicBezTo>
                  <a:cubicBezTo>
                    <a:pt x="39" y="32"/>
                    <a:pt x="47" y="15"/>
                    <a:pt x="47" y="15"/>
                  </a:cubicBezTo>
                  <a:close/>
                  <a:moveTo>
                    <a:pt x="54" y="57"/>
                  </a:move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27" y="59"/>
                    <a:pt x="27" y="58"/>
                  </a:cubicBezTo>
                  <a:cubicBezTo>
                    <a:pt x="26" y="58"/>
                    <a:pt x="17" y="58"/>
                    <a:pt x="15" y="58"/>
                  </a:cubicBezTo>
                  <a:cubicBezTo>
                    <a:pt x="14" y="59"/>
                    <a:pt x="6" y="77"/>
                    <a:pt x="6" y="77"/>
                  </a:cubicBezTo>
                  <a:cubicBezTo>
                    <a:pt x="6" y="77"/>
                    <a:pt x="0" y="90"/>
                    <a:pt x="0" y="91"/>
                  </a:cubicBezTo>
                  <a:cubicBezTo>
                    <a:pt x="1" y="91"/>
                    <a:pt x="46" y="92"/>
                    <a:pt x="48" y="92"/>
                  </a:cubicBezTo>
                  <a:cubicBezTo>
                    <a:pt x="48" y="91"/>
                    <a:pt x="51" y="85"/>
                    <a:pt x="52" y="84"/>
                  </a:cubicBezTo>
                  <a:cubicBezTo>
                    <a:pt x="50" y="84"/>
                    <a:pt x="25" y="83"/>
                    <a:pt x="25" y="83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7" y="66"/>
                    <a:pt x="59" y="67"/>
                    <a:pt x="61" y="70"/>
                  </a:cubicBezTo>
                  <a:cubicBezTo>
                    <a:pt x="61" y="70"/>
                    <a:pt x="70" y="80"/>
                    <a:pt x="71" y="81"/>
                  </a:cubicBezTo>
                  <a:cubicBezTo>
                    <a:pt x="72" y="80"/>
                    <a:pt x="82" y="75"/>
                    <a:pt x="83" y="74"/>
                  </a:cubicBezTo>
                  <a:cubicBezTo>
                    <a:pt x="81" y="72"/>
                    <a:pt x="68" y="58"/>
                    <a:pt x="68" y="58"/>
                  </a:cubicBezTo>
                  <a:cubicBezTo>
                    <a:pt x="65" y="55"/>
                    <a:pt x="59" y="54"/>
                    <a:pt x="54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341" name="Line 405"/>
            <p:cNvSpPr>
              <a:spLocks noChangeShapeType="1"/>
            </p:cNvSpPr>
            <p:nvPr/>
          </p:nvSpPr>
          <p:spPr bwMode="auto">
            <a:xfrm>
              <a:off x="3584575" y="2924173"/>
              <a:ext cx="1216025" cy="12382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42" name="Line 406"/>
            <p:cNvSpPr>
              <a:spLocks noChangeShapeType="1"/>
            </p:cNvSpPr>
            <p:nvPr/>
          </p:nvSpPr>
          <p:spPr bwMode="auto">
            <a:xfrm flipV="1">
              <a:off x="4800600" y="2590799"/>
              <a:ext cx="1295400" cy="45719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48" name="Line 412"/>
            <p:cNvSpPr>
              <a:spLocks noChangeShapeType="1"/>
            </p:cNvSpPr>
            <p:nvPr/>
          </p:nvSpPr>
          <p:spPr bwMode="auto">
            <a:xfrm>
              <a:off x="4800600" y="3048000"/>
              <a:ext cx="1447800" cy="685800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56" name="AutoShape 420"/>
            <p:cNvSpPr>
              <a:spLocks noChangeArrowheads="1"/>
            </p:cNvSpPr>
            <p:nvPr/>
          </p:nvSpPr>
          <p:spPr bwMode="auto">
            <a:xfrm>
              <a:off x="1219200" y="914400"/>
              <a:ext cx="1600200" cy="762000"/>
            </a:xfrm>
            <a:prstGeom prst="wedgeRoundRectCallout">
              <a:avLst>
                <a:gd name="adj1" fmla="val 17737"/>
                <a:gd name="adj2" fmla="val 208111"/>
                <a:gd name="adj3" fmla="val 16667"/>
              </a:avLst>
            </a:prstGeom>
            <a:noFill/>
            <a:ln w="9525" algn="ctr">
              <a:solidFill>
                <a:srgbClr val="0033CC"/>
              </a:solidFill>
              <a:miter lim="800000"/>
              <a:headEnd/>
              <a:tailEnd/>
            </a:ln>
            <a:effectLst/>
          </p:spPr>
          <p:txBody>
            <a:bodyPr lIns="91425" tIns="45712" rIns="91425" bIns="45712"/>
            <a:lstStyle/>
            <a:p>
              <a:pPr defTabSz="877888" eaLnBrk="0" hangingPunct="0"/>
              <a:r>
                <a:rPr lang="en-US" altLang="zh-CN" sz="1500" dirty="0">
                  <a:solidFill>
                    <a:schemeClr val="bg2"/>
                  </a:solidFill>
                  <a:latin typeface="FrutigerNext LT Regular" pitchFamily="34" charset="0"/>
                </a:rPr>
                <a:t>1</a:t>
              </a:r>
              <a:r>
                <a:rPr lang="en-US" altLang="zh-CN" sz="1500" dirty="0" smtClean="0">
                  <a:solidFill>
                    <a:schemeClr val="bg2"/>
                  </a:solidFill>
                  <a:latin typeface="FrutigerNext LT Regular" pitchFamily="34" charset="0"/>
                </a:rPr>
                <a:t>. Configure Backup Egress on ingress</a:t>
              </a:r>
              <a:endParaRPr lang="en-US" altLang="zh-CN" sz="1500" dirty="0">
                <a:solidFill>
                  <a:schemeClr val="bg2"/>
                </a:solidFill>
                <a:latin typeface="FrutigerNext LT Regular" pitchFamily="34" charset="0"/>
                <a:ea typeface="ＭＳ Ｐゴシック" pitchFamily="34" charset="-128"/>
              </a:endParaRPr>
            </a:p>
          </p:txBody>
        </p:sp>
        <p:sp>
          <p:nvSpPr>
            <p:cNvPr id="40378" name="AutoShape 442"/>
            <p:cNvSpPr>
              <a:spLocks noChangeArrowheads="1"/>
            </p:cNvSpPr>
            <p:nvPr/>
          </p:nvSpPr>
          <p:spPr bwMode="auto">
            <a:xfrm>
              <a:off x="6096000" y="914400"/>
              <a:ext cx="1828799" cy="874712"/>
            </a:xfrm>
            <a:prstGeom prst="wedgeRoundRectCallout">
              <a:avLst>
                <a:gd name="adj1" fmla="val -40683"/>
                <a:gd name="adj2" fmla="val 121897"/>
                <a:gd name="adj3" fmla="val 16667"/>
              </a:avLst>
            </a:prstGeom>
            <a:noFill/>
            <a:ln w="9525" algn="ctr">
              <a:solidFill>
                <a:srgbClr val="0033CC"/>
              </a:solidFill>
              <a:miter lim="800000"/>
              <a:headEnd/>
              <a:tailEnd/>
            </a:ln>
            <a:effectLst/>
          </p:spPr>
          <p:txBody>
            <a:bodyPr lIns="91425" tIns="45712" rIns="91425" bIns="45712"/>
            <a:lstStyle/>
            <a:p>
              <a:pPr defTabSz="877888" eaLnBrk="0" hangingPunct="0"/>
              <a:r>
                <a:rPr lang="en-US" altLang="zh-CN" sz="1500" dirty="0">
                  <a:solidFill>
                    <a:schemeClr val="bg2"/>
                  </a:solidFill>
                  <a:latin typeface="FrutigerNext LT Regular" pitchFamily="34" charset="0"/>
                </a:rPr>
                <a:t>3</a:t>
              </a:r>
              <a:r>
                <a:rPr lang="en-US" altLang="zh-CN" sz="1500" dirty="0" smtClean="0">
                  <a:solidFill>
                    <a:schemeClr val="bg2"/>
                  </a:solidFill>
                  <a:latin typeface="FrutigerNext LT Regular" pitchFamily="34" charset="0"/>
                </a:rPr>
                <a:t>. Configure Backup Egress on primary egress</a:t>
              </a:r>
              <a:endParaRPr lang="en-US" altLang="zh-CN" sz="1500" dirty="0">
                <a:solidFill>
                  <a:schemeClr val="bg2"/>
                </a:solidFill>
                <a:latin typeface="FrutigerNext LT Regular" pitchFamily="34" charset="0"/>
              </a:endParaRPr>
            </a:p>
          </p:txBody>
        </p:sp>
        <p:sp>
          <p:nvSpPr>
            <p:cNvPr id="40379" name="AutoShape 443"/>
            <p:cNvSpPr>
              <a:spLocks noChangeArrowheads="1"/>
            </p:cNvSpPr>
            <p:nvPr/>
          </p:nvSpPr>
          <p:spPr bwMode="auto">
            <a:xfrm>
              <a:off x="6781800" y="3810000"/>
              <a:ext cx="1547813" cy="341312"/>
            </a:xfrm>
            <a:prstGeom prst="wedgeRoundRectCallout">
              <a:avLst>
                <a:gd name="adj1" fmla="val -66133"/>
                <a:gd name="adj2" fmla="val -70469"/>
                <a:gd name="adj3" fmla="val 16667"/>
              </a:avLst>
            </a:prstGeom>
            <a:noFill/>
            <a:ln w="9525" algn="ctr">
              <a:solidFill>
                <a:srgbClr val="0033CC"/>
              </a:solidFill>
              <a:miter lim="800000"/>
              <a:headEnd/>
              <a:tailEnd/>
            </a:ln>
            <a:effectLst/>
          </p:spPr>
          <p:txBody>
            <a:bodyPr lIns="91425" tIns="45712" rIns="91425" bIns="45712"/>
            <a:lstStyle/>
            <a:p>
              <a:pPr defTabSz="877888" eaLnBrk="0" hangingPunct="0"/>
              <a:r>
                <a:rPr lang="en-US" altLang="zh-CN" sz="1500" dirty="0" smtClean="0">
                  <a:latin typeface="FrutigerNext LT Regular" pitchFamily="34" charset="0"/>
                </a:rPr>
                <a:t>Backup Egress</a:t>
              </a:r>
              <a:endParaRPr lang="en-US" altLang="zh-CN" sz="1500" dirty="0">
                <a:latin typeface="FrutigerNext LT Regular" pitchFamily="34" charset="0"/>
              </a:endParaRPr>
            </a:p>
          </p:txBody>
        </p:sp>
        <p:sp>
          <p:nvSpPr>
            <p:cNvPr id="443" name="AutoShape 443"/>
            <p:cNvSpPr>
              <a:spLocks noChangeArrowheads="1"/>
            </p:cNvSpPr>
            <p:nvPr/>
          </p:nvSpPr>
          <p:spPr bwMode="auto">
            <a:xfrm>
              <a:off x="6705600" y="2097088"/>
              <a:ext cx="1547813" cy="341312"/>
            </a:xfrm>
            <a:prstGeom prst="wedgeRoundRectCallout">
              <a:avLst>
                <a:gd name="adj1" fmla="val -80199"/>
                <a:gd name="adj2" fmla="val 76242"/>
                <a:gd name="adj3" fmla="val 16667"/>
              </a:avLst>
            </a:prstGeom>
            <a:noFill/>
            <a:ln w="9525" algn="ctr">
              <a:solidFill>
                <a:srgbClr val="0033CC"/>
              </a:solidFill>
              <a:miter lim="800000"/>
              <a:headEnd/>
              <a:tailEnd/>
            </a:ln>
            <a:effectLst/>
          </p:spPr>
          <p:txBody>
            <a:bodyPr lIns="91425" tIns="45712" rIns="91425" bIns="45712"/>
            <a:lstStyle/>
            <a:p>
              <a:pPr defTabSz="877888" eaLnBrk="0" hangingPunct="0"/>
              <a:r>
                <a:rPr lang="en-US" altLang="zh-CN" sz="1500" dirty="0" smtClean="0">
                  <a:latin typeface="FrutigerNext LT Regular" pitchFamily="34" charset="0"/>
                </a:rPr>
                <a:t>Primary Egress</a:t>
              </a:r>
              <a:endParaRPr lang="en-US" altLang="zh-CN" sz="1500" dirty="0">
                <a:latin typeface="FrutigerNext LT Regular" pitchFamily="34" charset="0"/>
              </a:endParaRPr>
            </a:p>
          </p:txBody>
        </p:sp>
        <p:sp>
          <p:nvSpPr>
            <p:cNvPr id="444" name="AutoShape 443"/>
            <p:cNvSpPr>
              <a:spLocks noChangeArrowheads="1"/>
            </p:cNvSpPr>
            <p:nvPr/>
          </p:nvSpPr>
          <p:spPr bwMode="auto">
            <a:xfrm>
              <a:off x="762000" y="2478088"/>
              <a:ext cx="914400" cy="341312"/>
            </a:xfrm>
            <a:prstGeom prst="wedgeRoundRectCallout">
              <a:avLst>
                <a:gd name="adj1" fmla="val 100200"/>
                <a:gd name="adj2" fmla="val 114515"/>
                <a:gd name="adj3" fmla="val 16667"/>
              </a:avLst>
            </a:prstGeom>
            <a:noFill/>
            <a:ln w="9525" algn="ctr">
              <a:solidFill>
                <a:srgbClr val="0033CC"/>
              </a:solidFill>
              <a:miter lim="800000"/>
              <a:headEnd/>
              <a:tailEnd/>
            </a:ln>
            <a:effectLst/>
          </p:spPr>
          <p:txBody>
            <a:bodyPr lIns="91425" tIns="45712" rIns="91425" bIns="45712"/>
            <a:lstStyle/>
            <a:p>
              <a:pPr defTabSz="877888" eaLnBrk="0" hangingPunct="0"/>
              <a:r>
                <a:rPr lang="en-US" altLang="zh-CN" sz="1500" dirty="0" smtClean="0">
                  <a:latin typeface="FrutigerNext LT Regular" pitchFamily="34" charset="0"/>
                </a:rPr>
                <a:t>Ingress</a:t>
              </a:r>
              <a:endParaRPr lang="en-US" altLang="zh-CN" sz="1500" dirty="0">
                <a:latin typeface="FrutigerNext LT Regular" pitchFamily="34" charset="0"/>
              </a:endParaRPr>
            </a:p>
          </p:txBody>
        </p:sp>
        <p:sp>
          <p:nvSpPr>
            <p:cNvPr id="445" name="Text Box 237"/>
            <p:cNvSpPr txBox="1">
              <a:spLocks noChangeArrowheads="1"/>
            </p:cNvSpPr>
            <p:nvPr/>
          </p:nvSpPr>
          <p:spPr bwMode="auto">
            <a:xfrm>
              <a:off x="4648200" y="2667000"/>
              <a:ext cx="488950" cy="209500"/>
            </a:xfrm>
            <a:prstGeom prst="rect">
              <a:avLst/>
            </a:prstGeom>
            <a:noFill/>
            <a:ln w="22225" algn="ctr">
              <a:noFill/>
              <a:miter lim="800000"/>
              <a:headEnd/>
              <a:tailEnd/>
            </a:ln>
            <a:effectLst/>
          </p:spPr>
          <p:txBody>
            <a:bodyPr lIns="70316" tIns="35157" rIns="70316" bIns="35157">
              <a:spAutoFit/>
            </a:bodyPr>
            <a:lstStyle/>
            <a:p>
              <a:pPr algn="ctr" defTabSz="703263" eaLnBrk="0" hangingPunct="0">
                <a:spcBef>
                  <a:spcPct val="50000"/>
                </a:spcBef>
              </a:pPr>
              <a:r>
                <a:rPr lang="en-US" altLang="zh-CN" sz="900" dirty="0" smtClean="0">
                  <a:latin typeface="FrutigerNext LT BlackCn" pitchFamily="34" charset="0"/>
                  <a:ea typeface="ＭＳ Ｐゴシック" pitchFamily="34" charset="-128"/>
                </a:rPr>
                <a:t>P2</a:t>
              </a:r>
              <a:endParaRPr lang="en-US" altLang="zh-CN" sz="900" dirty="0">
                <a:latin typeface="FrutigerNext LT BlackCn" pitchFamily="34" charset="0"/>
                <a:ea typeface="ＭＳ Ｐゴシック" pitchFamily="34" charset="-128"/>
              </a:endParaRPr>
            </a:p>
          </p:txBody>
        </p:sp>
        <p:sp>
          <p:nvSpPr>
            <p:cNvPr id="446" name="Text Box 237"/>
            <p:cNvSpPr txBox="1">
              <a:spLocks noChangeArrowheads="1"/>
            </p:cNvSpPr>
            <p:nvPr/>
          </p:nvSpPr>
          <p:spPr bwMode="auto">
            <a:xfrm>
              <a:off x="3276600" y="2590800"/>
              <a:ext cx="488950" cy="209500"/>
            </a:xfrm>
            <a:prstGeom prst="rect">
              <a:avLst/>
            </a:prstGeom>
            <a:noFill/>
            <a:ln w="22225" algn="ctr">
              <a:noFill/>
              <a:miter lim="800000"/>
              <a:headEnd/>
              <a:tailEnd/>
            </a:ln>
            <a:effectLst/>
          </p:spPr>
          <p:txBody>
            <a:bodyPr lIns="70316" tIns="35157" rIns="70316" bIns="35157">
              <a:spAutoFit/>
            </a:bodyPr>
            <a:lstStyle/>
            <a:p>
              <a:pPr algn="ctr" defTabSz="703263" eaLnBrk="0" hangingPunct="0">
                <a:spcBef>
                  <a:spcPct val="50000"/>
                </a:spcBef>
              </a:pPr>
              <a:r>
                <a:rPr lang="en-US" altLang="zh-CN" sz="900" dirty="0" smtClean="0">
                  <a:latin typeface="FrutigerNext LT BlackCn" pitchFamily="34" charset="0"/>
                  <a:ea typeface="ＭＳ Ｐゴシック" pitchFamily="34" charset="-128"/>
                </a:rPr>
                <a:t>P1</a:t>
              </a:r>
              <a:endParaRPr lang="en-US" altLang="zh-CN" sz="900" dirty="0">
                <a:latin typeface="FrutigerNext LT BlackCn" pitchFamily="34" charset="0"/>
                <a:ea typeface="ＭＳ Ｐゴシック" pitchFamily="34" charset="-128"/>
              </a:endParaRPr>
            </a:p>
          </p:txBody>
        </p:sp>
        <p:sp>
          <p:nvSpPr>
            <p:cNvPr id="447" name="AutoShape 420"/>
            <p:cNvSpPr>
              <a:spLocks noChangeArrowheads="1"/>
            </p:cNvSpPr>
            <p:nvPr/>
          </p:nvSpPr>
          <p:spPr bwMode="auto">
            <a:xfrm>
              <a:off x="3200400" y="914400"/>
              <a:ext cx="2579914" cy="838200"/>
            </a:xfrm>
            <a:prstGeom prst="wedgeRoundRectCallout">
              <a:avLst>
                <a:gd name="adj1" fmla="val 54636"/>
                <a:gd name="adj2" fmla="val 143956"/>
                <a:gd name="adj3" fmla="val 16667"/>
              </a:avLst>
            </a:prstGeom>
            <a:noFill/>
            <a:ln w="9525" algn="ctr">
              <a:solidFill>
                <a:srgbClr val="0033CC"/>
              </a:solidFill>
              <a:miter lim="800000"/>
              <a:headEnd/>
              <a:tailEnd/>
            </a:ln>
            <a:effectLst/>
          </p:spPr>
          <p:txBody>
            <a:bodyPr lIns="91425" tIns="45712" rIns="91425" bIns="45712"/>
            <a:lstStyle/>
            <a:p>
              <a:pPr defTabSz="877888" eaLnBrk="0" hangingPunct="0"/>
              <a:r>
                <a:rPr lang="en-US" altLang="zh-CN" sz="1500" dirty="0">
                  <a:latin typeface="FrutigerNext LT Regular" pitchFamily="34" charset="0"/>
                </a:rPr>
                <a:t>2</a:t>
              </a:r>
              <a:r>
                <a:rPr lang="en-US" altLang="zh-CN" sz="1500" dirty="0" smtClean="0">
                  <a:latin typeface="FrutigerNext LT Regular" pitchFamily="34" charset="0"/>
                </a:rPr>
                <a:t>. Configure same local IP address on primary backup egress and backup egress</a:t>
              </a:r>
              <a:endParaRPr lang="en-US" altLang="zh-CN" sz="1500" dirty="0">
                <a:latin typeface="FrutigerNext LT Regular" pitchFamily="34" charset="0"/>
                <a:ea typeface="ＭＳ Ｐゴシック" pitchFamily="34" charset="-128"/>
              </a:endParaRPr>
            </a:p>
          </p:txBody>
        </p:sp>
        <p:sp>
          <p:nvSpPr>
            <p:cNvPr id="448" name="AutoShape 420"/>
            <p:cNvSpPr>
              <a:spLocks noChangeArrowheads="1"/>
            </p:cNvSpPr>
            <p:nvPr/>
          </p:nvSpPr>
          <p:spPr bwMode="auto">
            <a:xfrm>
              <a:off x="3200400" y="914400"/>
              <a:ext cx="2579914" cy="838200"/>
            </a:xfrm>
            <a:prstGeom prst="wedgeRoundRectCallout">
              <a:avLst>
                <a:gd name="adj1" fmla="val 65607"/>
                <a:gd name="adj2" fmla="val 279021"/>
                <a:gd name="adj3" fmla="val 16667"/>
              </a:avLst>
            </a:prstGeom>
            <a:noFill/>
            <a:ln w="9525" algn="ctr">
              <a:solidFill>
                <a:srgbClr val="0033CC"/>
              </a:solidFill>
              <a:miter lim="800000"/>
              <a:headEnd/>
              <a:tailEnd/>
            </a:ln>
            <a:effectLst/>
          </p:spPr>
          <p:txBody>
            <a:bodyPr lIns="91425" tIns="45712" rIns="91425" bIns="45712"/>
            <a:lstStyle/>
            <a:p>
              <a:pPr defTabSz="877888" eaLnBrk="0" hangingPunct="0"/>
              <a:r>
                <a:rPr lang="en-US" altLang="zh-CN" sz="1500" dirty="0">
                  <a:latin typeface="FrutigerNext LT Regular" pitchFamily="34" charset="0"/>
                </a:rPr>
                <a:t>2</a:t>
              </a:r>
              <a:r>
                <a:rPr lang="en-US" altLang="zh-CN" sz="1500" dirty="0" smtClean="0">
                  <a:latin typeface="FrutigerNext LT Regular" pitchFamily="34" charset="0"/>
                </a:rPr>
                <a:t>. Configure </a:t>
              </a:r>
              <a:r>
                <a:rPr lang="en-US" altLang="zh-CN" sz="1500" dirty="0" smtClean="0">
                  <a:solidFill>
                    <a:srgbClr val="C00000"/>
                  </a:solidFill>
                  <a:latin typeface="FrutigerNext LT Regular" pitchFamily="34" charset="0"/>
                </a:rPr>
                <a:t>same local IP address </a:t>
              </a:r>
              <a:r>
                <a:rPr lang="en-US" altLang="zh-CN" sz="1500" dirty="0" smtClean="0">
                  <a:latin typeface="FrutigerNext LT Regular" pitchFamily="34" charset="0"/>
                </a:rPr>
                <a:t>on primary backup egress and backup egress</a:t>
              </a:r>
              <a:endParaRPr lang="en-US" altLang="zh-CN" sz="1500" dirty="0">
                <a:latin typeface="FrutigerNext LT Regular" pitchFamily="34" charset="0"/>
                <a:ea typeface="ＭＳ Ｐゴシック" pitchFamily="34" charset="-128"/>
              </a:endParaRPr>
            </a:p>
          </p:txBody>
        </p:sp>
        <p:sp>
          <p:nvSpPr>
            <p:cNvPr id="157" name="U-Turn Arrow 156"/>
            <p:cNvSpPr/>
            <p:nvPr/>
          </p:nvSpPr>
          <p:spPr>
            <a:xfrm rot="11626514">
              <a:off x="5886975" y="2767655"/>
              <a:ext cx="228600" cy="192024"/>
            </a:xfrm>
            <a:prstGeom prst="uturnArrow">
              <a:avLst>
                <a:gd name="adj1" fmla="val 25000"/>
                <a:gd name="adj2" fmla="val 25000"/>
                <a:gd name="adj3" fmla="val 25000"/>
                <a:gd name="adj4" fmla="val 43750"/>
                <a:gd name="adj5" fmla="val 75000"/>
              </a:avLst>
            </a:prstGeom>
            <a:solidFill>
              <a:schemeClr val="tx1"/>
            </a:solidFill>
            <a:ln w="0" cmpd="thickThin">
              <a:noFill/>
            </a:ln>
            <a:effectLst/>
            <a:scene3d>
              <a:camera prst="orthographicFront"/>
              <a:lightRig rig="threePt" dir="t"/>
            </a:scene3d>
            <a:sp3d extrusionH="76200">
              <a:extrusionClr>
                <a:schemeClr val="tx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8" name="U-Turn Arrow 157"/>
            <p:cNvSpPr/>
            <p:nvPr/>
          </p:nvSpPr>
          <p:spPr>
            <a:xfrm rot="13072270">
              <a:off x="5908731" y="3783747"/>
              <a:ext cx="228600" cy="192024"/>
            </a:xfrm>
            <a:prstGeom prst="uturnArrow">
              <a:avLst>
                <a:gd name="adj1" fmla="val 25000"/>
                <a:gd name="adj2" fmla="val 25000"/>
                <a:gd name="adj3" fmla="val 25000"/>
                <a:gd name="adj4" fmla="val 43750"/>
                <a:gd name="adj5" fmla="val 75000"/>
              </a:avLst>
            </a:prstGeom>
            <a:solidFill>
              <a:schemeClr val="tx1"/>
            </a:solidFill>
            <a:ln w="0" cmpd="thickThin">
              <a:noFill/>
            </a:ln>
            <a:effectLst/>
            <a:scene3d>
              <a:camera prst="orthographicFront"/>
              <a:lightRig rig="threePt" dir="t"/>
            </a:scene3d>
            <a:sp3d extrusionH="76200">
              <a:extrusionClr>
                <a:schemeClr val="tx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5334000" y="3886200"/>
              <a:ext cx="76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10.1.0.1</a:t>
              </a:r>
              <a:endParaRPr lang="en-US" sz="1200" dirty="0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5867400" y="2895600"/>
              <a:ext cx="76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10.1.0.1</a:t>
              </a:r>
              <a:endParaRPr lang="en-US" sz="1200" dirty="0"/>
            </a:p>
          </p:txBody>
        </p:sp>
      </p:grpSp>
      <p:sp>
        <p:nvSpPr>
          <p:cNvPr id="162" name="Rectangle 3"/>
          <p:cNvSpPr txBox="1">
            <a:spLocks noChangeArrowheads="1"/>
          </p:cNvSpPr>
          <p:nvPr/>
        </p:nvSpPr>
        <p:spPr bwMode="auto">
          <a:xfrm>
            <a:off x="609600" y="533400"/>
            <a:ext cx="7924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 pitchFamily="34" charset="0"/>
                <a:ea typeface="+mn-ea"/>
                <a:cs typeface="+mn-cs"/>
              </a:rPr>
              <a:t>Compute Path for Backup LSP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  <a:ea typeface="+mn-ea"/>
              <a:cs typeface="+mn-cs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</a:rPr>
              <a:t>After determining backup egress for protecting primary egress, PLR 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1600" kern="0" noProof="0" dirty="0" smtClean="0">
                <a:latin typeface="Candara" pitchFamily="34" charset="0"/>
                <a:ea typeface="+mn-ea"/>
              </a:rPr>
              <a:t>C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</a:rPr>
              <a:t>omputes path from PLR to backup egress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</a:rPr>
              <a:t>Excluding segment including primary egress to be protected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7318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36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Thanks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endParaRPr lang="en-US" sz="2800" dirty="0" smtClean="0">
              <a:latin typeface="Candara" pitchFamily="34" charset="0"/>
            </a:endParaRPr>
          </a:p>
          <a:p>
            <a:r>
              <a:rPr lang="en-GB" sz="2800" dirty="0" smtClean="0">
                <a:latin typeface="Candara" pitchFamily="34" charset="0"/>
              </a:rPr>
              <a:t>Any comments?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5612</TotalTime>
  <Words>188</Words>
  <Application>Microsoft Macintosh PowerPoint</Application>
  <PresentationFormat>On-screen Show (4:3)</PresentationFormat>
  <Paragraphs>37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Candara</vt:lpstr>
      <vt:lpstr>FrutigerNext LT BlackCn</vt:lpstr>
      <vt:lpstr>FrutigerNext LT Regular</vt:lpstr>
      <vt:lpstr>ＭＳ Ｐゴシック</vt:lpstr>
      <vt:lpstr>Times New Roman</vt:lpstr>
      <vt:lpstr>Verdana</vt:lpstr>
      <vt:lpstr>宋体</vt:lpstr>
      <vt:lpstr>Arial</vt:lpstr>
      <vt:lpstr>Default Design</vt:lpstr>
      <vt:lpstr>Extensions to RSVP-TE for LSP Egress Local Protection</vt:lpstr>
      <vt:lpstr>More Details</vt:lpstr>
      <vt:lpstr>Thanks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PCE-Backup-Ingress</dc:title>
  <dc:creator>hc</dc:creator>
  <cp:lastModifiedBy>Microsoft Office User</cp:lastModifiedBy>
  <cp:revision>858</cp:revision>
  <dcterms:created xsi:type="dcterms:W3CDTF">2010-06-30T04:12:48Z</dcterms:created>
  <dcterms:modified xsi:type="dcterms:W3CDTF">2016-11-12T03:57:15Z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(9)3N12obSSrodHT263KSUE326lv1KB1Zu+sFZH/8PbuRQm9IT/051YrQrP5+/4ZVRvO2qdcLJE_x000d_ DhycMRgZ/2eKw8Z0Zf9RdC2nJbO6b28AIFb3SUg4XB7NE6ByU8ajk8CgZinml1dzP9i32iq6_x000d_ SMs/RFbyFee5NM6jZsQKxSXgtKp/7tKW6Vy8w60yWX8U46pbvdLYrK9PKHqG3OgA6Mc1fWg4_x000d_ Bdo7KuoNpbxQqGiRdW</vt:lpwstr>
  </property>
  <property fmtid="{D5CDD505-2E9C-101B-9397-08002B2CF9AE}" pid="3" name="_ms_pID_7253431">
    <vt:lpwstr>YyKYbIuWc+3gcJGFP1KVrz71YO7mULad9FBr3zm2oXLQrOuCsgOkk7_x000d_ tHcqlyxlFnX0iah06XiW3uE11LQVcA4Fv89KE/FEyDwaBgh5H34uY4jZe5ywERgxdRNJ1rgc_x000d_ 50P2HWE5aEt9rLWSOMp6jETTe0mXUaetyPsazdbAvGHDA1reMPSPjTwnJ9p7N3a700KqJUkD_x000d_ Pqu2ynR3nvoy4vzdEgxcNCIiSAU6p7bF5dac</vt:lpwstr>
  </property>
  <property fmtid="{D5CDD505-2E9C-101B-9397-08002B2CF9AE}" pid="4" name="_ms_pID_7253432">
    <vt:lpwstr>TRJ+XlD34UxA9krVRxX4zRCKFzQ+jmh7mRct_x000d_ OAIGUytepc1hox568Qso0TaYSRR0gFthZYhENIObxpTVrL4fsYPSV9TmQYRmr0HU0CertgEd_x000d_ ulx7SgUyveGUbsAJtiwJbNOATrahXppsyyxmviHx79ifVORsoRCvuB8MDK4Rqq6f8lQ8g6bb_x000d_ o/BaYwCeQJObHBrj24uF1KEQBzBejzD5tvzL5DbqzHcZundqJZz07X</vt:lpwstr>
  </property>
  <property fmtid="{D5CDD505-2E9C-101B-9397-08002B2CF9AE}" pid="5" name="_ms_pID_725343_00">
    <vt:lpwstr>_ms_pID_725343</vt:lpwstr>
  </property>
  <property fmtid="{D5CDD505-2E9C-101B-9397-08002B2CF9AE}" pid="6" name="_ms_pID_7253431_00">
    <vt:lpwstr>_ms_pID_7253431</vt:lpwstr>
  </property>
  <property fmtid="{D5CDD505-2E9C-101B-9397-08002B2CF9AE}" pid="7" name="_ms_pID_7253432_00">
    <vt:lpwstr>_ms_pID_7253432</vt:lpwstr>
  </property>
  <property fmtid="{D5CDD505-2E9C-101B-9397-08002B2CF9AE}" pid="8" name="_ms_pID_7253433">
    <vt:lpwstr>buOUOVPiguA6/sYh7T_x000d_ l5ggEL2qKWhVcWRulTObwX5mEtHxetvKSuNP/zirOOGNkKYMzBsY8a1veqIZESXSELXHfq4R_x000d_ L+dSVEU144j3prUS1R0qmzEBZR4IPqV7p5kPxPC4XJ9Ft8cditeQWn0uUEPRD1SE9IUsjSgS_x000d_ 2k6Tp9/xkpMPmw4e5byogbpn+nb25OEwdcReQqPWiNlmKhar9rSZAZ4MLI8im8Tl137DJXIZ</vt:lpwstr>
  </property>
  <property fmtid="{D5CDD505-2E9C-101B-9397-08002B2CF9AE}" pid="9" name="_ms_pID_7253433_00">
    <vt:lpwstr>_ms_pID_7253433</vt:lpwstr>
  </property>
  <property fmtid="{D5CDD505-2E9C-101B-9397-08002B2CF9AE}" pid="10" name="_ms_pID_7253434">
    <vt:lpwstr>_x000d_ 2CopYX621q2Sv9zeMBvYrLupUXH3EXU9SsJQFMf/8CpPwm6q+cyCYQq82hE2lLr71vWxRA29_x000d_ 7DDM/ur7hvw02FfmEEFncVqqsyRn/Le9R/piZbaI9vno5dxKeWif5JNMD3Tz0q9uvV5WmVh0_x000d_ UpMuXwPz3NBYo7iMGu4D4KY1DgVsH/PFLXICvOBFFGIUncbjDuvyo5s9+cy3mdrAl3TubuYP_x000d_ YCrk2C890LCz6ha+</vt:lpwstr>
  </property>
  <property fmtid="{D5CDD505-2E9C-101B-9397-08002B2CF9AE}" pid="11" name="_ms_pID_7253434_00">
    <vt:lpwstr>_ms_pID_7253434</vt:lpwstr>
  </property>
  <property fmtid="{D5CDD505-2E9C-101B-9397-08002B2CF9AE}" pid="12" name="_ms_pID_7253435">
    <vt:lpwstr>0r1Ecv2uu2/Xo+W1gsQzJTzPLutXx+O/T39bmofQRGuvP6vANcPaPu5g_x000d_ 2K3IFC4jxBFk57nql/koS046/ETHHGajRQI5yHsUJBDPwNT1rWzKmzNQ+qzRF0FdaUIyE3qY_x000d_ vdw4PDvxeUgQsUAOVjCp2kHR9GCctRRP2PkaoM0WBuYsJcSSGKAtolgZogY5TyAoo9Fu5F9K_x000d_ Ol+ew6AGN5mk8f0r0/Yowj+FVqfeTsNF66</vt:lpwstr>
  </property>
  <property fmtid="{D5CDD505-2E9C-101B-9397-08002B2CF9AE}" pid="13" name="_ms_pID_7253435_00">
    <vt:lpwstr>_ms_pID_7253435</vt:lpwstr>
  </property>
  <property fmtid="{D5CDD505-2E9C-101B-9397-08002B2CF9AE}" pid="14" name="_ms_pID_7253436">
    <vt:lpwstr>R5u0PshUTPrViMT1xryjfCSq49W5oX2JAwDxVt_x000d_ QylI+N04QubosC2MTQ3KXcwPXE3B8VoJg52hE0U8I1xMKbRB57SzG421/ygvIhsTkwfumrmu_x000d_ T0vU6n8PRbroLgPBLtFIKFZ6IOsJjZ2UtQ/ZXNJ0TkOidZH4zDb/CfUES1LWU+SLz8qbyJDq_x000d_ BbzQ2Vyzm7b9fTp7xGJvgIpzWXleOe5wj/Zka2Nhi1vDNsVx2S1/</vt:lpwstr>
  </property>
  <property fmtid="{D5CDD505-2E9C-101B-9397-08002B2CF9AE}" pid="15" name="_ms_pID_7253436_00">
    <vt:lpwstr>_ms_pID_7253436</vt:lpwstr>
  </property>
  <property fmtid="{D5CDD505-2E9C-101B-9397-08002B2CF9AE}" pid="16" name="_ms_pID_7253437">
    <vt:lpwstr>msnKUHy12Fd+XXLgNKDX_x000d_ AsuIlPM2358FQIbjx0IygeUiQNkvCARVzUF82e/xJ0uPVNtdABt1EyI0og8jBvKzNEMb06CR_x000d_ Dpf5Ub3YU1Kb1mEWcYGvNGRyhGAMGPHsDgpNaLrOQDCId83X6hu/r9fBV9X/ThFexNbw3I9n_x000d_ BukRAwNaYdja9fb88X8dkln/wHQO1hOt9/O6wlDz8u5oLs3K/OUvzdSNsTXzXvyYpEotid</vt:lpwstr>
  </property>
  <property fmtid="{D5CDD505-2E9C-101B-9397-08002B2CF9AE}" pid="17" name="_ms_pID_7253437_00">
    <vt:lpwstr>_ms_pID_7253437</vt:lpwstr>
  </property>
  <property fmtid="{D5CDD505-2E9C-101B-9397-08002B2CF9AE}" pid="18" name="_ms_pID_7253438">
    <vt:lpwstr>II_x000d_ 5Mri87pAPV6pVrWSwKyd94xXDcqZtH9+gSz9x2lzgoaQGwbZK4wgefc1Fnn2jARHSr1i2hks_x000d_ uHM9WE+EqY/VXnAVg0DMgtVmCWH05ctd7FvbqzbZN+xORuTD8HNhBcAawjlOwurcfBUsTaDT_x000d_ nD8LXUEo0lZa8HsMIXAV62+2bultAjwEunuodskf7m6AEHiahEPBBQ==</vt:lpwstr>
  </property>
  <property fmtid="{D5CDD505-2E9C-101B-9397-08002B2CF9AE}" pid="19" name="_new_ms_pID_72543">
    <vt:lpwstr>(3)0pXcsTPg5Dc6e33TYQwIl5BFDvDGGL2VKbNgVL+tODjSKlXrehz6usQleL9Mt5GZyTBicbzg_x000d_
H8qGo51lSY4aJ/Su3Uphknz9Om4yFuSnX+GGNO+ZXQgzLAmhn8C6FDHDzVICRb21Q+0XoVMe_x000d_
PuH5CutmQjewvPYJiHISglq6clD6fhmKNv3tgK9TZaFqj+Y0Qt6faJxHMYIOppq3/TIUZxGj_x000d_
UXJXDLRQY+B8gFx3Bn</vt:lpwstr>
  </property>
  <property fmtid="{D5CDD505-2E9C-101B-9397-08002B2CF9AE}" pid="20" name="_new_ms_pID_725431">
    <vt:lpwstr>lfafrJFZUpR2Q/rk6VzPuX2LQ2B99Ao6CWoJCWzD8jHk7EMr9DcaX1_x000d_
RGF3/7mRjVW3ZHlZidv4KqTKatWg9LwDuI3LwdFuNoNyBjm7b41f0CL6lCv3bcv3xHjlERIf_x000d_
D4rxxFviYQ8aOzkBsON9IYEXbkTl/sMSC+bcv74Nv420eCrjibijWbcsib/auX+rWZRlgRL2_x000d_
xkqPw4GfeEbLuTEfljDT48wwz9blfhPLis7K</vt:lpwstr>
  </property>
  <property fmtid="{D5CDD505-2E9C-101B-9397-08002B2CF9AE}" pid="21" name="_new_ms_pID_725432">
    <vt:lpwstr>v54YbJh0Miy8d7D435vAh3gZDhTFSh+fmAuP_x000d_
gq4y/iikidvGQU0bPlbfZFYavcnCpciK9h6nNPPTXT/ZoEBZAhTB9Wp/rsVP+Y9qqHJ9RTgi_x000d_
+H/Ml+Ur3lwf5hclhKO/RQ==</vt:lpwstr>
  </property>
  <property fmtid="{D5CDD505-2E9C-101B-9397-08002B2CF9AE}" pid="22" name="sflag">
    <vt:lpwstr>1437074375</vt:lpwstr>
  </property>
</Properties>
</file>