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08" r:id="rId2"/>
    <p:sldId id="270" r:id="rId3"/>
    <p:sldId id="334" r:id="rId4"/>
    <p:sldId id="330" r:id="rId5"/>
    <p:sldId id="310" r:id="rId6"/>
    <p:sldId id="335" r:id="rId7"/>
    <p:sldId id="327" r:id="rId8"/>
    <p:sldId id="309" r:id="rId9"/>
    <p:sldId id="329" r:id="rId10"/>
    <p:sldId id="332" r:id="rId11"/>
    <p:sldId id="294" r:id="rId12"/>
    <p:sldId id="297" r:id="rId13"/>
    <p:sldId id="279" r:id="rId14"/>
    <p:sldId id="321" r:id="rId15"/>
  </p:sldIdLst>
  <p:sldSz cx="1187767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B0101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1"/>
    <p:restoredTop sz="93086"/>
  </p:normalViewPr>
  <p:slideViewPr>
    <p:cSldViewPr snapToGrid="0" snapToObjects="1">
      <p:cViewPr>
        <p:scale>
          <a:sx n="120" d="100"/>
          <a:sy n="120" d="100"/>
        </p:scale>
        <p:origin x="776" y="-192"/>
      </p:cViewPr>
      <p:guideLst>
        <p:guide orient="horz" pos="2160"/>
        <p:guide pos="37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F3067-EC02-FE46-9B64-6F5B99FF93CC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53903-3C5D-484C-A611-17B80ECFC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5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43DF6-6AC9-9544-A96B-B34597B9254E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0375" y="685800"/>
            <a:ext cx="59372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5776D-D5AA-E24F-AEAF-F9ACC9F58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135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42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42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 does not have extended TE model. RSVP</a:t>
            </a:r>
            <a:r>
              <a:rPr lang="en-US" baseline="0" dirty="0" smtClean="0"/>
              <a:t> has base and extended.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42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90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in-progress, can</a:t>
            </a:r>
            <a:r>
              <a:rPr lang="en-US" baseline="0" dirty="0" smtClean="0"/>
              <a:t> register via pub/sub or poll object e.g. state up/down or new-</a:t>
            </a:r>
            <a:r>
              <a:rPr lang="en-US" baseline="0" dirty="0" err="1" smtClean="0"/>
              <a:t>lsp</a:t>
            </a:r>
            <a:r>
              <a:rPr lang="en-US" baseline="0" dirty="0" smtClean="0"/>
              <a:t>-id.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42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8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42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0826" y="2130428"/>
            <a:ext cx="10096024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1651" y="3886200"/>
            <a:ext cx="831437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6DACB-619B-F345-8EB5-CDB3A5D8E8DE}" type="datetime1">
              <a:rPr lang="en-CA" smtClean="0"/>
              <a:t>2016-11-11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9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9E628-69DE-6947-871C-05CDEF45D5F0}" type="datetime1">
              <a:rPr lang="en-CA" smtClean="0"/>
              <a:t>2016-11-11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14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1314" y="274641"/>
            <a:ext cx="2672477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884" y="274641"/>
            <a:ext cx="7819469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F1D6-0277-7A49-B0B4-65217ADD9E0D}" type="datetime1">
              <a:rPr lang="en-CA" smtClean="0"/>
              <a:t>2016-11-11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9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5D6-3314-0B4C-B6F5-A692CDA7A41D}" type="datetime1">
              <a:rPr lang="en-CA" smtClean="0"/>
              <a:t>2016-11-11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254" y="4406903"/>
            <a:ext cx="1009602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254" y="2906713"/>
            <a:ext cx="1009602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8693C-FE1C-DD47-8BA6-10F197FAE29F}" type="datetime1">
              <a:rPr lang="en-CA" smtClean="0"/>
              <a:t>2016-11-11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7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885" y="1600203"/>
            <a:ext cx="524597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37818" y="1600203"/>
            <a:ext cx="524597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B32F7-D332-AE4B-A344-025023BE1003}" type="datetime1">
              <a:rPr lang="en-CA" smtClean="0"/>
              <a:t>2016-11-11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7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884" y="1535113"/>
            <a:ext cx="524803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884" y="2174875"/>
            <a:ext cx="524803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3696" y="1535113"/>
            <a:ext cx="52500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3696" y="2174875"/>
            <a:ext cx="52500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54693-F57C-6147-B3A3-088B9CACBBF7}" type="datetime1">
              <a:rPr lang="en-CA" smtClean="0"/>
              <a:t>2016-11-11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98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7BE-808B-1D48-A25E-2403D8E85374}" type="datetime1">
              <a:rPr lang="en-CA" smtClean="0"/>
              <a:t>2016-11-11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9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B1A7-A1A6-B941-B259-F73E43B92B83}" type="datetime1">
              <a:rPr lang="en-CA" smtClean="0"/>
              <a:t>2016-11-11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7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886" y="273050"/>
            <a:ext cx="39076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3841" y="273053"/>
            <a:ext cx="66399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886" y="1435103"/>
            <a:ext cx="390767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35EC-835E-7A41-B2DF-CEE831A94D1B}" type="datetime1">
              <a:rPr lang="en-CA" smtClean="0"/>
              <a:t>2016-11-11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4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107" y="4800600"/>
            <a:ext cx="71266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8107" y="612775"/>
            <a:ext cx="71266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8107" y="5367338"/>
            <a:ext cx="71266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53A70-2946-3641-9325-0FE0D0F989A5}" type="datetime1">
              <a:rPr lang="en-CA" smtClean="0"/>
              <a:t>2016-11-11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3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3884" y="274638"/>
            <a:ext cx="10689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884" y="1600203"/>
            <a:ext cx="106899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3884" y="6356353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7D770-4B38-DC41-85F4-76B2ED7E1991}" type="datetime1">
              <a:rPr lang="en-CA" smtClean="0"/>
              <a:t>2016-11-11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58206" y="6356353"/>
            <a:ext cx="3761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draft-ietf-teas-yang-te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2334" y="6356353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 descr="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1558" y="10583"/>
            <a:ext cx="12636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29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hub.com/ietf-mpls-yang/t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890826" y="541868"/>
            <a:ext cx="10096024" cy="3058584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dirty="0" smtClean="0"/>
              <a:t>YANG Data Models for TE and RSVP</a:t>
            </a:r>
            <a:br>
              <a:rPr lang="en-US" dirty="0" smtClean="0"/>
            </a:br>
            <a:r>
              <a:rPr lang="en-US" sz="3200" dirty="0" smtClean="0"/>
              <a:t> draft-ietf-</a:t>
            </a:r>
            <a:r>
              <a:rPr lang="en-US" sz="3200" dirty="0"/>
              <a:t>teas-yang</a:t>
            </a:r>
            <a:r>
              <a:rPr lang="en-US" sz="3200" dirty="0" smtClean="0"/>
              <a:t>-rsvp-06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200" dirty="0"/>
              <a:t>draft-ietf-teas-yang-te-</a:t>
            </a:r>
            <a:r>
              <a:rPr lang="en-US" sz="3200" dirty="0" smtClean="0"/>
              <a:t>05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700" dirty="0" smtClean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https</a:t>
            </a:r>
            <a:r>
              <a:rPr lang="en-US" sz="2700" dirty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://github.com/ietf-mpls-yang/</a:t>
            </a:r>
            <a:r>
              <a:rPr lang="en-US" sz="2700" dirty="0" smtClean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te</a:t>
            </a:r>
            <a:endParaRPr lang="en-US" b="1" i="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81651" y="3600451"/>
            <a:ext cx="8314373" cy="2664881"/>
          </a:xfrm>
        </p:spPr>
        <p:txBody>
          <a:bodyPr>
            <a:noAutofit/>
          </a:bodyPr>
          <a:lstStyle/>
          <a:p>
            <a:pPr algn="l"/>
            <a:r>
              <a:rPr lang="nl-NL" sz="1800" dirty="0" smtClean="0">
                <a:solidFill>
                  <a:schemeClr val="tx1"/>
                </a:solidFill>
              </a:rPr>
              <a:t>Tarek Saad </a:t>
            </a:r>
            <a:r>
              <a:rPr lang="nl-NL" sz="1800" dirty="0" err="1" smtClean="0">
                <a:solidFill>
                  <a:schemeClr val="tx1"/>
                </a:solidFill>
              </a:rPr>
              <a:t>and</a:t>
            </a:r>
            <a:r>
              <a:rPr lang="nl-NL" sz="1800" dirty="0" smtClean="0">
                <a:solidFill>
                  <a:schemeClr val="tx1"/>
                </a:solidFill>
              </a:rPr>
              <a:t> </a:t>
            </a:r>
            <a:r>
              <a:rPr lang="nl-NL" sz="1800" dirty="0" err="1" smtClean="0">
                <a:solidFill>
                  <a:srgbClr val="0070C0"/>
                </a:solidFill>
              </a:rPr>
              <a:t>Rakesh</a:t>
            </a:r>
            <a:r>
              <a:rPr lang="nl-NL" sz="1800" dirty="0" smtClean="0">
                <a:solidFill>
                  <a:srgbClr val="0070C0"/>
                </a:solidFill>
              </a:rPr>
              <a:t> </a:t>
            </a:r>
            <a:r>
              <a:rPr lang="nl-NL" sz="1800" dirty="0">
                <a:solidFill>
                  <a:srgbClr val="0070C0"/>
                </a:solidFill>
              </a:rPr>
              <a:t>Gandhi (Presenter)</a:t>
            </a:r>
            <a:r>
              <a:rPr lang="nl-NL" sz="1800" dirty="0">
                <a:solidFill>
                  <a:schemeClr val="tx1"/>
                </a:solidFill>
              </a:rPr>
              <a:t>, </a:t>
            </a:r>
            <a:r>
              <a:rPr lang="nl-NL" sz="1800" dirty="0" smtClean="0">
                <a:solidFill>
                  <a:schemeClr val="tx1"/>
                </a:solidFill>
              </a:rPr>
              <a:t>Cisco Systems</a:t>
            </a:r>
          </a:p>
          <a:p>
            <a:pPr algn="l"/>
            <a:r>
              <a:rPr lang="nl-NL" sz="1800" dirty="0" err="1" smtClean="0">
                <a:solidFill>
                  <a:schemeClr val="tx1"/>
                </a:solidFill>
              </a:rPr>
              <a:t>Vishnu</a:t>
            </a:r>
            <a:r>
              <a:rPr lang="nl-NL" sz="1800" dirty="0" smtClean="0">
                <a:solidFill>
                  <a:schemeClr val="tx1"/>
                </a:solidFill>
              </a:rPr>
              <a:t> </a:t>
            </a:r>
            <a:r>
              <a:rPr lang="nl-NL" sz="1800" dirty="0" err="1" smtClean="0">
                <a:solidFill>
                  <a:schemeClr val="tx1"/>
                </a:solidFill>
              </a:rPr>
              <a:t>Pavan</a:t>
            </a:r>
            <a:r>
              <a:rPr lang="nl-NL" sz="1800" dirty="0" smtClean="0">
                <a:solidFill>
                  <a:schemeClr val="tx1"/>
                </a:solidFill>
              </a:rPr>
              <a:t> </a:t>
            </a:r>
            <a:r>
              <a:rPr lang="nl-NL" sz="1800" dirty="0" err="1" smtClean="0">
                <a:solidFill>
                  <a:schemeClr val="tx1"/>
                </a:solidFill>
              </a:rPr>
              <a:t>Beeram</a:t>
            </a:r>
            <a:r>
              <a:rPr lang="nl-NL" sz="1800" dirty="0" smtClean="0">
                <a:solidFill>
                  <a:schemeClr val="tx1"/>
                </a:solidFill>
              </a:rPr>
              <a:t>, </a:t>
            </a:r>
            <a:r>
              <a:rPr lang="nl-NL" sz="1800" dirty="0" err="1" smtClean="0">
                <a:solidFill>
                  <a:schemeClr val="tx1"/>
                </a:solidFill>
              </a:rPr>
              <a:t>Juniper</a:t>
            </a:r>
            <a:r>
              <a:rPr lang="nl-NL" sz="1800" dirty="0" smtClean="0">
                <a:solidFill>
                  <a:schemeClr val="tx1"/>
                </a:solidFill>
              </a:rPr>
              <a:t> Networks</a:t>
            </a:r>
          </a:p>
          <a:p>
            <a:pPr algn="l"/>
            <a:r>
              <a:rPr lang="nl-NL" sz="1800" dirty="0" err="1" smtClean="0">
                <a:solidFill>
                  <a:schemeClr val="tx1"/>
                </a:solidFill>
              </a:rPr>
              <a:t>Xufeng</a:t>
            </a:r>
            <a:r>
              <a:rPr lang="nl-NL" sz="1800" dirty="0" smtClean="0">
                <a:solidFill>
                  <a:schemeClr val="tx1"/>
                </a:solidFill>
              </a:rPr>
              <a:t> </a:t>
            </a:r>
            <a:r>
              <a:rPr lang="nl-NL" sz="1800" dirty="0" err="1" smtClean="0">
                <a:solidFill>
                  <a:schemeClr val="tx1"/>
                </a:solidFill>
              </a:rPr>
              <a:t>Liu</a:t>
            </a:r>
            <a:r>
              <a:rPr lang="nl-NL" sz="1800" dirty="0" smtClean="0">
                <a:solidFill>
                  <a:schemeClr val="tx1"/>
                </a:solidFill>
              </a:rPr>
              <a:t>, </a:t>
            </a:r>
            <a:r>
              <a:rPr lang="hu-HU" sz="1800" dirty="0" smtClean="0">
                <a:solidFill>
                  <a:schemeClr val="tx1"/>
                </a:solidFill>
              </a:rPr>
              <a:t>Ericsson</a:t>
            </a:r>
          </a:p>
          <a:p>
            <a:pPr algn="l"/>
            <a:r>
              <a:rPr lang="hu-HU" sz="1800" dirty="0" smtClean="0">
                <a:solidFill>
                  <a:schemeClr val="tx1"/>
                </a:solidFill>
              </a:rPr>
              <a:t>Himanshu Shah, Ciena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Igor </a:t>
            </a:r>
            <a:r>
              <a:rPr lang="en-US" sz="1800" dirty="0" err="1" smtClean="0">
                <a:solidFill>
                  <a:schemeClr val="tx1"/>
                </a:solidFill>
              </a:rPr>
              <a:t>Bryskin</a:t>
            </a:r>
            <a:r>
              <a:rPr lang="en-US" sz="1800" dirty="0" smtClean="0">
                <a:solidFill>
                  <a:schemeClr val="tx1"/>
                </a:solidFill>
              </a:rPr>
              <a:t>, Huawei</a:t>
            </a:r>
            <a:endParaRPr lang="hu-HU" sz="1800" dirty="0" smtClean="0">
              <a:solidFill>
                <a:schemeClr val="tx1"/>
              </a:solidFill>
            </a:endParaRPr>
          </a:p>
          <a:p>
            <a:pPr algn="l"/>
            <a:r>
              <a:rPr lang="de-DE" sz="1800" dirty="0" smtClean="0">
                <a:solidFill>
                  <a:schemeClr val="tx1"/>
                </a:solidFill>
              </a:rPr>
              <a:t>Xia Chen, </a:t>
            </a:r>
            <a:r>
              <a:rPr lang="de-DE" sz="1800" dirty="0" err="1" smtClean="0">
                <a:solidFill>
                  <a:schemeClr val="tx1"/>
                </a:solidFill>
              </a:rPr>
              <a:t>Huawei</a:t>
            </a:r>
            <a:endParaRPr lang="de-DE" sz="1800" dirty="0" smtClean="0">
              <a:solidFill>
                <a:schemeClr val="tx1"/>
              </a:solidFill>
            </a:endParaRPr>
          </a:p>
          <a:p>
            <a:pPr algn="l"/>
            <a:r>
              <a:rPr lang="es-ES_tradnl" sz="1800" dirty="0" err="1" smtClean="0">
                <a:solidFill>
                  <a:schemeClr val="tx1"/>
                </a:solidFill>
              </a:rPr>
              <a:t>Raqib</a:t>
            </a:r>
            <a:r>
              <a:rPr lang="es-ES_tradnl" sz="1800" dirty="0" smtClean="0">
                <a:solidFill>
                  <a:schemeClr val="tx1"/>
                </a:solidFill>
              </a:rPr>
              <a:t> Jones, </a:t>
            </a:r>
            <a:r>
              <a:rPr lang="es-ES_tradnl" sz="1800" dirty="0" err="1" smtClean="0">
                <a:solidFill>
                  <a:schemeClr val="tx1"/>
                </a:solidFill>
              </a:rPr>
              <a:t>Brocade</a:t>
            </a:r>
            <a:endParaRPr lang="es-ES_tradnl" sz="1800" dirty="0" smtClean="0">
              <a:solidFill>
                <a:schemeClr val="tx1"/>
              </a:solidFill>
            </a:endParaRPr>
          </a:p>
          <a:p>
            <a:pPr algn="l"/>
            <a:r>
              <a:rPr lang="es-ES_tradnl" sz="1800" dirty="0" err="1" smtClean="0">
                <a:solidFill>
                  <a:schemeClr val="tx1"/>
                </a:solidFill>
              </a:rPr>
              <a:t>Bin</a:t>
            </a:r>
            <a:r>
              <a:rPr lang="es-ES_tradnl" sz="1800" dirty="0" smtClean="0">
                <a:solidFill>
                  <a:schemeClr val="tx1"/>
                </a:solidFill>
              </a:rPr>
              <a:t> </a:t>
            </a:r>
            <a:r>
              <a:rPr lang="es-ES_tradnl" sz="1800" dirty="0" err="1" smtClean="0">
                <a:solidFill>
                  <a:schemeClr val="tx1"/>
                </a:solidFill>
              </a:rPr>
              <a:t>Wen</a:t>
            </a:r>
            <a:r>
              <a:rPr lang="es-ES_tradnl" sz="1800" dirty="0" smtClean="0">
                <a:solidFill>
                  <a:schemeClr val="tx1"/>
                </a:solidFill>
              </a:rPr>
              <a:t>, Comcast</a:t>
            </a:r>
            <a:endParaRPr lang="en-US" altLang="zh-CN" sz="1800" dirty="0" smtClean="0">
              <a:latin typeface="Arial" charset="0"/>
              <a:ea typeface="宋体" charset="0"/>
              <a:cs typeface="宋体" charset="0"/>
            </a:endParaRPr>
          </a:p>
          <a:p>
            <a:r>
              <a:rPr lang="en-US" altLang="zh-CN" sz="1800" dirty="0" smtClean="0">
                <a:latin typeface="Arial" charset="0"/>
                <a:ea typeface="宋体" charset="0"/>
                <a:cs typeface="宋体" charset="0"/>
              </a:rPr>
              <a:t>IETF</a:t>
            </a:r>
            <a:r>
              <a:rPr lang="en-US" altLang="zh-CN" sz="1800" dirty="0">
                <a:latin typeface="Arial" charset="0"/>
                <a:ea typeface="宋体" charset="0"/>
                <a:cs typeface="宋体" charset="0"/>
              </a:rPr>
              <a:t>-</a:t>
            </a:r>
            <a:r>
              <a:rPr lang="en-US" altLang="zh-CN" sz="1800" dirty="0" smtClean="0">
                <a:latin typeface="Arial" charset="0"/>
                <a:ea typeface="宋体" charset="0"/>
                <a:cs typeface="宋体" charset="0"/>
              </a:rPr>
              <a:t>97, Nov 2016, Seoul</a:t>
            </a:r>
            <a:endParaRPr lang="en-US" sz="1800" dirty="0">
              <a:latin typeface="Arial" charset="0"/>
              <a:ea typeface="宋体" charset="0"/>
              <a:cs typeface="宋体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6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884" y="148167"/>
            <a:ext cx="10689908" cy="1452035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Open Issue # </a:t>
            </a:r>
            <a:r>
              <a:rPr lang="en-US" sz="4000" dirty="0"/>
              <a:t>3</a:t>
            </a:r>
            <a:br>
              <a:rPr lang="en-US" sz="4000" dirty="0"/>
            </a:br>
            <a:r>
              <a:rPr lang="en-US" sz="4000" dirty="0"/>
              <a:t>Bandwidth </a:t>
            </a:r>
            <a:r>
              <a:rPr lang="en-US" sz="4000" dirty="0" smtClean="0"/>
              <a:t>Type: Generic vs. per technology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600203"/>
            <a:ext cx="10689908" cy="4756150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Discussion on using generic BW type in TE technology agnostic models</a:t>
            </a:r>
          </a:p>
          <a:p>
            <a:pPr marL="742950" lvl="2" indent="-342900"/>
            <a:r>
              <a:rPr lang="en-US" dirty="0" smtClean="0"/>
              <a:t>String with no strict type check</a:t>
            </a:r>
          </a:p>
          <a:p>
            <a:pPr marL="742950" lvl="2" indent="-342900"/>
            <a:r>
              <a:rPr lang="en-US" dirty="0" smtClean="0"/>
              <a:t>Interpreted based on the specific technology</a:t>
            </a:r>
          </a:p>
          <a:p>
            <a:pPr marL="742950" lvl="2" indent="-342900"/>
            <a:r>
              <a:rPr lang="en-US" dirty="0" smtClean="0"/>
              <a:t>For example:</a:t>
            </a:r>
          </a:p>
          <a:p>
            <a:pPr marL="1200150" lvl="3" indent="-342900">
              <a:buFont typeface="Wingdings" charset="2"/>
              <a:buChar char="Ø"/>
            </a:pPr>
            <a:r>
              <a:rPr lang="en-US" dirty="0" smtClean="0"/>
              <a:t>For </a:t>
            </a:r>
            <a:r>
              <a:rPr lang="en-US" dirty="0"/>
              <a:t>packet, a float number </a:t>
            </a:r>
            <a:r>
              <a:rPr lang="en-US" dirty="0" smtClean="0"/>
              <a:t>format that uses IEEE floating-point may be used, such as “0x1p10”</a:t>
            </a:r>
            <a:endParaRPr lang="en-US" dirty="0"/>
          </a:p>
          <a:p>
            <a:pPr marL="1200150" lvl="3" indent="-342900">
              <a:buFont typeface="Wingdings" charset="2"/>
              <a:buChar char="Ø"/>
            </a:pPr>
            <a:r>
              <a:rPr lang="en-US" dirty="0" smtClean="0"/>
              <a:t>For </a:t>
            </a:r>
            <a:r>
              <a:rPr lang="en-US" dirty="0"/>
              <a:t>OTN, a list of </a:t>
            </a:r>
            <a:r>
              <a:rPr lang="en-US" dirty="0" smtClean="0"/>
              <a:t>CSV integers may be used</a:t>
            </a:r>
            <a:r>
              <a:rPr lang="en-US" dirty="0"/>
              <a:t>, such as </a:t>
            </a:r>
            <a:r>
              <a:rPr lang="en-US" dirty="0" smtClean="0"/>
              <a:t>“0,2,3,1”, e.g. ODU units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Currently, technology specific module(s) use distinct type per technology, e.g.</a:t>
            </a:r>
          </a:p>
          <a:p>
            <a:pPr marL="742950" lvl="2" indent="-342900"/>
            <a:r>
              <a:rPr lang="en-US" dirty="0" smtClean="0"/>
              <a:t>BW for packet LSP use integer for “bps”</a:t>
            </a:r>
          </a:p>
          <a:p>
            <a:pPr marL="457200" lvl="1" indent="-457200">
              <a:buFont typeface="Arial"/>
              <a:buChar char="•"/>
            </a:pPr>
            <a:r>
              <a:rPr lang="en-US" dirty="0" smtClean="0"/>
              <a:t>The two need to be mutually exclusive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10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draft-ietf-teas-yang-te-05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38838" y="350964"/>
            <a:ext cx="451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&lt;draft-ietf-teas-yang-te-05</a:t>
            </a:r>
            <a:r>
              <a:rPr lang="en-US" sz="2800" dirty="0" smtClean="0"/>
              <a:t>&gt;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9464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417638"/>
            <a:ext cx="10689908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Conclude on open issues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Request further review and address comments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Complete the augmentation for module:</a:t>
            </a:r>
            <a:endParaRPr lang="en-US" dirty="0"/>
          </a:p>
          <a:p>
            <a:pPr marL="857250" lvl="1" indent="-457200">
              <a:buFont typeface="Wingdings" charset="2"/>
              <a:buChar char="Ø"/>
            </a:pPr>
            <a:r>
              <a:rPr lang="en-US" dirty="0"/>
              <a:t>PCC-TE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draft-ietf-teas-yang-te-05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4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600203"/>
            <a:ext cx="10689908" cy="502073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4800" dirty="0" smtClean="0"/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6" y="86174"/>
            <a:ext cx="10487997" cy="1143000"/>
          </a:xfrm>
        </p:spPr>
        <p:txBody>
          <a:bodyPr lIns="36000" tIns="36000" rIns="36000" bIns="36000">
            <a:normAutofit fontScale="90000"/>
          </a:bodyPr>
          <a:lstStyle/>
          <a:p>
            <a:pPr algn="l"/>
            <a:r>
              <a:rPr lang="en-US" dirty="0" smtClean="0"/>
              <a:t>TE/RSVP and MPLS YANG Modules</a:t>
            </a:r>
            <a:br>
              <a:rPr lang="en-US" dirty="0" smtClean="0"/>
            </a:br>
            <a:r>
              <a:rPr lang="en-US" sz="3600" dirty="0" smtClean="0"/>
              <a:t>Structure and Relationship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110004" y="2800666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ietf-te-device.yang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675218" y="3985908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ietf-te-rsvp.yang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965120" y="2762496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etf-rsvp.yang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>
            <a:stCxn id="21" idx="2"/>
            <a:endCxn id="14" idx="1"/>
          </p:cNvCxnSpPr>
          <p:nvPr/>
        </p:nvCxnSpPr>
        <p:spPr>
          <a:xfrm>
            <a:off x="1775120" y="3410496"/>
            <a:ext cx="900098" cy="899412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4773590" y="4022257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ietf-te-sr-mpls.yang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/>
          <p:cNvCxnSpPr>
            <a:stCxn id="36" idx="2"/>
            <a:endCxn id="67" idx="0"/>
          </p:cNvCxnSpPr>
          <p:nvPr/>
        </p:nvCxnSpPr>
        <p:spPr>
          <a:xfrm>
            <a:off x="4407802" y="2306258"/>
            <a:ext cx="1175788" cy="1715999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2256970" y="5147774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ietf</a:t>
            </a: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 err="1" smtClean="0">
                <a:solidFill>
                  <a:schemeClr val="tx1"/>
                </a:solidFill>
              </a:rPr>
              <a:t>te</a:t>
            </a:r>
            <a:r>
              <a:rPr lang="en-US" dirty="0" smtClean="0">
                <a:solidFill>
                  <a:schemeClr val="tx1"/>
                </a:solidFill>
              </a:rPr>
              <a:t>-rsvp-</a:t>
            </a:r>
            <a:r>
              <a:rPr lang="en-US" dirty="0" err="1" smtClean="0">
                <a:solidFill>
                  <a:schemeClr val="tx1"/>
                </a:solidFill>
              </a:rPr>
              <a:t>mpls.yang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8" name="Straight Arrow Connector 77"/>
          <p:cNvCxnSpPr>
            <a:stCxn id="10" idx="2"/>
            <a:endCxn id="14" idx="0"/>
          </p:cNvCxnSpPr>
          <p:nvPr/>
        </p:nvCxnSpPr>
        <p:spPr>
          <a:xfrm flipH="1">
            <a:off x="3485218" y="3448666"/>
            <a:ext cx="434786" cy="537242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9239092" y="4805092"/>
            <a:ext cx="83676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0160605" y="4620426"/>
            <a:ext cx="102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augment</a:t>
            </a:r>
            <a:endParaRPr lang="en-US" dirty="0"/>
          </a:p>
        </p:txBody>
      </p:sp>
      <p:sp>
        <p:nvSpPr>
          <p:cNvPr id="100" name="Rounded Rectangle 99"/>
          <p:cNvSpPr/>
          <p:nvPr/>
        </p:nvSpPr>
        <p:spPr>
          <a:xfrm>
            <a:off x="9239092" y="5194085"/>
            <a:ext cx="836760" cy="314293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075945" y="4987004"/>
            <a:ext cx="1494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defined</a:t>
            </a:r>
          </a:p>
          <a:p>
            <a:r>
              <a:rPr lang="en-US" dirty="0" smtClean="0"/>
              <a:t>YANG module</a:t>
            </a:r>
            <a:endParaRPr lang="en-US" dirty="0"/>
          </a:p>
        </p:txBody>
      </p:sp>
      <p:sp>
        <p:nvSpPr>
          <p:cNvPr id="102" name="Rounded Rectangle 101"/>
          <p:cNvSpPr/>
          <p:nvPr/>
        </p:nvSpPr>
        <p:spPr>
          <a:xfrm>
            <a:off x="9239092" y="5795774"/>
            <a:ext cx="836760" cy="314293"/>
          </a:xfrm>
          <a:prstGeom prst="roundRect">
            <a:avLst/>
          </a:prstGeom>
          <a:noFill/>
          <a:ln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0092877" y="5620934"/>
            <a:ext cx="1494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Defined</a:t>
            </a:r>
          </a:p>
          <a:p>
            <a:r>
              <a:rPr lang="en-US" dirty="0" smtClean="0"/>
              <a:t>YANG module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7548880" y="943106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etf-mpls-base.yang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575684" y="1658258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etf</a:t>
            </a:r>
            <a:r>
              <a:rPr lang="en-US" dirty="0" smtClean="0">
                <a:solidFill>
                  <a:schemeClr val="tx1"/>
                </a:solidFill>
              </a:rPr>
              <a:t>-rsvp-</a:t>
            </a:r>
            <a:r>
              <a:rPr lang="en-US" dirty="0" err="1" smtClean="0">
                <a:solidFill>
                  <a:schemeClr val="tx1"/>
                </a:solidFill>
              </a:rPr>
              <a:t>ext.yang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13</a:t>
            </a:fld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3597802" y="1658258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etf-te.yang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3" name="Straight Arrow Connector 52"/>
          <p:cNvCxnSpPr>
            <a:stCxn id="36" idx="2"/>
            <a:endCxn id="10" idx="0"/>
          </p:cNvCxnSpPr>
          <p:nvPr/>
        </p:nvCxnSpPr>
        <p:spPr>
          <a:xfrm flipH="1">
            <a:off x="3920004" y="2306258"/>
            <a:ext cx="487798" cy="49440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8" idx="2"/>
            <a:endCxn id="21" idx="0"/>
          </p:cNvCxnSpPr>
          <p:nvPr/>
        </p:nvCxnSpPr>
        <p:spPr>
          <a:xfrm>
            <a:off x="1385684" y="2306258"/>
            <a:ext cx="389436" cy="456238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4" idx="2"/>
            <a:endCxn id="72" idx="0"/>
          </p:cNvCxnSpPr>
          <p:nvPr/>
        </p:nvCxnSpPr>
        <p:spPr>
          <a:xfrm flipH="1">
            <a:off x="3066970" y="4633908"/>
            <a:ext cx="418248" cy="513866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34" idx="2"/>
            <a:endCxn id="36" idx="3"/>
          </p:cNvCxnSpPr>
          <p:nvPr/>
        </p:nvCxnSpPr>
        <p:spPr>
          <a:xfrm rot="5400000">
            <a:off x="6592765" y="216143"/>
            <a:ext cx="391152" cy="3141078"/>
          </a:xfrm>
          <a:prstGeom prst="bentConnector2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287750" y="1530481"/>
            <a:ext cx="1075484" cy="369332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mount ?</a:t>
            </a:r>
            <a:endParaRPr lang="en-US" u="sng" dirty="0"/>
          </a:p>
        </p:txBody>
      </p:sp>
      <p:sp>
        <p:nvSpPr>
          <p:cNvPr id="90" name="Rounded Rectangle 89"/>
          <p:cNvSpPr/>
          <p:nvPr/>
        </p:nvSpPr>
        <p:spPr>
          <a:xfrm>
            <a:off x="5814981" y="2797212"/>
            <a:ext cx="1620000" cy="648000"/>
          </a:xfrm>
          <a:prstGeom prst="roundRect">
            <a:avLst/>
          </a:prstGeom>
          <a:noFill/>
          <a:ln>
            <a:solidFill>
              <a:schemeClr val="tx1"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ietf-te-pcc.yang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36" idx="2"/>
            <a:endCxn id="90" idx="0"/>
          </p:cNvCxnSpPr>
          <p:nvPr/>
        </p:nvCxnSpPr>
        <p:spPr>
          <a:xfrm>
            <a:off x="4407802" y="2306258"/>
            <a:ext cx="2217179" cy="490954"/>
          </a:xfrm>
          <a:prstGeom prst="straightConnector1">
            <a:avLst/>
          </a:prstGeom>
          <a:ln w="38100">
            <a:solidFill>
              <a:schemeClr val="tx1">
                <a:alpha val="20000"/>
              </a:schemeClr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draft-ietf-teas-yang-te-05</a:t>
            </a:r>
          </a:p>
          <a:p>
            <a:endParaRPr lang="en-US" dirty="0"/>
          </a:p>
        </p:txBody>
      </p:sp>
      <p:cxnSp>
        <p:nvCxnSpPr>
          <p:cNvPr id="31" name="Elbow Connector 30"/>
          <p:cNvCxnSpPr>
            <a:stCxn id="32" idx="2"/>
          </p:cNvCxnSpPr>
          <p:nvPr/>
        </p:nvCxnSpPr>
        <p:spPr>
          <a:xfrm rot="5400000">
            <a:off x="9136903" y="813088"/>
            <a:ext cx="391149" cy="1947190"/>
          </a:xfrm>
          <a:prstGeom prst="bentConnector2">
            <a:avLst/>
          </a:prstGeom>
          <a:ln>
            <a:solidFill>
              <a:srgbClr val="A6A6A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9496072" y="943109"/>
            <a:ext cx="1620000" cy="64800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etf-otn-base.yang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1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Open Issue #1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327799"/>
              </p:ext>
            </p:extLst>
          </p:nvPr>
        </p:nvGraphicFramePr>
        <p:xfrm>
          <a:off x="593725" y="1600200"/>
          <a:ext cx="10690225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045"/>
                <a:gridCol w="2138045"/>
                <a:gridCol w="2138045"/>
                <a:gridCol w="2138045"/>
                <a:gridCol w="21380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Reusability of Generic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Dependency between data nodes (</a:t>
                      </a:r>
                      <a:r>
                        <a:rPr lang="en-US" dirty="0" err="1" smtClean="0"/>
                        <a:t>leafref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Separation</a:t>
                      </a:r>
                      <a:r>
                        <a:rPr lang="en-US" baseline="0" dirty="0" smtClean="0"/>
                        <a:t> of technology specific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Augment</a:t>
                      </a:r>
                      <a:r>
                        <a:rPr lang="en-US" baseline="0" dirty="0" smtClean="0"/>
                        <a:t> of generic model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OPTION</a:t>
                      </a:r>
                      <a:r>
                        <a:rPr lang="en-US" baseline="0" dirty="0" smtClean="0"/>
                        <a:t> #1</a:t>
                      </a:r>
                    </a:p>
                    <a:p>
                      <a:r>
                        <a:rPr lang="en-US" baseline="0" dirty="0" smtClean="0"/>
                        <a:t>(groupings)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sz="20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sz="20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 when grouping is used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OPTION</a:t>
                      </a:r>
                      <a:r>
                        <a:rPr lang="en-US" baseline="0" dirty="0" smtClean="0"/>
                        <a:t> #2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(mount)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sz="2000" b="1" dirty="0" smtClean="0">
                        <a:solidFill>
                          <a:srgbClr val="008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Not outside mount</a:t>
                      </a:r>
                      <a:r>
                        <a:rPr lang="en-US" sz="2400" baseline="0" dirty="0" smtClean="0"/>
                        <a:t> space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sz="20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sz="20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OPTION</a:t>
                      </a:r>
                      <a:r>
                        <a:rPr lang="en-US" baseline="0" dirty="0" smtClean="0"/>
                        <a:t> #3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(multi-technology generic model)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sz="20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sz="20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kumimoji="0" lang="en-US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sz="20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draft-ietf-teas-yang-te-04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426108"/>
            <a:ext cx="10689908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400" dirty="0" smtClean="0"/>
              <a:t>Updates (since IETF96)</a:t>
            </a:r>
          </a:p>
          <a:p>
            <a:pPr>
              <a:lnSpc>
                <a:spcPct val="150000"/>
              </a:lnSpc>
            </a:pPr>
            <a:r>
              <a:rPr lang="en-US" sz="4400" dirty="0" smtClean="0"/>
              <a:t>Open issues</a:t>
            </a:r>
          </a:p>
          <a:p>
            <a:pPr>
              <a:lnSpc>
                <a:spcPct val="150000"/>
              </a:lnSpc>
            </a:pPr>
            <a:r>
              <a:rPr lang="en-US" sz="4400" dirty="0" smtClean="0"/>
              <a:t>Next steps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draft-ietf-teas-yang-te-05</a:t>
            </a:r>
          </a:p>
        </p:txBody>
      </p:sp>
    </p:spTree>
    <p:extLst>
      <p:ext uri="{BB962C8B-B14F-4D97-AF65-F5344CB8AC3E}">
        <p14:creationId xmlns:p14="http://schemas.microsoft.com/office/powerpoint/2010/main" val="400001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/>
              <a:t>Since IETF96 Update: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5" y="1600203"/>
            <a:ext cx="1041327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Addressed </a:t>
            </a:r>
            <a:r>
              <a:rPr lang="en-US" dirty="0"/>
              <a:t>compilation issues due to dependency on IETF routing </a:t>
            </a:r>
            <a:r>
              <a:rPr lang="en-US" dirty="0" smtClean="0"/>
              <a:t>model related changes:</a:t>
            </a:r>
          </a:p>
          <a:p>
            <a:pPr lvl="1"/>
            <a:r>
              <a:rPr lang="en-US" dirty="0" smtClean="0"/>
              <a:t>Example: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Draft has been stable since IET95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draft-ietf-teas-yang-rsvp-05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38838" y="598002"/>
            <a:ext cx="462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&lt;draft-ietf-teas-yang</a:t>
            </a:r>
            <a:r>
              <a:rPr lang="en-US" sz="2800" dirty="0" smtClean="0"/>
              <a:t>-rsvp-06&gt;</a:t>
            </a:r>
            <a:endParaRPr lang="en-US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78" y="2568169"/>
            <a:ext cx="10763730" cy="158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0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071" y="3048001"/>
            <a:ext cx="6246185" cy="1731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Since IETF96 Update # 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Miscellaneous Changes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030" y="1624014"/>
            <a:ext cx="566114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Fixed data-type typo: admin-group binary length to 4-octets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Separated </a:t>
            </a:r>
            <a:r>
              <a:rPr lang="en-US" dirty="0">
                <a:solidFill>
                  <a:prstClr val="black"/>
                </a:solidFill>
              </a:rPr>
              <a:t>P2MP and P2P TE </a:t>
            </a:r>
            <a:r>
              <a:rPr lang="en-US" dirty="0" smtClean="0">
                <a:solidFill>
                  <a:prstClr val="black"/>
                </a:solidFill>
              </a:rPr>
              <a:t>tunnels (key has name only)</a:t>
            </a:r>
          </a:p>
          <a:p>
            <a:r>
              <a:rPr lang="en-US" dirty="0" smtClean="0"/>
              <a:t>Addressed </a:t>
            </a:r>
            <a:r>
              <a:rPr lang="en-US" dirty="0"/>
              <a:t>compilation issues due to dependency on IETF routing model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draft-ietf-teas-yang-te-05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0718" y="1716090"/>
            <a:ext cx="4203700" cy="723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37515" y="369888"/>
            <a:ext cx="451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&lt;draft-ietf-teas-yang-te-05</a:t>
            </a:r>
            <a:r>
              <a:rPr lang="en-US" sz="2800" dirty="0" smtClean="0"/>
              <a:t>&gt;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021" y="4999179"/>
            <a:ext cx="7527731" cy="134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87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00" y="327026"/>
            <a:ext cx="811187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/>
              <a:t>Since IETF96 Update # 2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Path Constraints</a:t>
            </a:r>
            <a:endParaRPr lang="en-US" sz="4000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draft-ietf-teas-yang-te-05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791" y="1031507"/>
            <a:ext cx="2904995" cy="17515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1180" y="4632331"/>
            <a:ext cx="3720705" cy="15875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61" y="1600203"/>
            <a:ext cx="3946567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Added new path metric-type (metric-hop and hop-limit)</a:t>
            </a:r>
          </a:p>
          <a:p>
            <a:r>
              <a:rPr lang="en-US" sz="2800" dirty="0" smtClean="0"/>
              <a:t>Defined optimization criteria:</a:t>
            </a:r>
          </a:p>
          <a:p>
            <a:pPr lvl="1"/>
            <a:r>
              <a:rPr lang="en-US" sz="2400" dirty="0" smtClean="0"/>
              <a:t>Min-hop (metric-hop)</a:t>
            </a:r>
          </a:p>
          <a:p>
            <a:pPr lvl="1"/>
            <a:r>
              <a:rPr lang="en-US" sz="2400" dirty="0" smtClean="0"/>
              <a:t>Min-latency (metric-</a:t>
            </a:r>
            <a:r>
              <a:rPr lang="en-US" sz="2400" dirty="0" err="1" smtClean="0"/>
              <a:t>te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shortest (metric-</a:t>
            </a:r>
            <a:r>
              <a:rPr lang="en-US" sz="2400" dirty="0" err="1" smtClean="0"/>
              <a:t>igp</a:t>
            </a:r>
            <a:r>
              <a:rPr lang="en-US" sz="2400" dirty="0" smtClean="0"/>
              <a:t>)</a:t>
            </a:r>
          </a:p>
          <a:p>
            <a:r>
              <a:rPr lang="en-US" sz="2800" dirty="0"/>
              <a:t>RFC5541 </a:t>
            </a:r>
            <a:r>
              <a:rPr lang="en-US" sz="2800" dirty="0" smtClean="0"/>
              <a:t>defines more elaborate </a:t>
            </a:r>
            <a:r>
              <a:rPr lang="en-US" sz="2800" dirty="0"/>
              <a:t>OFs and metric-</a:t>
            </a:r>
            <a:r>
              <a:rPr lang="en-US" sz="2800" dirty="0" smtClean="0"/>
              <a:t>types</a:t>
            </a:r>
          </a:p>
          <a:p>
            <a:pPr lvl="1"/>
            <a:r>
              <a:rPr lang="en-US" sz="2400" dirty="0" smtClean="0">
                <a:solidFill>
                  <a:srgbClr val="0070C0"/>
                </a:solidFill>
              </a:rPr>
              <a:t>TBD on adding in base or extension model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1885" y="765544"/>
            <a:ext cx="5173704" cy="60924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79622" y="174063"/>
            <a:ext cx="451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&lt;draft-ietf-teas-yang-te-05</a:t>
            </a:r>
            <a:r>
              <a:rPr lang="en-US" sz="2800" dirty="0" smtClean="0"/>
              <a:t>&gt;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292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/>
              <a:t>Since IETF96 Update # 3</a:t>
            </a:r>
            <a:br>
              <a:rPr lang="en-US" sz="4000" dirty="0" smtClean="0"/>
            </a:br>
            <a:r>
              <a:rPr lang="en-US" sz="4000" dirty="0" smtClean="0"/>
              <a:t>Compute-only Tunnel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600203"/>
            <a:ext cx="6331585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Client provisions a compute-only tunnel with:</a:t>
            </a:r>
          </a:p>
          <a:p>
            <a:pPr lvl="1"/>
            <a:r>
              <a:rPr lang="en-US" dirty="0" smtClean="0"/>
              <a:t>set of paths with preferences</a:t>
            </a:r>
          </a:p>
          <a:p>
            <a:pPr lvl="1"/>
            <a:r>
              <a:rPr lang="en-US" dirty="0" smtClean="0"/>
              <a:t>per-path or per-tunnel constraints</a:t>
            </a:r>
          </a:p>
          <a:p>
            <a:pPr lvl="1"/>
            <a:r>
              <a:rPr lang="en-US" dirty="0" smtClean="0"/>
              <a:t>enables </a:t>
            </a:r>
            <a:r>
              <a:rPr lang="en-US" b="1" dirty="0" smtClean="0"/>
              <a:t>compute-only</a:t>
            </a:r>
            <a:r>
              <a:rPr lang="en-US" dirty="0" smtClean="0"/>
              <a:t> on per-path</a:t>
            </a:r>
          </a:p>
          <a:p>
            <a:r>
              <a:rPr lang="en-US" dirty="0" smtClean="0"/>
              <a:t>Server computes the path(s):</a:t>
            </a:r>
          </a:p>
          <a:p>
            <a:pPr lvl="1"/>
            <a:r>
              <a:rPr lang="en-US" dirty="0" smtClean="0"/>
              <a:t>creates a state (LSP) per path</a:t>
            </a:r>
          </a:p>
          <a:p>
            <a:pPr lvl="1"/>
            <a:r>
              <a:rPr lang="en-US" dirty="0" smtClean="0"/>
              <a:t>state </a:t>
            </a:r>
            <a:r>
              <a:rPr lang="en-US" dirty="0"/>
              <a:t>of computed path </a:t>
            </a:r>
            <a:r>
              <a:rPr lang="en-US" dirty="0" smtClean="0"/>
              <a:t>and changes there-on are </a:t>
            </a:r>
            <a:r>
              <a:rPr lang="en-US" dirty="0"/>
              <a:t>reflected in the </a:t>
            </a:r>
            <a:r>
              <a:rPr lang="en-US" dirty="0" smtClean="0"/>
              <a:t>LSP(s)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resources </a:t>
            </a:r>
            <a:r>
              <a:rPr lang="en-US" dirty="0" smtClean="0"/>
              <a:t>are committed</a:t>
            </a:r>
            <a:r>
              <a:rPr lang="en-US" dirty="0"/>
              <a:t>/reserved</a:t>
            </a:r>
          </a:p>
          <a:p>
            <a:pPr lvl="1"/>
            <a:r>
              <a:rPr lang="en-US" dirty="0" smtClean="0"/>
              <a:t>no signaling</a:t>
            </a:r>
          </a:p>
          <a:p>
            <a:r>
              <a:rPr lang="en-US" dirty="0" smtClean="0"/>
              <a:t>Client notified of computed path(s):</a:t>
            </a:r>
          </a:p>
          <a:p>
            <a:pPr lvl="1"/>
            <a:r>
              <a:rPr lang="en-US" dirty="0" smtClean="0"/>
              <a:t>polling the server</a:t>
            </a:r>
          </a:p>
          <a:p>
            <a:pPr lvl="1"/>
            <a:r>
              <a:rPr lang="en-US" dirty="0" smtClean="0"/>
              <a:t>subscribe/publish on the compute-only tunnel</a:t>
            </a:r>
          </a:p>
          <a:p>
            <a:r>
              <a:rPr lang="en-US" dirty="0" smtClean="0"/>
              <a:t>Re-computation of paths:</a:t>
            </a:r>
          </a:p>
          <a:p>
            <a:pPr lvl="1"/>
            <a:r>
              <a:rPr lang="en-US" dirty="0" smtClean="0"/>
              <a:t>periodic or topology event driven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draft-ietf-teas-yang-te-05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716" y="2482058"/>
            <a:ext cx="4707587" cy="14049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37515" y="369888"/>
            <a:ext cx="451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&lt;draft-ietf-teas-yang-te-05</a:t>
            </a:r>
            <a:r>
              <a:rPr lang="en-US" sz="2800" dirty="0" smtClean="0"/>
              <a:t>&gt;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056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884" y="274638"/>
            <a:ext cx="5343631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/>
              <a:t>Since IETF96 Update # 4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Model RPCs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5" y="1600203"/>
            <a:ext cx="6391706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Requirement: support to post actions on model objects (e.g. tunnels, links)</a:t>
            </a:r>
          </a:p>
          <a:p>
            <a:r>
              <a:rPr lang="en-US" dirty="0" smtClean="0"/>
              <a:t>YANG </a:t>
            </a:r>
            <a:r>
              <a:rPr lang="en-US" dirty="0"/>
              <a:t>1.1 </a:t>
            </a:r>
            <a:r>
              <a:rPr lang="en-US" dirty="0" smtClean="0"/>
              <a:t>allows posting action </a:t>
            </a:r>
            <a:r>
              <a:rPr lang="en-US" dirty="0"/>
              <a:t>(RPC) support on per </a:t>
            </a:r>
            <a:r>
              <a:rPr lang="en-US" dirty="0" smtClean="0"/>
              <a:t>object</a:t>
            </a:r>
            <a:endParaRPr lang="en-US" dirty="0"/>
          </a:p>
          <a:p>
            <a:r>
              <a:rPr lang="en-US" dirty="0" smtClean="0"/>
              <a:t>Defined new actions on TE tunnels:</a:t>
            </a:r>
          </a:p>
          <a:p>
            <a:pPr lvl="1"/>
            <a:r>
              <a:rPr lang="en-US" dirty="0" smtClean="0"/>
              <a:t>re-setup</a:t>
            </a:r>
          </a:p>
          <a:p>
            <a:pPr lvl="1"/>
            <a:r>
              <a:rPr lang="en-US" dirty="0" smtClean="0"/>
              <a:t>re-optimize</a:t>
            </a:r>
          </a:p>
          <a:p>
            <a:pPr lvl="1"/>
            <a:r>
              <a:rPr lang="en-US" dirty="0" smtClean="0"/>
              <a:t>switch-path</a:t>
            </a:r>
          </a:p>
          <a:p>
            <a:pPr lvl="1"/>
            <a:r>
              <a:rPr lang="en-US" dirty="0" smtClean="0"/>
              <a:t>compute-path</a:t>
            </a:r>
          </a:p>
          <a:p>
            <a:pPr lvl="2"/>
            <a:r>
              <a:rPr lang="en-US" dirty="0" smtClean="0"/>
              <a:t>Result may not be returned immediately</a:t>
            </a:r>
          </a:p>
          <a:p>
            <a:pPr lvl="2"/>
            <a:r>
              <a:rPr lang="en-US" dirty="0" smtClean="0"/>
              <a:t>Need to asynchronously return result</a:t>
            </a:r>
          </a:p>
          <a:p>
            <a:r>
              <a:rPr lang="en-US" dirty="0" smtClean="0"/>
              <a:t>Returned result:</a:t>
            </a:r>
          </a:p>
          <a:p>
            <a:pPr lvl="1"/>
            <a:r>
              <a:rPr lang="en-US" dirty="0" smtClean="0"/>
              <a:t>immediate: success, fail or in-progress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draft-ietf-teas-yang-te-05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031" y="3658061"/>
            <a:ext cx="3806637" cy="2000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0929" y="1417638"/>
            <a:ext cx="4110739" cy="17975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37515" y="322918"/>
            <a:ext cx="451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&lt;draft-ietf-teas-yang-te-05</a:t>
            </a:r>
            <a:r>
              <a:rPr lang="en-US" sz="2800" dirty="0" smtClean="0"/>
              <a:t>&gt;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45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884" y="369888"/>
            <a:ext cx="1094355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Open Issue # 1</a:t>
            </a:r>
            <a:r>
              <a:rPr lang="en-US" dirty="0"/>
              <a:t/>
            </a:r>
            <a:br>
              <a:rPr lang="en-US" dirty="0"/>
            </a:br>
            <a:r>
              <a:rPr lang="en-US" sz="3300" dirty="0" smtClean="0">
                <a:solidFill>
                  <a:prstClr val="black"/>
                </a:solidFill>
              </a:rPr>
              <a:t>Reuse </a:t>
            </a:r>
            <a:r>
              <a:rPr lang="en-US" sz="3300" dirty="0">
                <a:solidFill>
                  <a:prstClr val="black"/>
                </a:solidFill>
              </a:rPr>
              <a:t>of TE </a:t>
            </a:r>
            <a:r>
              <a:rPr lang="en-US" sz="3300" dirty="0" smtClean="0">
                <a:solidFill>
                  <a:prstClr val="black"/>
                </a:solidFill>
              </a:rPr>
              <a:t>model </a:t>
            </a:r>
            <a:r>
              <a:rPr lang="en-US" sz="3300" dirty="0">
                <a:solidFill>
                  <a:prstClr val="black"/>
                </a:solidFill>
              </a:rPr>
              <a:t>for </a:t>
            </a:r>
            <a:r>
              <a:rPr lang="en-US" sz="3300" dirty="0" smtClean="0">
                <a:solidFill>
                  <a:prstClr val="black"/>
                </a:solidFill>
              </a:rPr>
              <a:t>different technologies (Revisit from IETF96)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818167"/>
            <a:ext cx="10689908" cy="4104168"/>
          </a:xfrm>
        </p:spPr>
        <p:txBody>
          <a:bodyPr>
            <a:noAutofit/>
          </a:bodyPr>
          <a:lstStyle/>
          <a:p>
            <a:r>
              <a:rPr lang="en-US" sz="2800" b="1" u="sng" dirty="0">
                <a:solidFill>
                  <a:prstClr val="black"/>
                </a:solidFill>
              </a:rPr>
              <a:t>OPTION # </a:t>
            </a:r>
            <a:r>
              <a:rPr lang="en-US" sz="2800" b="1" u="sng" dirty="0" smtClean="0">
                <a:solidFill>
                  <a:prstClr val="black"/>
                </a:solidFill>
              </a:rPr>
              <a:t>1:</a:t>
            </a:r>
            <a:r>
              <a:rPr lang="en-US" sz="2800" dirty="0"/>
              <a:t> </a:t>
            </a:r>
            <a:r>
              <a:rPr lang="en-US" sz="2800" dirty="0" smtClean="0"/>
              <a:t>defines reusable groupings (tunnels, LSPs, etc.) in generic module(s) that technology models reuse</a:t>
            </a:r>
            <a:endParaRPr lang="en-US" sz="2800" dirty="0"/>
          </a:p>
          <a:p>
            <a:r>
              <a:rPr lang="en-US" sz="2800" b="1" u="sng" dirty="0">
                <a:solidFill>
                  <a:prstClr val="black"/>
                </a:solidFill>
              </a:rPr>
              <a:t>OPTION # 2:</a:t>
            </a:r>
            <a:r>
              <a:rPr lang="en-US" sz="2800" dirty="0"/>
              <a:t> </a:t>
            </a:r>
            <a:r>
              <a:rPr lang="en-US" sz="2800" dirty="0" smtClean="0"/>
              <a:t>technology models make use of schema mount to load TE generic model for different technologies</a:t>
            </a:r>
          </a:p>
          <a:p>
            <a:r>
              <a:rPr lang="en-US" sz="2800" b="1" u="sng" dirty="0">
                <a:solidFill>
                  <a:prstClr val="black"/>
                </a:solidFill>
              </a:rPr>
              <a:t>OPTION # </a:t>
            </a:r>
            <a:r>
              <a:rPr lang="en-US" sz="2800" b="1" u="sng" dirty="0" smtClean="0">
                <a:solidFill>
                  <a:prstClr val="black"/>
                </a:solidFill>
              </a:rPr>
              <a:t>3 (current state of model):</a:t>
            </a:r>
            <a:r>
              <a:rPr lang="en-US" sz="2800" dirty="0" smtClean="0"/>
              <a:t> </a:t>
            </a:r>
            <a:r>
              <a:rPr lang="en-US" sz="2800" dirty="0"/>
              <a:t>TE generic model defined </a:t>
            </a:r>
            <a:r>
              <a:rPr lang="en-US" sz="2800" dirty="0" smtClean="0"/>
              <a:t>at </a:t>
            </a:r>
            <a:r>
              <a:rPr lang="en-US" sz="2800" dirty="0"/>
              <a:t>the root/TOP of tree with per </a:t>
            </a:r>
            <a:r>
              <a:rPr lang="en-US" sz="2800" dirty="0" smtClean="0"/>
              <a:t>data node technology type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8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draft-ietf-teas-yang-te-05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38838" y="418168"/>
            <a:ext cx="451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&lt;draft-ietf-teas-yang-te-05</a:t>
            </a:r>
            <a:r>
              <a:rPr lang="en-US" sz="2800" dirty="0" smtClean="0"/>
              <a:t>&gt;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659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/>
              <a:t>Open </a:t>
            </a:r>
            <a:r>
              <a:rPr lang="en-US" sz="4000" dirty="0" smtClean="0"/>
              <a:t>Issue # 2</a:t>
            </a:r>
            <a:br>
              <a:rPr lang="en-US" sz="4000" dirty="0" smtClean="0"/>
            </a:br>
            <a:r>
              <a:rPr lang="en-US" sz="4000" dirty="0" smtClean="0"/>
              <a:t>Telemetry/counters/stats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definition of supported counters/stats</a:t>
            </a:r>
          </a:p>
          <a:p>
            <a:r>
              <a:rPr lang="en-US" dirty="0" smtClean="0"/>
              <a:t>Subset that all vendors support with use of if-features?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draft-ietf-teas-yang-te-05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37515" y="369888"/>
            <a:ext cx="451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&lt;draft-ietf-teas-yang-te-05</a:t>
            </a:r>
            <a:r>
              <a:rPr lang="en-US" sz="2800" dirty="0" smtClean="0"/>
              <a:t>&gt;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34569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26802</TotalTime>
  <Words>705</Words>
  <Application>Microsoft Macintosh PowerPoint</Application>
  <PresentationFormat>Custom</PresentationFormat>
  <Paragraphs>166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Wingdings</vt:lpstr>
      <vt:lpstr>Zapf Dingbats</vt:lpstr>
      <vt:lpstr>宋体</vt:lpstr>
      <vt:lpstr>Arial</vt:lpstr>
      <vt:lpstr>Office Theme</vt:lpstr>
      <vt:lpstr>YANG Data Models for TE and RSVP  draft-ietf-teas-yang-rsvp-06  draft-ietf-teas-yang-te-05 https://github.com/ietf-mpls-yang/te</vt:lpstr>
      <vt:lpstr>Agenda</vt:lpstr>
      <vt:lpstr>Since IETF96 Update:</vt:lpstr>
      <vt:lpstr>Since IETF96 Update # 1 Miscellaneous Changes</vt:lpstr>
      <vt:lpstr>Since IETF96 Update # 2 Path Constraints</vt:lpstr>
      <vt:lpstr>Since IETF96 Update # 3 Compute-only Tunnel</vt:lpstr>
      <vt:lpstr>Since IETF96 Update # 4 Model RPCs</vt:lpstr>
      <vt:lpstr>Open Issue # 1 Reuse of TE model for different technologies (Revisit from IETF96)</vt:lpstr>
      <vt:lpstr>Open Issue # 2 Telemetry/counters/stats</vt:lpstr>
      <vt:lpstr>Open Issue # 3 Bandwidth Type: Generic vs. per technology</vt:lpstr>
      <vt:lpstr>Next Steps</vt:lpstr>
      <vt:lpstr>PowerPoint Presentation</vt:lpstr>
      <vt:lpstr>TE/RSVP and MPLS YANG Modules Structure and Relationship</vt:lpstr>
      <vt:lpstr>Summary Open Issue #1</vt:lpstr>
    </vt:vector>
  </TitlesOfParts>
  <Manager/>
  <Company>Cisco Systems, Inc.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MPLS-TE YANG Data Model</dc:title>
  <dc:subject/>
  <dc:creator>Tarek Saad</dc:creator>
  <cp:keywords/>
  <dc:description/>
  <cp:lastModifiedBy>Microsoft Office User</cp:lastModifiedBy>
  <cp:revision>1382</cp:revision>
  <dcterms:created xsi:type="dcterms:W3CDTF">2013-11-27T01:43:14Z</dcterms:created>
  <dcterms:modified xsi:type="dcterms:W3CDTF">2016-11-12T04:02:30Z</dcterms:modified>
  <cp:category/>
</cp:coreProperties>
</file>