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81" r:id="rId4"/>
    <p:sldId id="342" r:id="rId5"/>
    <p:sldId id="343" r:id="rId6"/>
    <p:sldId id="341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ufeng Liu" initials="XL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23" autoAdjust="0"/>
    <p:restoredTop sz="94660" autoAdjust="0"/>
  </p:normalViewPr>
  <p:slideViewPr>
    <p:cSldViewPr snapToGrid="0">
      <p:cViewPr varScale="1">
        <p:scale>
          <a:sx n="119" d="100"/>
          <a:sy n="119" d="100"/>
        </p:scale>
        <p:origin x="186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C0A47-481A-499E-ABFE-FD545BAD4A48}" type="datetimeFigureOut">
              <a:rPr lang="en-US" smtClean="0"/>
              <a:t>11/10/16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9EB95-9427-425C-A46B-088399108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0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EB95-9427-425C-A46B-088399108D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3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A287-960A-48EB-912C-B2B7713AEBDA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8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217B-C561-435D-9BFF-D0046CFBBB8D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DDD1-36A6-4D3F-9253-60592D468DAA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10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4E68-0C39-4467-A60C-E91572ADF576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FCA5-9752-473D-8A87-764CC7504076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9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2624-7A68-4368-9F5B-773E72AD57BF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6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CDA9-378E-42F0-96DE-54D617BD6EBF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96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0DF6B-C066-4DB1-8FE9-2CE7455D2AFD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2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1C50-25F4-419F-8D9F-E91390F4622D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7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76271-BC2F-4360-A6A3-A1C41727A3F2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6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301B-82E0-414B-9FEF-CAB03FC7C731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1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5DB8B-6E4B-4C9A-8E98-855EA2BF2CA4}" type="datetime1">
              <a:rPr lang="en-US" smtClean="0"/>
              <a:t>11/10/16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4382"/>
            <a:ext cx="7772400" cy="32698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</a:rPr>
              <a:t>Recommendations for RSVP-TE and Segment Routing LSP co-existence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2700" b="1" dirty="0" smtClean="0">
                <a:solidFill>
                  <a:schemeClr val="accent6">
                    <a:lumMod val="75000"/>
                  </a:schemeClr>
                </a:solidFill>
              </a:rPr>
              <a:t>draft-sitaraman-sr-rsvp-coexistence-rec-01</a:t>
            </a:r>
            <a:r>
              <a:rPr lang="en-US" sz="2700" dirty="0"/>
              <a:t/>
            </a:r>
            <a:br>
              <a:rPr lang="en-US" sz="2700" dirty="0"/>
            </a:br>
            <a:endParaRPr lang="en-US" sz="20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0" y="4271211"/>
            <a:ext cx="9144000" cy="2093235"/>
          </a:xfrm>
        </p:spPr>
        <p:txBody>
          <a:bodyPr>
            <a:normAutofit/>
          </a:bodyPr>
          <a:lstStyle/>
          <a:p>
            <a:r>
              <a:rPr lang="en-US" sz="2000" dirty="0"/>
              <a:t> </a:t>
            </a:r>
            <a:r>
              <a:rPr lang="en-US" sz="2000" dirty="0" smtClean="0"/>
              <a:t>Harish </a:t>
            </a:r>
            <a:r>
              <a:rPr lang="en-US" sz="2000" dirty="0" err="1" smtClean="0"/>
              <a:t>Sitaraman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(Juniper Networks)</a:t>
            </a:r>
            <a:endParaRPr lang="en-US" sz="2000" dirty="0"/>
          </a:p>
          <a:p>
            <a:r>
              <a:rPr lang="en-US" sz="2000" dirty="0"/>
              <a:t>Vishnu Pavan Beeram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(Juniper Networks)</a:t>
            </a:r>
          </a:p>
          <a:p>
            <a:r>
              <a:rPr lang="en-US" sz="2000" dirty="0" smtClean="0"/>
              <a:t>Ina </a:t>
            </a:r>
            <a:r>
              <a:rPr lang="en-US" sz="2000" dirty="0" err="1" smtClean="0"/>
              <a:t>Minei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oogle,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/>
              <a:t>S</a:t>
            </a:r>
            <a:r>
              <a:rPr lang="en-US" sz="2000" dirty="0" smtClean="0"/>
              <a:t>iva </a:t>
            </a:r>
            <a:r>
              <a:rPr lang="en-US" sz="2000" dirty="0" err="1" smtClean="0"/>
              <a:t>Sivabalan</a:t>
            </a:r>
            <a:r>
              <a:rPr lang="en-US" sz="2000" dirty="0" smtClean="0"/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(Cisco)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/>
          <a:lstStyle/>
          <a:p>
            <a:pPr algn="ctr"/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224146"/>
            <a:ext cx="8520913" cy="5268093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lacement </a:t>
            </a:r>
            <a:r>
              <a:rPr lang="en-US" dirty="0"/>
              <a:t>of SR LSPs in the same domain </a:t>
            </a:r>
            <a:r>
              <a:rPr lang="en-US" dirty="0" smtClean="0"/>
              <a:t>as RSVP-TE LSPs MUST </a:t>
            </a:r>
            <a:r>
              <a:rPr lang="en-US" dirty="0"/>
              <a:t>NOT introduce </a:t>
            </a:r>
            <a:r>
              <a:rPr lang="en-US" dirty="0" smtClean="0"/>
              <a:t>inaccuracies </a:t>
            </a:r>
            <a:r>
              <a:rPr lang="en-US" dirty="0"/>
              <a:t>in the TED that is used by distributed or centralized RSVP Path computation engines.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Generic problem associated with management of dark bandwidth pools.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Draft discusses various solution </a:t>
            </a:r>
            <a:r>
              <a:rPr lang="en-US" dirty="0"/>
              <a:t>options for keeping the traffic engineering database (TED) consistent across the network, accounting for the different bandwidth utilization between SR and RSVP-TE.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Solution Options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Static Partitioning of Bandwidth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S</a:t>
            </a:r>
            <a:r>
              <a:rPr lang="en-US" dirty="0" smtClean="0"/>
              <a:t>tatic </a:t>
            </a:r>
            <a:r>
              <a:rPr lang="en-US" dirty="0" err="1"/>
              <a:t>reservable</a:t>
            </a:r>
            <a:r>
              <a:rPr lang="en-US" dirty="0"/>
              <a:t> bandwidth of an interface </a:t>
            </a:r>
            <a:r>
              <a:rPr lang="en-US" dirty="0" smtClean="0"/>
              <a:t>is </a:t>
            </a:r>
            <a:r>
              <a:rPr lang="en-US" dirty="0"/>
              <a:t>statically partitioned between SR and RSVP-TE and each can operate within that bandwidth </a:t>
            </a:r>
            <a:r>
              <a:rPr lang="en-US" dirty="0" smtClean="0"/>
              <a:t>allocation.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Drawback: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Inability </a:t>
            </a:r>
            <a:r>
              <a:rPr lang="en-US" dirty="0"/>
              <a:t>to use the </a:t>
            </a:r>
            <a:r>
              <a:rPr lang="en-US" dirty="0" err="1"/>
              <a:t>reservable</a:t>
            </a:r>
            <a:r>
              <a:rPr lang="en-US" dirty="0"/>
              <a:t> bandwidth </a:t>
            </a:r>
            <a:r>
              <a:rPr lang="en-US" dirty="0" smtClean="0"/>
              <a:t>effectively; inability </a:t>
            </a:r>
            <a:r>
              <a:rPr lang="en-US" dirty="0"/>
              <a:t>to use bandwidth left unused by the other protocol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Centralized Management of Available Capacity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Central </a:t>
            </a:r>
            <a:r>
              <a:rPr lang="en-US" dirty="0"/>
              <a:t>controller performs path placement for both RSVP-TE and SR LSPs. 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 smtClean="0"/>
              <a:t>Drawback: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Requires </a:t>
            </a:r>
            <a:r>
              <a:rPr lang="en-US" dirty="0"/>
              <a:t>the introduction of a central controller managing the RSVP-TE LSPs as a prerequisite to the deployment of any SR LSPs.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endParaRPr lang="en-US" dirty="0" smtClean="0"/>
          </a:p>
          <a:p>
            <a:pPr lvl="2"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97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Solution Options (Cont..)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Flooding SR Utilization in IGP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SR utilization information can be flooded in IGP-TE and the RSVP-TE path computation engine (CSPF) can be changed to consider this information. 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r>
              <a:rPr lang="en-US" dirty="0" smtClean="0"/>
              <a:t>Drawback: 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Requires </a:t>
            </a:r>
            <a:r>
              <a:rPr lang="en-US" dirty="0"/>
              <a:t>changes to the RSVP-TE path computation logic </a:t>
            </a:r>
            <a:r>
              <a:rPr lang="en-US" dirty="0" smtClean="0"/>
              <a:t>; Requires </a:t>
            </a:r>
            <a:r>
              <a:rPr lang="en-US" dirty="0"/>
              <a:t>upgrades in deployments where distributed computation is done across the network.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Running SR over RSVP-TE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SR can run over dedicated RSVP-TE LSPs that carry only SR traffic.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r>
              <a:rPr lang="en-US" dirty="0"/>
              <a:t>Drawback: </a:t>
            </a:r>
            <a:endParaRPr lang="en-US" dirty="0" smtClean="0"/>
          </a:p>
          <a:p>
            <a:pPr lvl="2">
              <a:buFont typeface="Wingdings" charset="2"/>
              <a:buChar char="§"/>
            </a:pPr>
            <a:r>
              <a:rPr lang="en-US" dirty="0" smtClean="0"/>
              <a:t>Requires </a:t>
            </a:r>
            <a:r>
              <a:rPr lang="en-US" dirty="0"/>
              <a:t>SR to rely on RSVP- TE for deployment.</a:t>
            </a:r>
            <a:endParaRPr lang="en-US" dirty="0" smtClean="0"/>
          </a:p>
          <a:p>
            <a:pPr lvl="2"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8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Solution Options (Cont..)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TED consistency by reflecting SR traffic (adjusting Max-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Reservable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-BW)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Dynamically measure SR traffic utilization on each TE interface and reduce the bandwidth allowed for use by RSVP-TE. 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No change to computation logic on RSVP Path Computation engines.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Procedure -  On each</a:t>
            </a:r>
            <a:r>
              <a:rPr lang="en-US" dirty="0" smtClean="0"/>
              <a:t> TE-Node logic: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Periodically, retrieve SR traffic statistics for each TE interface.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Periodically, calculate </a:t>
            </a:r>
            <a:r>
              <a:rPr lang="en-US" dirty="0"/>
              <a:t>SR traffic </a:t>
            </a:r>
            <a:r>
              <a:rPr lang="en-US" dirty="0" smtClean="0"/>
              <a:t>average over a set of collected traffic samples.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If the change in SR traffic average is greater than or equal to SR traffic threshold percentage (configured), then adjust the Max-</a:t>
            </a:r>
            <a:r>
              <a:rPr lang="en-US" dirty="0" err="1" smtClean="0"/>
              <a:t>Reservable</a:t>
            </a:r>
            <a:r>
              <a:rPr lang="en-US" dirty="0" smtClean="0"/>
              <a:t>-BW. </a:t>
            </a:r>
          </a:p>
          <a:p>
            <a:pPr lvl="3">
              <a:buFont typeface="Wingdings" charset="2"/>
              <a:buChar char="§"/>
            </a:pPr>
            <a:r>
              <a:rPr lang="en-US" dirty="0" smtClean="0"/>
              <a:t>This would result in the RSVP-Unreserved-BW-At-Priority-X getting adjusted.</a:t>
            </a:r>
          </a:p>
          <a:p>
            <a:pPr lvl="1">
              <a:buFont typeface="Wingdings" charset="2"/>
              <a:buChar char="§"/>
            </a:pPr>
            <a:endParaRPr lang="en-US" dirty="0"/>
          </a:p>
          <a:p>
            <a:pPr lvl="2">
              <a:buFont typeface="Wingdings" charset="2"/>
              <a:buChar char="§"/>
            </a:pPr>
            <a:endParaRPr lang="en-US" dirty="0" smtClean="0"/>
          </a:p>
          <a:p>
            <a:pPr lvl="2"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53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58874"/>
          </a:xfrm>
        </p:spPr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1400450"/>
            <a:ext cx="8520913" cy="4650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9142"/>
            <a:ext cx="26019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latin typeface="Arial Unicode MS" pitchFamily="34" charset="-128"/>
              </a:rPr>
              <a:t>d</a:t>
            </a:r>
            <a:r>
              <a:rPr lang="en-US" sz="1000" dirty="0" smtClean="0">
                <a:latin typeface="Arial Unicode MS" pitchFamily="34" charset="-128"/>
              </a:rPr>
              <a:t>raft-sitaraman-sr-rsvp-coexistence-rec-01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Request WG review/feedback.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endParaRPr lang="en-US" dirty="0"/>
          </a:p>
          <a:p>
            <a:pPr lvl="2">
              <a:buFont typeface="Wingdings" charset="2"/>
              <a:buChar char="§"/>
            </a:pPr>
            <a:endParaRPr lang="en-US" dirty="0" smtClean="0"/>
          </a:p>
          <a:p>
            <a:pPr lvl="2">
              <a:buFont typeface="Wingdings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8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16260</TotalTime>
  <Words>413</Words>
  <Application>Microsoft Macintosh PowerPoint</Application>
  <PresentationFormat>On-screen Show (4:3)</PresentationFormat>
  <Paragraphs>56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 Unicode MS</vt:lpstr>
      <vt:lpstr>Calibri</vt:lpstr>
      <vt:lpstr>Calibri Light</vt:lpstr>
      <vt:lpstr>Wingdings</vt:lpstr>
      <vt:lpstr>Arial</vt:lpstr>
      <vt:lpstr>Office Theme</vt:lpstr>
      <vt:lpstr>Recommendations for RSVP-TE and Segment Routing LSP co-existence  draft-sitaraman-sr-rsvp-coexistence-rec-01 </vt:lpstr>
      <vt:lpstr>Motivation</vt:lpstr>
      <vt:lpstr>Solution Options </vt:lpstr>
      <vt:lpstr>Solution Options (Cont..)</vt:lpstr>
      <vt:lpstr>Solution Options (Cont..)</vt:lpstr>
      <vt:lpstr>Next Steps</vt:lpstr>
    </vt:vector>
  </TitlesOfParts>
  <Company>Juniper Networks,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Vishnu Pavan Beeram</dc:creator>
  <cp:lastModifiedBy>Microsoft Office User</cp:lastModifiedBy>
  <cp:revision>539</cp:revision>
  <cp:lastPrinted>2014-02-24T20:38:15Z</cp:lastPrinted>
  <dcterms:created xsi:type="dcterms:W3CDTF">2013-11-03T15:10:44Z</dcterms:created>
  <dcterms:modified xsi:type="dcterms:W3CDTF">2016-11-11T21:38:16Z</dcterms:modified>
</cp:coreProperties>
</file>