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5"/>
  </p:sldMasterIdLst>
  <p:notesMasterIdLst>
    <p:notesMasterId r:id="rId15"/>
  </p:notesMasterIdLst>
  <p:handoutMasterIdLst>
    <p:handoutMasterId r:id="rId16"/>
  </p:handoutMasterIdLst>
  <p:sldIdLst>
    <p:sldId id="297" r:id="rId6"/>
    <p:sldId id="298" r:id="rId7"/>
    <p:sldId id="267" r:id="rId8"/>
    <p:sldId id="293" r:id="rId9"/>
    <p:sldId id="294" r:id="rId10"/>
    <p:sldId id="295" r:id="rId11"/>
    <p:sldId id="296" r:id="rId12"/>
    <p:sldId id="300" r:id="rId13"/>
    <p:sldId id="299" r:id="rId14"/>
  </p:sldIdLst>
  <p:sldSz cx="9144000" cy="5143500" type="screen16x9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338B"/>
    <a:srgbClr val="F49100"/>
    <a:srgbClr val="229FFF"/>
    <a:srgbClr val="92C11D"/>
    <a:srgbClr val="FCD924"/>
    <a:srgbClr val="89CCFF"/>
    <a:srgbClr val="B832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98" autoAdjust="0"/>
    <p:restoredTop sz="50000" autoAdjust="0"/>
  </p:normalViewPr>
  <p:slideViewPr>
    <p:cSldViewPr>
      <p:cViewPr varScale="1">
        <p:scale>
          <a:sx n="159" d="100"/>
          <a:sy n="159" d="100"/>
        </p:scale>
        <p:origin x="824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-5010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7E9CAEE-B6CC-4BF9-ACF5-7C5D62832264}" type="datetimeFigureOut">
              <a:rPr lang="ru-RU" smtClean="0"/>
              <a:pPr/>
              <a:t>11.11.16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1099F01-BCBF-4ED2-81DC-09E5EA4BF1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45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4B297FA-CCFF-4D13-97F7-9AEFF1048014}" type="datetimeFigureOut">
              <a:rPr lang="ru-RU" smtClean="0"/>
              <a:pPr/>
              <a:t>11.11.16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9AC633-F032-462C-B0D0-150D5841FB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07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167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3"/>
          <p:cNvSpPr txBox="1">
            <a:spLocks/>
          </p:cNvSpPr>
          <p:nvPr userDrawn="1"/>
        </p:nvSpPr>
        <p:spPr>
          <a:xfrm>
            <a:off x="6948264" y="4674170"/>
            <a:ext cx="1872208" cy="27384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r" defTabSz="914400" rtl="0" eaLnBrk="1" latinLnBrk="0" hangingPunct="1">
              <a:def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© Kyivstar, 2016</a:t>
            </a:r>
            <a:r>
              <a:rPr lang="en-US" dirty="0" smtClean="0"/>
              <a:t>  |</a:t>
            </a:r>
            <a:r>
              <a:rPr lang="ru-RU" dirty="0" smtClean="0"/>
              <a:t>  </a:t>
            </a:r>
            <a:fld id="{A3626011-9DE1-4227-89FD-DD0DC6B2FF04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>
          <a:xfrm>
            <a:off x="1043608" y="771550"/>
            <a:ext cx="7704856" cy="0"/>
          </a:xfrm>
          <a:prstGeom prst="line">
            <a:avLst/>
          </a:prstGeom>
          <a:ln w="19050">
            <a:solidFill>
              <a:srgbClr val="229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0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370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00AF938-9BB4-4F2C-98C5-1DBD8B5F9FE4}" type="datetimeFigureOut">
              <a:rPr lang="ru-RU" smtClean="0"/>
              <a:pPr/>
              <a:t>11.11.16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308E5FA-D05D-437D-AE52-877A8CC8C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80512" y="-20538"/>
            <a:ext cx="648072" cy="338554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r>
              <a:rPr lang="ru-RU" sz="800" b="1" dirty="0" smtClean="0"/>
              <a:t>Основн</a:t>
            </a:r>
            <a:r>
              <a:rPr lang="uk-UA" sz="800" b="1" dirty="0" smtClean="0"/>
              <a:t>і кольори</a:t>
            </a:r>
            <a:endParaRPr lang="ru-RU" sz="800" b="1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9180512" y="1615901"/>
            <a:ext cx="648072" cy="338554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>
            <a:defPPr>
              <a:defRPr lang="ru-RU"/>
            </a:defPPr>
            <a:lvl1pPr>
              <a:defRPr sz="800"/>
            </a:lvl1pPr>
          </a:lstStyle>
          <a:p>
            <a:pPr lvl="0"/>
            <a:r>
              <a:rPr lang="uk-UA" b="1" dirty="0" smtClean="0"/>
              <a:t>Допоміжні кольори</a:t>
            </a:r>
            <a:endParaRPr lang="ru-RU" b="1" dirty="0"/>
          </a:p>
        </p:txBody>
      </p:sp>
      <p:sp>
        <p:nvSpPr>
          <p:cNvPr id="4" name="Rounded Rectangle 2"/>
          <p:cNvSpPr/>
          <p:nvPr userDrawn="1"/>
        </p:nvSpPr>
        <p:spPr>
          <a:xfrm>
            <a:off x="9252520" y="290313"/>
            <a:ext cx="576064" cy="597375"/>
          </a:xfrm>
          <a:prstGeom prst="roundRect">
            <a:avLst/>
          </a:prstGeom>
          <a:solidFill>
            <a:srgbClr val="FCD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dirty="0"/>
              <a:t>252 </a:t>
            </a:r>
            <a:endParaRPr lang="en-US" sz="900" dirty="0" smtClean="0"/>
          </a:p>
          <a:p>
            <a:pPr algn="ctr">
              <a:tabLst>
                <a:tab pos="90488" algn="l"/>
              </a:tabLst>
            </a:pPr>
            <a:r>
              <a:rPr lang="ru-RU" sz="900" dirty="0" smtClean="0"/>
              <a:t>217</a:t>
            </a:r>
            <a:endParaRPr lang="en-US" sz="900" dirty="0" smtClean="0"/>
          </a:p>
          <a:p>
            <a:pPr algn="ctr">
              <a:tabLst>
                <a:tab pos="90488" algn="l"/>
              </a:tabLst>
            </a:pPr>
            <a:r>
              <a:rPr lang="ru-RU" sz="900" dirty="0" smtClean="0"/>
              <a:t>36</a:t>
            </a:r>
            <a:endParaRPr lang="ru-RU" sz="900" dirty="0"/>
          </a:p>
        </p:txBody>
      </p:sp>
      <p:sp>
        <p:nvSpPr>
          <p:cNvPr id="5" name="Rounded Rectangle 3"/>
          <p:cNvSpPr/>
          <p:nvPr userDrawn="1"/>
        </p:nvSpPr>
        <p:spPr>
          <a:xfrm>
            <a:off x="9252520" y="906842"/>
            <a:ext cx="576064" cy="597375"/>
          </a:xfrm>
          <a:prstGeom prst="roundRect">
            <a:avLst/>
          </a:prstGeom>
          <a:solidFill>
            <a:srgbClr val="22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dirty="0" smtClean="0"/>
              <a:t>34</a:t>
            </a:r>
            <a:endParaRPr lang="en-US" sz="900" dirty="0" smtClean="0"/>
          </a:p>
          <a:p>
            <a:pPr algn="ctr"/>
            <a:r>
              <a:rPr lang="ru-RU" sz="900" dirty="0" smtClean="0"/>
              <a:t>159</a:t>
            </a:r>
            <a:endParaRPr lang="en-US" sz="900" dirty="0" smtClean="0"/>
          </a:p>
          <a:p>
            <a:pPr algn="ctr"/>
            <a:r>
              <a:rPr lang="ru-RU" sz="900" dirty="0" smtClean="0"/>
              <a:t>255</a:t>
            </a:r>
            <a:endParaRPr lang="ru-RU" sz="900" dirty="0"/>
          </a:p>
        </p:txBody>
      </p:sp>
      <p:sp>
        <p:nvSpPr>
          <p:cNvPr id="6" name="Rounded Rectangle 4"/>
          <p:cNvSpPr/>
          <p:nvPr userDrawn="1"/>
        </p:nvSpPr>
        <p:spPr>
          <a:xfrm>
            <a:off x="9252520" y="1959892"/>
            <a:ext cx="576064" cy="597375"/>
          </a:xfrm>
          <a:prstGeom prst="roundRect">
            <a:avLst/>
          </a:prstGeom>
          <a:solidFill>
            <a:srgbClr val="8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900" dirty="0" smtClean="0"/>
              <a:t>137</a:t>
            </a:r>
            <a:endParaRPr lang="en-US" sz="900" dirty="0" smtClean="0"/>
          </a:p>
          <a:p>
            <a:pPr algn="ctr"/>
            <a:r>
              <a:rPr lang="uk-UA" sz="900" dirty="0" smtClean="0"/>
              <a:t>204</a:t>
            </a:r>
            <a:endParaRPr lang="en-US" sz="900" dirty="0" smtClean="0"/>
          </a:p>
          <a:p>
            <a:pPr algn="ctr"/>
            <a:r>
              <a:rPr lang="uk-UA" sz="900" dirty="0" smtClean="0"/>
              <a:t>255</a:t>
            </a:r>
            <a:endParaRPr lang="ru-RU" sz="900" dirty="0"/>
          </a:p>
        </p:txBody>
      </p:sp>
      <p:sp>
        <p:nvSpPr>
          <p:cNvPr id="7" name="Rounded Rectangle 5"/>
          <p:cNvSpPr/>
          <p:nvPr userDrawn="1"/>
        </p:nvSpPr>
        <p:spPr>
          <a:xfrm>
            <a:off x="9241665" y="2581982"/>
            <a:ext cx="576064" cy="597375"/>
          </a:xfrm>
          <a:prstGeom prst="roundRect">
            <a:avLst/>
          </a:prstGeom>
          <a:solidFill>
            <a:srgbClr val="92C1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900" dirty="0" smtClean="0"/>
              <a:t>146</a:t>
            </a:r>
            <a:endParaRPr lang="en-US" sz="900" dirty="0" smtClean="0"/>
          </a:p>
          <a:p>
            <a:pPr algn="ctr"/>
            <a:r>
              <a:rPr lang="uk-UA" sz="900" dirty="0" smtClean="0"/>
              <a:t>193</a:t>
            </a:r>
            <a:endParaRPr lang="en-US" sz="900" dirty="0" smtClean="0"/>
          </a:p>
          <a:p>
            <a:pPr algn="ctr"/>
            <a:r>
              <a:rPr lang="uk-UA" sz="900" dirty="0" smtClean="0"/>
              <a:t>29</a:t>
            </a:r>
            <a:endParaRPr lang="ru-RU" sz="900" dirty="0"/>
          </a:p>
        </p:txBody>
      </p:sp>
      <p:sp>
        <p:nvSpPr>
          <p:cNvPr id="8" name="Rounded Rectangle 6"/>
          <p:cNvSpPr/>
          <p:nvPr userDrawn="1"/>
        </p:nvSpPr>
        <p:spPr>
          <a:xfrm>
            <a:off x="9241665" y="3198511"/>
            <a:ext cx="576064" cy="597375"/>
          </a:xfrm>
          <a:prstGeom prst="roundRect">
            <a:avLst/>
          </a:prstGeom>
          <a:solidFill>
            <a:srgbClr val="B832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900" dirty="0" smtClean="0"/>
              <a:t>184</a:t>
            </a:r>
            <a:endParaRPr lang="en-US" sz="900" dirty="0" smtClean="0"/>
          </a:p>
          <a:p>
            <a:pPr algn="ctr"/>
            <a:r>
              <a:rPr lang="uk-UA" sz="900" dirty="0" smtClean="0"/>
              <a:t>50</a:t>
            </a:r>
            <a:endParaRPr lang="en-US" sz="900" dirty="0" smtClean="0"/>
          </a:p>
          <a:p>
            <a:pPr algn="ctr"/>
            <a:r>
              <a:rPr lang="uk-UA" sz="900" dirty="0" smtClean="0"/>
              <a:t>139</a:t>
            </a:r>
            <a:endParaRPr lang="ru-RU" sz="900" dirty="0"/>
          </a:p>
        </p:txBody>
      </p:sp>
      <p:sp>
        <p:nvSpPr>
          <p:cNvPr id="9" name="Rounded Rectangle 6"/>
          <p:cNvSpPr/>
          <p:nvPr userDrawn="1"/>
        </p:nvSpPr>
        <p:spPr>
          <a:xfrm>
            <a:off x="9241665" y="3819484"/>
            <a:ext cx="576064" cy="597375"/>
          </a:xfrm>
          <a:prstGeom prst="roundRect">
            <a:avLst/>
          </a:prstGeom>
          <a:solidFill>
            <a:srgbClr val="F4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244</a:t>
            </a:r>
          </a:p>
          <a:p>
            <a:pPr algn="ctr"/>
            <a:r>
              <a:rPr lang="en-US" sz="900" dirty="0" smtClean="0"/>
              <a:t>145</a:t>
            </a:r>
          </a:p>
          <a:p>
            <a:pPr algn="ctr"/>
            <a:r>
              <a:rPr lang="en-US" sz="900" dirty="0" smtClean="0"/>
              <a:t>0</a:t>
            </a:r>
            <a:endParaRPr lang="ru-RU" sz="900" dirty="0"/>
          </a:p>
        </p:txBody>
      </p:sp>
      <p:sp>
        <p:nvSpPr>
          <p:cNvPr id="10" name="Rounded Rectangle 6"/>
          <p:cNvSpPr/>
          <p:nvPr userDrawn="1"/>
        </p:nvSpPr>
        <p:spPr>
          <a:xfrm>
            <a:off x="9241665" y="4440458"/>
            <a:ext cx="576064" cy="597375"/>
          </a:xfrm>
          <a:prstGeom prst="roundRect">
            <a:avLst/>
          </a:prstGeom>
          <a:solidFill>
            <a:srgbClr val="573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87</a:t>
            </a:r>
          </a:p>
          <a:p>
            <a:pPr algn="ctr"/>
            <a:r>
              <a:rPr lang="en-US" sz="900" dirty="0" smtClean="0"/>
              <a:t>51</a:t>
            </a:r>
          </a:p>
          <a:p>
            <a:pPr algn="ctr"/>
            <a:r>
              <a:rPr lang="en-US" sz="900" dirty="0" smtClean="0"/>
              <a:t>139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44275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3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30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altLang="zh-CN" sz="4000" dirty="0" smtClean="0"/>
          </a:p>
          <a:p>
            <a:pPr algn="ctr">
              <a:buNone/>
            </a:pPr>
            <a:r>
              <a:rPr lang="en-US" altLang="zh-CN" sz="4000" dirty="0" smtClean="0"/>
              <a:t>PCECC Use cases  update</a:t>
            </a:r>
          </a:p>
          <a:p>
            <a:pPr algn="ctr">
              <a:buNone/>
            </a:pPr>
            <a:r>
              <a:rPr lang="en-US" altLang="zh-CN" dirty="0" smtClean="0"/>
              <a:t>draft-zhao-teas-pcecc-use-cases-03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62038" y="3327834"/>
            <a:ext cx="33572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zh-CN" sz="2400" i="1" dirty="0" smtClean="0">
                <a:solidFill>
                  <a:srgbClr val="7F7F7F"/>
                </a:solidFill>
              </a:rPr>
              <a:t>Boris  </a:t>
            </a:r>
            <a:r>
              <a:rPr lang="en-US" altLang="zh-CN" sz="2400" i="1" dirty="0" err="1" smtClean="0">
                <a:solidFill>
                  <a:srgbClr val="7F7F7F"/>
                </a:solidFill>
              </a:rPr>
              <a:t>Khasanov</a:t>
            </a:r>
            <a:r>
              <a:rPr lang="en-US" altLang="zh-CN" sz="2400" i="1" dirty="0" smtClean="0">
                <a:solidFill>
                  <a:srgbClr val="7F7F7F"/>
                </a:solidFill>
              </a:rPr>
              <a:t> (Huawei)</a:t>
            </a:r>
          </a:p>
          <a:p>
            <a:pPr algn="r" eaLnBrk="1" hangingPunct="1"/>
            <a:r>
              <a:rPr lang="en-US" altLang="zh-CN" sz="2400" i="1" dirty="0" smtClean="0">
                <a:solidFill>
                  <a:srgbClr val="7F7F7F"/>
                </a:solidFill>
              </a:rPr>
              <a:t>Andrey </a:t>
            </a:r>
            <a:r>
              <a:rPr lang="en-US" altLang="zh-CN" sz="2400" i="1" dirty="0" err="1" smtClean="0">
                <a:solidFill>
                  <a:srgbClr val="7F7F7F"/>
                </a:solidFill>
              </a:rPr>
              <a:t>Elperin</a:t>
            </a:r>
            <a:r>
              <a:rPr lang="en-US" altLang="zh-CN" sz="2400" i="1" dirty="0" smtClean="0">
                <a:solidFill>
                  <a:srgbClr val="7F7F7F"/>
                </a:solidFill>
              </a:rPr>
              <a:t> (</a:t>
            </a:r>
            <a:r>
              <a:rPr lang="en-US" altLang="zh-CN" sz="2400" i="1" dirty="0" err="1" smtClean="0">
                <a:solidFill>
                  <a:srgbClr val="7F7F7F"/>
                </a:solidFill>
              </a:rPr>
              <a:t>Kyivstar</a:t>
            </a:r>
            <a:r>
              <a:rPr lang="en-US" altLang="zh-CN" sz="2400" i="1" dirty="0" smtClean="0">
                <a:solidFill>
                  <a:srgbClr val="7F7F7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768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3568" y="1200150"/>
            <a:ext cx="7546032" cy="339407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In updated version of the draft we covered the comments that were given during TEAS-96 WG session (we addressed comments from Dieter and others).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Together with </a:t>
            </a:r>
            <a:r>
              <a:rPr lang="en-US" sz="2800" dirty="0" err="1" smtClean="0"/>
              <a:t>Aijun</a:t>
            </a:r>
            <a:r>
              <a:rPr lang="en-US" sz="2800" dirty="0" smtClean="0"/>
              <a:t> Wang we decided to divide work on PCE in native IP network as separate draft (</a:t>
            </a:r>
            <a:r>
              <a:rPr lang="en-US" altLang="zh-CN" sz="2800" b="1" dirty="0" smtClean="0"/>
              <a:t>draft-wang-teas-</a:t>
            </a:r>
            <a:r>
              <a:rPr lang="en-US" altLang="zh-CN" sz="2800" b="1" dirty="0" err="1" smtClean="0"/>
              <a:t>pce</a:t>
            </a:r>
            <a:r>
              <a:rPr lang="en-US" altLang="zh-CN" sz="2800" b="1" dirty="0" smtClean="0"/>
              <a:t>-native-ip)</a:t>
            </a:r>
            <a:r>
              <a:rPr lang="en-US" sz="28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We added one new customer use case (Inter-AS TE will be presented below)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New version was published</a:t>
            </a:r>
          </a:p>
        </p:txBody>
      </p:sp>
      <p:sp>
        <p:nvSpPr>
          <p:cNvPr id="4" name="Текст 1"/>
          <p:cNvSpPr txBox="1">
            <a:spLocks/>
          </p:cNvSpPr>
          <p:nvPr/>
        </p:nvSpPr>
        <p:spPr>
          <a:xfrm>
            <a:off x="1043608" y="195486"/>
            <a:ext cx="7344816" cy="612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Current status</a:t>
            </a:r>
            <a:endParaRPr lang="en-US" sz="1800" b="1" dirty="0"/>
          </a:p>
          <a:p>
            <a:pPr marL="0" indent="0"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4294967295"/>
          </p:nvPr>
        </p:nvSpPr>
        <p:spPr>
          <a:xfrm>
            <a:off x="1115616" y="1635646"/>
            <a:ext cx="6444208" cy="216058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ts val="4500"/>
              </a:lnSpc>
            </a:pPr>
            <a:r>
              <a:rPr lang="en-US" sz="4400" dirty="0"/>
              <a:t>The Use Cases for Using PCE as the Central Controller (PCECC) of </a:t>
            </a:r>
            <a:r>
              <a:rPr lang="en-US" sz="4400" dirty="0" smtClean="0"/>
              <a:t>LSPs:</a:t>
            </a:r>
          </a:p>
          <a:p>
            <a:pPr>
              <a:lnSpc>
                <a:spcPts val="4500"/>
              </a:lnSpc>
            </a:pPr>
            <a:r>
              <a:rPr lang="en-US" sz="4400" dirty="0" smtClean="0"/>
              <a:t>         PCECC </a:t>
            </a:r>
            <a:r>
              <a:rPr lang="en-US" sz="4400" dirty="0"/>
              <a:t>and Inter-AS TE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5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/>
          </p:cNvSpPr>
          <p:nvPr/>
        </p:nvSpPr>
        <p:spPr>
          <a:xfrm>
            <a:off x="1043608" y="195486"/>
            <a:ext cx="7344816" cy="612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err="1" smtClean="0"/>
              <a:t>Kyivstar</a:t>
            </a:r>
            <a:r>
              <a:rPr lang="en-US" sz="1800" b="1" dirty="0" smtClean="0"/>
              <a:t> network  overview</a:t>
            </a:r>
            <a:endParaRPr lang="en-US" sz="1800" b="1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31590"/>
            <a:ext cx="78488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Kyivstar</a:t>
            </a:r>
            <a:r>
              <a:rPr lang="en-US" sz="1400" dirty="0" smtClean="0"/>
              <a:t> is the largest mobile operator (more than 26M subs) and the second largest fixed broadband provider (0.9M subs) in Ukraine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Full set of services for B2B subscribers: mobile services, FMC, L2/L3 VPNs, IP transit and so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largest mobile broadband coverage in Ukraine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IP/MPLS enabled POPs in more than 100 cities all over Ukraine (more cities will be available soon)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We are operating our IP/MPLS networks in Inter-AS environment because after acquisition of one </a:t>
            </a:r>
          </a:p>
          <a:p>
            <a:r>
              <a:rPr lang="en-US" sz="1400" dirty="0"/>
              <a:t>o</a:t>
            </a:r>
            <a:r>
              <a:rPr lang="en-US" sz="1400" dirty="0" smtClean="0"/>
              <a:t>ur competitors in 2012, some parts of his network are still functioning separately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4286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/>
          </p:cNvSpPr>
          <p:nvPr/>
        </p:nvSpPr>
        <p:spPr>
          <a:xfrm>
            <a:off x="1043608" y="195486"/>
            <a:ext cx="7344816" cy="612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L2 VPNs implementation without PCECC</a:t>
            </a:r>
            <a:endParaRPr lang="en-US" sz="1800" b="1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987574"/>
            <a:ext cx="3024336" cy="296491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L2 VPN services are VERY popular in Ukraine</a:t>
            </a:r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To be able to provide L2 VPN services in Inter-AS environment there are some NNIs between our primary and secondary </a:t>
            </a:r>
            <a:r>
              <a:rPr lang="en-US" sz="1200" dirty="0" err="1" smtClean="0"/>
              <a:t>ASes</a:t>
            </a:r>
            <a:endParaRPr lang="en-US" sz="1200" dirty="0" smtClean="0"/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Totally we have 9 geographically distributed NNIs and several thousands of L2 Inter-AS VPNs</a:t>
            </a:r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There are two types of Inter-AS L2 VPNs – intra-city and inter-city</a:t>
            </a:r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One of the main customer demands for intra-city VPNs is to minimize RTT and to provide protection for the service</a:t>
            </a:r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Taking into account geographical distribution of NNIs it’s quite complicated for us to fulfill this requirements using legacy Inter-AS L2 VPNs option B.</a:t>
            </a:r>
            <a:endParaRPr lang="en-US" sz="1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9582"/>
            <a:ext cx="5605562" cy="394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53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/>
          </p:cNvSpPr>
          <p:nvPr/>
        </p:nvSpPr>
        <p:spPr>
          <a:xfrm>
            <a:off x="1043608" y="195486"/>
            <a:ext cx="7344816" cy="612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PCECC implementation of Inter-AS transport LSP for L2VPN </a:t>
            </a:r>
            <a:endParaRPr lang="en-US" sz="1800" b="1" dirty="0"/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07882"/>
            <a:ext cx="5646435" cy="4156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0152" y="1059582"/>
            <a:ext cx="3024336" cy="720080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pPr marL="172800" indent="-172800" algn="just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PCECC</a:t>
            </a:r>
            <a:r>
              <a:rPr lang="en-US" sz="1200" dirty="0" smtClean="0"/>
              <a:t> should establish control plane (BGP-LS  and PCEP) connectivity with routers (BGP-LS could be only with RRs) in both domains</a:t>
            </a:r>
          </a:p>
          <a:p>
            <a:pPr marL="172800" indent="-172800" algn="just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PCC and PCECC exchange PC Open messages with PCECC capability</a:t>
            </a:r>
          </a:p>
          <a:p>
            <a:pPr marL="172800" indent="-172800" algn="just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PCECC calculates primary and backup transport TEs following given constrains (i.e. minimal delay for primary, path diversity for the backup) </a:t>
            </a:r>
          </a:p>
          <a:p>
            <a:pPr marL="172800" indent="-172800" algn="just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PCECC add those LSPs and download labels to the routers (PCCs) along the path in both domains via PCEP (</a:t>
            </a:r>
            <a:r>
              <a:rPr lang="en-US" sz="1200" dirty="0" err="1" smtClean="0"/>
              <a:t>PCLabelUpd</a:t>
            </a:r>
            <a:r>
              <a:rPr lang="en-US" sz="1200" dirty="0" smtClean="0"/>
              <a:t>)</a:t>
            </a:r>
          </a:p>
          <a:p>
            <a:pPr marL="172800" indent="-172800" algn="just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 smtClean="0"/>
              <a:t>PCECC updates LSP, router starts to use it as Inter-AS transport LSP</a:t>
            </a:r>
          </a:p>
          <a:p>
            <a:pPr marL="171450" indent="-171450" algn="just">
              <a:lnSpc>
                <a:spcPts val="1600"/>
              </a:lnSpc>
              <a:spcBef>
                <a:spcPts val="0"/>
              </a:spcBef>
            </a:pPr>
            <a:endParaRPr lang="en-US" sz="1400" dirty="0" smtClean="0"/>
          </a:p>
          <a:p>
            <a:pPr marL="171450" indent="-171450" algn="just">
              <a:lnSpc>
                <a:spcPts val="1600"/>
              </a:lnSpc>
              <a:spcBef>
                <a:spcPts val="0"/>
              </a:spcBef>
            </a:pPr>
            <a:endParaRPr lang="en-US" sz="1400" dirty="0" smtClean="0"/>
          </a:p>
          <a:p>
            <a:pPr marL="171450" indent="-171450" algn="just">
              <a:lnSpc>
                <a:spcPts val="1600"/>
              </a:lnSpc>
              <a:spcBef>
                <a:spcPts val="0"/>
              </a:spcBef>
            </a:pPr>
            <a:endParaRPr lang="en-US" sz="1400" dirty="0" smtClean="0"/>
          </a:p>
          <a:p>
            <a:pPr marL="171450" indent="-171450" algn="just">
              <a:lnSpc>
                <a:spcPts val="1600"/>
              </a:lnSpc>
              <a:spcBef>
                <a:spcPts val="0"/>
              </a:spcBef>
            </a:pPr>
            <a:endParaRPr lang="en-US" sz="1400" dirty="0" smtClean="0"/>
          </a:p>
          <a:p>
            <a:pPr algn="just">
              <a:lnSpc>
                <a:spcPts val="1600"/>
              </a:lnSpc>
              <a:spcBef>
                <a:spcPts val="0"/>
              </a:spcBef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91251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/>
          </p:cNvSpPr>
          <p:nvPr/>
        </p:nvSpPr>
        <p:spPr>
          <a:xfrm>
            <a:off x="1043608" y="195486"/>
            <a:ext cx="7344816" cy="612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LSPs after centralized path computation</a:t>
            </a:r>
            <a:endParaRPr lang="en-US" sz="1800" b="1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1059582"/>
            <a:ext cx="3024336" cy="720080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After LSPs calculation and provisioning by PCECC, we will have  E2E MPLS-enabled Inter-AS transport for L2VPN services</a:t>
            </a:r>
          </a:p>
          <a:p>
            <a:pPr marL="172800" indent="-172800" algn="just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smtClean="0"/>
              <a:t>L2VPN traffic will flow by optimal path.  In case of primary LSP failure, traffic will switch to backup LSP. A lot of different constrains may be considered during backup LSP path calculation</a:t>
            </a:r>
          </a:p>
          <a:p>
            <a:pPr marL="171450" indent="-171450">
              <a:lnSpc>
                <a:spcPts val="1600"/>
              </a:lnSpc>
              <a:spcBef>
                <a:spcPts val="0"/>
              </a:spcBef>
            </a:pPr>
            <a:endParaRPr lang="en-US" sz="1600" dirty="0" smtClean="0"/>
          </a:p>
          <a:p>
            <a:pPr marL="171450" indent="-171450">
              <a:lnSpc>
                <a:spcPts val="1600"/>
              </a:lnSpc>
              <a:spcBef>
                <a:spcPts val="0"/>
              </a:spcBef>
            </a:pPr>
            <a:endParaRPr lang="en-US" sz="1600" dirty="0" smtClean="0"/>
          </a:p>
          <a:p>
            <a:pPr marL="171450" indent="-171450">
              <a:lnSpc>
                <a:spcPts val="1600"/>
              </a:lnSpc>
              <a:spcBef>
                <a:spcPts val="0"/>
              </a:spcBef>
            </a:pPr>
            <a:endParaRPr lang="en-US" sz="1600" dirty="0" smtClean="0"/>
          </a:p>
          <a:p>
            <a:pPr>
              <a:lnSpc>
                <a:spcPts val="1600"/>
              </a:lnSpc>
              <a:spcBef>
                <a:spcPts val="0"/>
              </a:spcBef>
            </a:pPr>
            <a:endParaRPr lang="ru-RU" sz="16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9582"/>
            <a:ext cx="5605561" cy="384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339502"/>
            <a:ext cx="11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Next steps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043608" y="98757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 think that draft is stable and could be considered for WG adoption poll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707654"/>
            <a:ext cx="5040560" cy="1944216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pPr algn="ctr">
              <a:lnSpc>
                <a:spcPts val="1600"/>
              </a:lnSpc>
              <a:spcBef>
                <a:spcPts val="0"/>
              </a:spcBef>
            </a:pPr>
            <a:endParaRPr lang="en-US" sz="4400" dirty="0" smtClean="0"/>
          </a:p>
          <a:p>
            <a:pPr algn="ctr">
              <a:lnSpc>
                <a:spcPts val="1600"/>
              </a:lnSpc>
              <a:spcBef>
                <a:spcPts val="0"/>
              </a:spcBef>
            </a:pPr>
            <a:endParaRPr lang="en-US" sz="4400" dirty="0" smtClean="0"/>
          </a:p>
          <a:p>
            <a:pPr algn="ctr">
              <a:lnSpc>
                <a:spcPts val="1600"/>
              </a:lnSpc>
              <a:spcBef>
                <a:spcPts val="0"/>
              </a:spcBef>
            </a:pPr>
            <a:endParaRPr lang="en-US" sz="4400" dirty="0" smtClean="0"/>
          </a:p>
          <a:p>
            <a:pPr algn="ctr">
              <a:lnSpc>
                <a:spcPts val="1600"/>
              </a:lnSpc>
              <a:spcBef>
                <a:spcPts val="0"/>
              </a:spcBef>
            </a:pPr>
            <a:endParaRPr lang="en-US" sz="4400" dirty="0" smtClean="0"/>
          </a:p>
          <a:p>
            <a:pPr algn="ctr">
              <a:lnSpc>
                <a:spcPts val="1600"/>
              </a:lnSpc>
              <a:spcBef>
                <a:spcPts val="0"/>
              </a:spcBef>
            </a:pPr>
            <a:r>
              <a:rPr lang="en-US" sz="4400" dirty="0" smtClean="0"/>
              <a:t>Thank you!</a:t>
            </a: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KS">
      <a:dk1>
        <a:sysClr val="windowText" lastClr="000000"/>
      </a:dk1>
      <a:lt1>
        <a:sysClr val="window" lastClr="FFFFFF"/>
      </a:lt1>
      <a:dk2>
        <a:srgbClr val="89CCFF"/>
      </a:dk2>
      <a:lt2>
        <a:srgbClr val="89CCFF"/>
      </a:lt2>
      <a:accent1>
        <a:srgbClr val="229FFF"/>
      </a:accent1>
      <a:accent2>
        <a:srgbClr val="FCD924"/>
      </a:accent2>
      <a:accent3>
        <a:srgbClr val="89CCFF"/>
      </a:accent3>
      <a:accent4>
        <a:srgbClr val="92C11D"/>
      </a:accent4>
      <a:accent5>
        <a:srgbClr val="B8328B"/>
      </a:accent5>
      <a:accent6>
        <a:srgbClr val="FFFFFF"/>
      </a:accent6>
      <a:hlink>
        <a:srgbClr val="FFFFFF"/>
      </a:hlink>
      <a:folHlink>
        <a:srgbClr val="FFFFFF"/>
      </a:folHlink>
    </a:clrScheme>
    <a:fontScheme name="Tex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45720" rIns="0" bIns="45720" rtlCol="0" anchor="t" anchorCtr="0">
        <a:noAutofit/>
      </a:bodyPr>
      <a:lstStyle>
        <a:defPPr>
          <a:lnSpc>
            <a:spcPts val="1600"/>
          </a:lnSpc>
          <a:spcBef>
            <a:spcPts val="0"/>
          </a:spcBef>
          <a:defRPr sz="16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Urls xmlns="http://schemas.microsoft.com/sharepoint/v3/contenttype/forms/url">
  <Edit>/_LAYOUTS/CorporatePortal/WebParts/CorporateDocuments/CustomWPForms/CDCustomEditForm.aspx</Edit>
</FormUrl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091FC6F99C603478C589A04C40D9312" ma:contentTypeVersion="24" ma:contentTypeDescription="Створення нового документа." ma:contentTypeScope="" ma:versionID="b1293ce521d664208ae2596591df674d">
  <xsd:schema xmlns:xsd="http://www.w3.org/2001/XMLSchema" xmlns:xs="http://www.w3.org/2001/XMLSchema" xmlns:p="http://schemas.microsoft.com/office/2006/metadata/properties" xmlns:ns2="8ac04834-7c15-4456-a24c-ec17607708f0" xmlns:ns3="ac9f8e9a-4edd-4bbc-9d43-cbacac4ba736" targetNamespace="http://schemas.microsoft.com/office/2006/metadata/properties" ma:root="true" ma:fieldsID="f9bf86a44c2eb7734fed92ad1b3aa2a5" ns2:_="" ns3:_="">
    <xsd:import namespace="8ac04834-7c15-4456-a24c-ec17607708f0"/>
    <xsd:import namespace="ac9f8e9a-4edd-4bbc-9d43-cbacac4ba736"/>
    <xsd:element name="properties">
      <xsd:complexType>
        <xsd:sequence>
          <xsd:element name="documentManagement">
            <xsd:complexType>
              <xsd:all>
                <xsd:element ref="ns2:DocumentTypeGuidsFieldName" minOccurs="0"/>
                <xsd:element ref="ns2:DocumentScopeGuidsFieldName" minOccurs="0"/>
                <xsd:element ref="ns2:DocumentDescription" minOccurs="0"/>
                <xsd:element ref="ns2:LinkedDocumentsFieldName" minOccurs="0"/>
                <xsd:element ref="ns3:h9a29b941cad4f03b5a24f763f3ca4a3" minOccurs="0"/>
                <xsd:element ref="ns3:TaxCatchAll" minOccurs="0"/>
                <xsd:element ref="ns3:f6e89d3081234b1083b94935714f0f62" minOccurs="0"/>
                <xsd:element ref="ns2:DocumentIcoUrlFieldName" minOccurs="0"/>
                <xsd:element ref="ns2:DocumentOpenUrlFieldName" minOccurs="0"/>
                <xsd:element ref="ns2:_x041a__x0430__x0442__x0435__x0433__x043e__x0440__x0456__x044f_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04834-7c15-4456-a24c-ec17607708f0" elementFormDefault="qualified">
    <xsd:import namespace="http://schemas.microsoft.com/office/2006/documentManagement/types"/>
    <xsd:import namespace="http://schemas.microsoft.com/office/infopath/2007/PartnerControls"/>
    <xsd:element name="DocumentTypeGuidsFieldName" ma:index="8" nillable="true" ma:displayName="Тип документу - GUIDS" ma:default="" ma:hidden="true" ma:internalName="DocumentTypeGuidsFieldName">
      <xsd:simpleType>
        <xsd:restriction base="dms:Note"/>
      </xsd:simpleType>
    </xsd:element>
    <xsd:element name="DocumentScopeGuidsFieldName" ma:index="9" nillable="true" ma:displayName="Сфера - GUIDS" ma:default="" ma:hidden="true" ma:internalName="DocumentScopeGuidsFieldName">
      <xsd:simpleType>
        <xsd:restriction base="dms:Note"/>
      </xsd:simpleType>
    </xsd:element>
    <xsd:element name="DocumentDescription" ma:index="10" nillable="true" ma:displayName="Опис" ma:default="" ma:internalName="DocumentDescription">
      <xsd:simpleType>
        <xsd:restriction base="dms:Note">
          <xsd:maxLength value="255"/>
        </xsd:restriction>
      </xsd:simpleType>
    </xsd:element>
    <xsd:element name="LinkedDocumentsFieldName" ma:index="11" nillable="true" ma:displayName="Пов'язані документи" ma:default="" ma:list="{8AC04834-7C15-4456-A24C-EC17607708F0}" ma:internalName="LinkedDocumentsFieldNam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IcoUrlFieldName" ma:index="17" nillable="true" ma:displayName="Тип" ma:default="" ma:format="Image" ma:hidden="true" ma:internalName="DocumentIcoUrlFieldNam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ocumentOpenUrlFieldName" ma:index="18" nillable="true" ma:displayName="Посилання на відриття файлу" ma:default="" ma:format="Image" ma:hidden="true" ma:internalName="DocumentOpenUrlFieldNam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x041a__x0430__x0442__x0435__x0433__x043e__x0440__x0456__x044f_" ma:index="19" ma:displayName="Категорія" ma:default="Інші" ma:format="Dropdown" ma:internalName="_x041a__x0430__x0442__x0435__x0433__x043e__x0440__x0456__x044f_">
      <xsd:simpleType>
        <xsd:restriction base="dms:Choice">
          <xsd:enumeration value="Керівні корпоративні документи"/>
          <xsd:enumeration value="Поточні корпоративні документи"/>
          <xsd:enumeration value="Бланки та Шаблони"/>
          <xsd:enumeration value="Взірцеві форми правочинів"/>
          <xsd:enumeration value="Неперервність бізнесу Компанії"/>
          <xsd:enumeration value="Реєстраційні та дозвільні документи"/>
          <xsd:enumeration value="Корпоративне управління Групи та внутрішні контролі"/>
          <xsd:enumeration value="Звітність та контролі  групи компаній «ВимпелКом»:"/>
          <xsd:enumeration value="Бізнес  групи компаній «ВимпелКом»"/>
          <xsd:enumeration value="Персонал групи компаній «ВимпелКом»"/>
          <xsd:enumeration value="Інформаційні технології  групи компаній «ВимпелКом»"/>
          <xsd:enumeration value="Внутрішні контролі та управління ризиками  групи компаній «ВимпелКом»"/>
          <xsd:enumeration value="Питання, пов’язані з інвесторами  групи компаній «ВимпелКом»"/>
          <xsd:enumeration value="Юридичні питання та комплаєнс групи компаній «ВимпелКом»"/>
          <xsd:enumeration value="Закупівлі  групи компаній «ВимпелКом»"/>
          <xsd:enumeration value="Казначейство групи компаній «ВимпелКом»"/>
          <xsd:enumeration value="Інші"/>
          <xsd:enumeration value="Корпоративна відповідальність"/>
          <xsd:enumeration value="Комерція"/>
          <xsd:enumeration value="Здоров’я та безпека"/>
          <xsd:enumeration value="Бізнес-контролі групи компаній «ВимпелКом»"/>
          <xsd:enumeration value="Політики і процедури Штаб-квартири групи компаній «ВимпелКом»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9f8e9a-4edd-4bbc-9d43-cbacac4ba736" elementFormDefault="qualified">
    <xsd:import namespace="http://schemas.microsoft.com/office/2006/documentManagement/types"/>
    <xsd:import namespace="http://schemas.microsoft.com/office/infopath/2007/PartnerControls"/>
    <xsd:element name="h9a29b941cad4f03b5a24f763f3ca4a3" ma:index="13" ma:taxonomy="true" ma:internalName="h9a29b941cad4f03b5a24f763f3ca4a3" ma:taxonomyFieldName="DocumentType" ma:displayName="Тип документу" ma:indexed="true" ma:fieldId="{19a29b94-1cad-4f03-b5a2-4f763f3ca4a3}" ma:sspId="6a865f0d-f8b3-44c9-94b3-393548f0004b" ma:termSetId="4ff30b00-38b3-4397-bee2-1d1c4567ea00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e0e509d9-9f67-4ffe-ae3e-6d56fcd7ae8a}" ma:internalName="TaxCatchAll" ma:showField="CatchAllData" ma:web="ac9f8e9a-4edd-4bbc-9d43-cbacac4ba7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6e89d3081234b1083b94935714f0f62" ma:index="16" ma:taxonomy="true" ma:internalName="f6e89d3081234b1083b94935714f0f62" ma:taxonomyFieldName="Scope" ma:displayName="Сфера" ma:indexed="true" ma:fieldId="{f6e89d30-8123-4b10-83b9-4935714f0f62}" ma:sspId="6a865f0d-f8b3-44c9-94b3-393548f0004b" ma:termSetId="f26402c8-37bc-4298-86f5-e5da3d519601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ScopeGuidsFieldName xmlns="8ac04834-7c15-4456-a24c-ec17607708f0">4899345c-f0eb-4458-871e-0bdde7537dd9;загальні по компанії#;</DocumentScopeGuidsFieldName>
    <DocumentIcoUrlFieldName xmlns="8ac04834-7c15-4456-a24c-ec17607708f0">
      <Url>http://intranet.kyivstar.ua/PublishingImages/DefaultIcons/IconPowerPoint.png</Url>
      <Description>/PublishingImages/DefaultIcons/IconPowerPoint.png</Description>
    </DocumentIcoUrlFieldName>
    <h9a29b941cad4f03b5a24f763f3ca4a3 xmlns="ac9f8e9a-4edd-4bbc-9d43-cbacac4ba736">
      <Terms xmlns="http://schemas.microsoft.com/office/infopath/2007/PartnerControls">
        <TermInfo xmlns="http://schemas.microsoft.com/office/infopath/2007/PartnerControls">
          <TermName xmlns="http://schemas.microsoft.com/office/infopath/2007/PartnerControls">презентація</TermName>
          <TermId xmlns="http://schemas.microsoft.com/office/infopath/2007/PartnerControls">61214c47-066f-4b01-ae53-05b4fb8873cd</TermId>
        </TermInfo>
      </Terms>
    </h9a29b941cad4f03b5a24f763f3ca4a3>
    <f6e89d3081234b1083b94935714f0f62 xmlns="ac9f8e9a-4edd-4bbc-9d43-cbacac4ba736">
      <Terms xmlns="http://schemas.microsoft.com/office/infopath/2007/PartnerControls">
        <TermInfo xmlns="http://schemas.microsoft.com/office/infopath/2007/PartnerControls">
          <TermName xmlns="http://schemas.microsoft.com/office/infopath/2007/PartnerControls">загальні по компанії</TermName>
          <TermId xmlns="http://schemas.microsoft.com/office/infopath/2007/PartnerControls">4899345c-f0eb-4458-871e-0bdde7537dd9</TermId>
        </TermInfo>
      </Terms>
    </f6e89d3081234b1083b94935714f0f62>
    <_x041a__x0430__x0442__x0435__x0433__x043e__x0440__x0456__x044f_ xmlns="8ac04834-7c15-4456-a24c-ec17607708f0">Бланки та Шаблони</_x041a__x0430__x0442__x0435__x0433__x043e__x0440__x0456__x044f_>
    <DocumentOpenUrlFieldName xmlns="8ac04834-7c15-4456-a24c-ec17607708f0">
      <Url>http://intranet.kyivstar.ua/CorporateDocumentsLibrary/Презентація_Шаблон_укр.pptx</Url>
      <Description>Відкрити у вікні браузер</Description>
    </DocumentOpenUrlFieldName>
    <TaxCatchAll xmlns="ac9f8e9a-4edd-4bbc-9d43-cbacac4ba736">
      <Value>196</Value>
      <Value>2</Value>
    </TaxCatchAll>
    <LinkedDocumentsFieldName xmlns="8ac04834-7c15-4456-a24c-ec17607708f0"/>
    <DocumentTypeGuidsFieldName xmlns="8ac04834-7c15-4456-a24c-ec17607708f0">61214c47-066f-4b01-ae53-05b4fb8873cd;презентація#;</DocumentTypeGuidsFieldName>
    <DocumentDescription xmlns="8ac04834-7c15-4456-a24c-ec17607708f0" xsi:nil="true"/>
  </documentManagement>
</p:properties>
</file>

<file path=customXml/itemProps1.xml><?xml version="1.0" encoding="utf-8"?>
<ds:datastoreItem xmlns:ds="http://schemas.openxmlformats.org/officeDocument/2006/customXml" ds:itemID="{0C6D49B8-6004-4240-8122-889CC0B1711D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F187FD2C-B403-45D2-9B50-7BDA5D1C1C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63BFAD-F4DD-4D73-908A-89976E12F7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c04834-7c15-4456-a24c-ec17607708f0"/>
    <ds:schemaRef ds:uri="ac9f8e9a-4edd-4bbc-9d43-cbacac4ba7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AB34C0F-76E3-4181-BDB6-9A216106B626}">
  <ds:schemaRefs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8ac04834-7c15-4456-a24c-ec17607708f0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ac9f8e9a-4edd-4bbc-9d43-cbacac4ba73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Презентация_</Template>
  <TotalTime>5413</TotalTime>
  <Words>491</Words>
  <Application>Microsoft Macintosh PowerPoint</Application>
  <PresentationFormat>On-screen Show (16:9)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Arial</vt:lpstr>
      <vt:lpstr>Специальное оформление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Irina Mokhova</dc:creator>
  <cp:lastModifiedBy>Microsoft Office User</cp:lastModifiedBy>
  <cp:revision>231</cp:revision>
  <cp:lastPrinted>2015-04-23T09:27:18Z</cp:lastPrinted>
  <dcterms:created xsi:type="dcterms:W3CDTF">2014-12-17T13:27:11Z</dcterms:created>
  <dcterms:modified xsi:type="dcterms:W3CDTF">2016-11-12T03:29:46Z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0x0101004091FC6F99C603478C589A04C40D9312</vt:lpwstr>
  </property>
  <property fmtid="{D5CDD505-2E9C-101B-9397-08002B2CF9AE}" pid="3" name="DocumentType">
    <vt:lpwstr>196;#презентація|61214c47-066f-4b01-ae53-05b4fb8873cd</vt:lpwstr>
  </property>
  <property fmtid="{D5CDD505-2E9C-101B-9397-08002B2CF9AE}" pid="4" name="Scope">
    <vt:lpwstr>2;#загальні по компанії|4899345c-f0eb-4458-871e-0bdde7537dd9</vt:lpwstr>
  </property>
  <property fmtid="{D5CDD505-2E9C-101B-9397-08002B2CF9AE}" pid="5" name="Order">
    <vt:r8>37500</vt:r8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1478108995</vt:lpwstr>
  </property>
</Properties>
</file>