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8" r:id="rId3"/>
    <p:sldId id="269" r:id="rId4"/>
    <p:sldId id="270" r:id="rId5"/>
    <p:sldId id="271" r:id="rId6"/>
    <p:sldId id="273" r:id="rId7"/>
    <p:sldId id="272" r:id="rId8"/>
    <p:sldId id="275" r:id="rId9"/>
    <p:sldId id="27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3B940F4-61BE-594A-A04C-774BC8F5589B}">
          <p14:sldIdLst>
            <p14:sldId id="256"/>
          </p14:sldIdLst>
        </p14:section>
        <p14:section name="icnrg Interim" id="{774A3F5A-B83E-3C45-9DAF-52D01BB96029}">
          <p14:sldIdLst>
            <p14:sldId id="268"/>
            <p14:sldId id="269"/>
            <p14:sldId id="270"/>
            <p14:sldId id="271"/>
            <p14:sldId id="273"/>
            <p14:sldId id="272"/>
            <p14:sldId id="275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B8"/>
    <a:srgbClr val="C5FFD7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194" autoAdjust="0"/>
  </p:normalViewPr>
  <p:slideViewPr>
    <p:cSldViewPr snapToGrid="0" snapToObjects="1">
      <p:cViewPr varScale="1">
        <p:scale>
          <a:sx n="71" d="100"/>
          <a:sy n="71" d="100"/>
        </p:scale>
        <p:origin x="-1648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10A4E-5953-4940-8ADE-546669C8507B}" type="datetimeFigureOut">
              <a:rPr lang="en-US" smtClean="0"/>
              <a:t>15-01-13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0250E-E6BB-B048-862D-8C18C6F89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47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937E7-0EFF-3547-B50B-01A2FCF047EA}" type="datetimeFigureOut">
              <a:rPr lang="en-US" smtClean="0"/>
              <a:t>15-01-13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C425E-8441-8A46-AABF-718FC1976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769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Thoughts</a:t>
            </a:r>
            <a:r>
              <a:rPr lang="en-US" baseline="0" dirty="0" smtClean="0"/>
              <a:t> about direction for ICN research</a:t>
            </a:r>
          </a:p>
          <a:p>
            <a:r>
              <a:rPr lang="en-US" baseline="0" dirty="0" smtClean="0"/>
              <a:t>Observations based on experience in IETF, </a:t>
            </a:r>
            <a:r>
              <a:rPr lang="en-US" baseline="0" dirty="0" err="1" smtClean="0"/>
              <a:t>icnrg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icncomm</a:t>
            </a:r>
            <a:r>
              <a:rPr lang="en-US" baseline="0" dirty="0" smtClean="0"/>
              <a:t>, existing work in ICN/IoT space</a:t>
            </a:r>
          </a:p>
          <a:p>
            <a:r>
              <a:rPr lang="en-US" baseline="0" dirty="0" smtClean="0"/>
              <a:t>Looking to prompt discussion</a:t>
            </a:r>
          </a:p>
          <a:p>
            <a:r>
              <a:rPr lang="en-US" dirty="0" smtClean="0"/>
              <a:t>Nothing to read, yet</a:t>
            </a:r>
            <a:r>
              <a:rPr lang="en-US" baseline="0" dirty="0" smtClean="0"/>
              <a:t> (soon); a couple of publications in 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62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Constrained devices</a:t>
            </a:r>
          </a:p>
          <a:p>
            <a:pPr lvl="1"/>
            <a:r>
              <a:rPr lang="en-US" dirty="0" smtClean="0"/>
              <a:t>Limited computing resources</a:t>
            </a:r>
          </a:p>
          <a:p>
            <a:pPr lvl="1"/>
            <a:r>
              <a:rPr lang="en-US" dirty="0" smtClean="0"/>
              <a:t>Automated provisioning</a:t>
            </a:r>
          </a:p>
          <a:p>
            <a:pPr lvl="1"/>
            <a:r>
              <a:rPr lang="en-US" dirty="0" smtClean="0"/>
              <a:t>Sleeping devices</a:t>
            </a:r>
          </a:p>
          <a:p>
            <a:r>
              <a:rPr lang="en-US" dirty="0" smtClean="0"/>
              <a:t>Constrained networks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Dynamic network topology</a:t>
            </a:r>
          </a:p>
          <a:p>
            <a:r>
              <a:rPr lang="en-US" dirty="0" smtClean="0"/>
              <a:t>Tend to generate time series of data, with various scheduling models</a:t>
            </a:r>
          </a:p>
          <a:p>
            <a:pPr lvl="1"/>
            <a:r>
              <a:rPr lang="en-US" dirty="0" smtClean="0"/>
              <a:t>Periodic</a:t>
            </a:r>
          </a:p>
          <a:p>
            <a:pPr lvl="1"/>
            <a:r>
              <a:rPr lang="en-US" dirty="0" smtClean="0"/>
              <a:t>Exception</a:t>
            </a:r>
          </a:p>
          <a:p>
            <a:pPr lvl="1"/>
            <a:r>
              <a:rPr lang="en-US" dirty="0" smtClean="0"/>
              <a:t>Polling</a:t>
            </a:r>
          </a:p>
          <a:p>
            <a:r>
              <a:rPr lang="en-US" dirty="0" smtClean="0"/>
              <a:t>=====</a:t>
            </a:r>
          </a:p>
          <a:p>
            <a:r>
              <a:rPr lang="en-US" dirty="0" smtClean="0"/>
              <a:t>Note that some,</a:t>
            </a:r>
            <a:r>
              <a:rPr lang="en-US" baseline="0" dirty="0" smtClean="0"/>
              <a:t> but not all, of these constraints apply to wireless mesh network</a:t>
            </a:r>
          </a:p>
          <a:p>
            <a:r>
              <a:rPr lang="en-US" baseline="0" dirty="0" smtClean="0"/>
              <a:t>Many of these constraints conflict with basic assumptions of IP</a:t>
            </a:r>
          </a:p>
          <a:p>
            <a:r>
              <a:rPr lang="en-US" baseline="0" dirty="0" smtClean="0"/>
              <a:t>Two areas to explore advantages of ICN (remember you said this earlier)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Network tech doesn’t match IP very well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Object model is a better fit than a connection model</a:t>
            </a:r>
          </a:p>
          <a:p>
            <a:pPr marL="0" indent="0">
              <a:buFont typeface="Arial"/>
              <a:buNone/>
            </a:pPr>
            <a:r>
              <a:rPr lang="en-US" baseline="0" dirty="0" smtClean="0"/>
              <a:t>(I know about UDP; something of a hybrid in that it still requires IP addressing and know the address of an endpoint rather than the name of a data object)</a:t>
            </a:r>
          </a:p>
          <a:p>
            <a:pPr marL="0" indent="0">
              <a:buFont typeface="Arial"/>
              <a:buNone/>
            </a:pPr>
            <a:r>
              <a:rPr lang="en-US" baseline="0" dirty="0" smtClean="0"/>
              <a:t>At the same time, ICN message model may not match, e.g., polling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29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Stems from mismatch of IP and wireless</a:t>
            </a:r>
            <a:r>
              <a:rPr lang="en-US" baseline="0" dirty="0" smtClean="0"/>
              <a:t> mesh constrained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model of ICN I’m talking about here is one in which the sensor nodes generate data objects with security properties based on application requirements</a:t>
            </a:r>
          </a:p>
          <a:p>
            <a:r>
              <a:rPr lang="en-US" dirty="0" smtClean="0"/>
              <a:t>Replace a session security model with an object security model</a:t>
            </a:r>
          </a:p>
          <a:p>
            <a:r>
              <a:rPr lang="en-US" dirty="0" smtClean="0"/>
              <a:t>Each</a:t>
            </a:r>
            <a:r>
              <a:rPr lang="en-US" baseline="0" dirty="0" smtClean="0"/>
              <a:t> sensor is provisioned with enough security </a:t>
            </a:r>
            <a:r>
              <a:rPr lang="en-US" baseline="0" dirty="0" err="1" smtClean="0"/>
              <a:t>config</a:t>
            </a:r>
            <a:r>
              <a:rPr lang="en-US" baseline="0" dirty="0" smtClean="0"/>
              <a:t> to generate objects with required security properties, such as: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Integrity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Privacy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Provenance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Identification (for access control)</a:t>
            </a:r>
          </a:p>
          <a:p>
            <a:pPr marL="0" indent="0">
              <a:buFont typeface="Arial"/>
              <a:buNone/>
            </a:pPr>
            <a:r>
              <a:rPr lang="en-US" baseline="0" dirty="0" smtClean="0"/>
              <a:t>Note that this architecture is separate from </a:t>
            </a:r>
            <a:r>
              <a:rPr lang="en-US" i="1" baseline="0" dirty="0" smtClean="0"/>
              <a:t>transport security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3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Repo collects secured</a:t>
            </a:r>
            <a:r>
              <a:rPr lang="en-US" baseline="0" dirty="0" smtClean="0"/>
              <a:t> data objects from sensors</a:t>
            </a:r>
          </a:p>
          <a:p>
            <a:r>
              <a:rPr lang="en-US" baseline="0" dirty="0" smtClean="0"/>
              <a:t>Manages access, archiving and security for object access</a:t>
            </a:r>
          </a:p>
          <a:p>
            <a:r>
              <a:rPr lang="en-US" baseline="0" dirty="0" smtClean="0"/>
              <a:t>  (look up security requirements)</a:t>
            </a:r>
          </a:p>
          <a:p>
            <a:r>
              <a:rPr lang="en-US" baseline="0" dirty="0" smtClean="0"/>
              <a:t>  Access control</a:t>
            </a:r>
          </a:p>
          <a:p>
            <a:r>
              <a:rPr lang="en-US" baseline="0" dirty="0" smtClean="0"/>
              <a:t>  Privacy</a:t>
            </a:r>
          </a:p>
          <a:p>
            <a:r>
              <a:rPr lang="en-US" baseline="0" dirty="0" smtClean="0"/>
              <a:t>  Provenance/repudiation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24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 back to list complexities here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Reliability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Sleeping nodes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68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some,</a:t>
            </a:r>
            <a:r>
              <a:rPr lang="en-US" baseline="0" dirty="0" smtClean="0"/>
              <a:t> but not all, of these constraints apply to wireless mesh network</a:t>
            </a:r>
          </a:p>
          <a:p>
            <a:r>
              <a:rPr lang="en-US" baseline="0" dirty="0" smtClean="0"/>
              <a:t>Many of these constraints conflict with basic assumptions of IP</a:t>
            </a:r>
          </a:p>
          <a:p>
            <a:r>
              <a:rPr lang="en-US" baseline="0" dirty="0" smtClean="0"/>
              <a:t>Two areas to explore advantages of ICN (remember you said this earlier)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Network tech doesn’t match IP very well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Object model is a better fit than a connection model</a:t>
            </a:r>
          </a:p>
          <a:p>
            <a:pPr marL="0" indent="0">
              <a:buFont typeface="Arial"/>
              <a:buNone/>
            </a:pPr>
            <a:r>
              <a:rPr lang="en-US" baseline="0" dirty="0" smtClean="0"/>
              <a:t>(I know about UDP; something of a hybrid in that it still requires IP addressing and know the address of an endpoint rather than the name of a data object)</a:t>
            </a:r>
          </a:p>
          <a:p>
            <a:pPr marL="0" indent="0">
              <a:buFont typeface="Arial"/>
              <a:buNone/>
            </a:pPr>
            <a:r>
              <a:rPr lang="en-US" baseline="0" dirty="0" smtClean="0"/>
              <a:t>At the same time, ICN message model may not match, e.g., polling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C425E-8441-8A46-AABF-718FC19766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2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-animate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2108877"/>
            <a:ext cx="8301718" cy="64473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solidFill>
                  <a:schemeClr val="tx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0446" y="3621016"/>
            <a:ext cx="8112126" cy="28813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tx1"/>
                </a:solidFill>
                <a:latin typeface="+mn-lt"/>
                <a:cs typeface="CiscoSansTT ExtraLight" panose="020B0303020201020303" pitchFamily="34" charset="0"/>
              </a:defRPr>
            </a:lvl1pPr>
            <a:lvl2pPr marL="3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25" name="Text Placeholder 38"/>
          <p:cNvSpPr>
            <a:spLocks noGrp="1"/>
          </p:cNvSpPr>
          <p:nvPr>
            <p:ph type="body" sz="quarter" idx="10" hasCustomPrompt="1"/>
          </p:nvPr>
        </p:nvSpPr>
        <p:spPr>
          <a:xfrm>
            <a:off x="259868" y="3873680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26" name="Text Placeholder 40"/>
          <p:cNvSpPr>
            <a:spLocks noGrp="1"/>
          </p:cNvSpPr>
          <p:nvPr>
            <p:ph type="body" sz="quarter" idx="11" hasCustomPrompt="1"/>
          </p:nvPr>
        </p:nvSpPr>
        <p:spPr>
          <a:xfrm>
            <a:off x="251847" y="4453671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52576" y="2622503"/>
            <a:ext cx="8302625" cy="29900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  <a:lvl2pPr marL="304841" indent="0">
              <a:buNone/>
              <a:defRPr/>
            </a:lvl2pPr>
            <a:lvl3pPr marL="427491" indent="0">
              <a:buNone/>
              <a:defRPr/>
            </a:lvl3pPr>
            <a:lvl4pPr marL="516800" indent="0">
              <a:buNone/>
              <a:defRPr/>
            </a:lvl4pPr>
            <a:lvl5pPr marL="601346" indent="0">
              <a:buNone/>
              <a:defRPr/>
            </a:lvl5pPr>
          </a:lstStyle>
          <a:p>
            <a:pPr lvl="0"/>
            <a:r>
              <a:rPr lang="en-GB" dirty="0" smtClean="0"/>
              <a:t>Subhead goes here</a:t>
            </a:r>
            <a:endParaRPr lang="en-GB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67"/>
          <p:cNvGrpSpPr/>
          <p:nvPr/>
        </p:nvGrpSpPr>
        <p:grpSpPr>
          <a:xfrm>
            <a:off x="285168" y="307876"/>
            <a:ext cx="862739" cy="459830"/>
            <a:chOff x="609606" y="528528"/>
            <a:chExt cx="1444732" cy="763787"/>
          </a:xfrm>
          <a:solidFill>
            <a:srgbClr val="7F7F7F"/>
          </a:solidFill>
        </p:grpSpPr>
        <p:sp>
          <p:nvSpPr>
            <p:cNvPr id="74" name="Rectangle 73"/>
            <p:cNvSpPr>
              <a:spLocks noChangeArrowheads="1"/>
            </p:cNvSpPr>
            <p:nvPr/>
          </p:nvSpPr>
          <p:spPr bwMode="black">
            <a:xfrm>
              <a:off x="1016583" y="1035671"/>
              <a:ext cx="65914" cy="2497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1400565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black">
            <a:xfrm>
              <a:off x="740666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7" name="Freeform 76"/>
            <p:cNvSpPr>
              <a:spLocks noEditPoints="1"/>
            </p:cNvSpPr>
            <p:nvPr/>
          </p:nvSpPr>
          <p:spPr bwMode="black">
            <a:xfrm>
              <a:off x="1660386" y="1028755"/>
              <a:ext cx="262121" cy="263560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167569" y="1028755"/>
              <a:ext cx="170915" cy="263560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609606" y="732922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783587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954502" y="528528"/>
              <a:ext cx="62080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128481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black">
            <a:xfrm>
              <a:off x="1298630" y="732922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black">
            <a:xfrm>
              <a:off x="1472609" y="646860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black">
            <a:xfrm>
              <a:off x="1646588" y="528528"/>
              <a:ext cx="62847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black">
            <a:xfrm>
              <a:off x="1817502" y="646864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black">
            <a:xfrm>
              <a:off x="1991491" y="732927"/>
              <a:ext cx="62847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882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xmlns:p14="http://schemas.microsoft.com/office/powerpoint/2010/main"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ulti_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259117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261498" y="1200153"/>
            <a:ext cx="8659976" cy="3394075"/>
          </a:xfrm>
          <a:prstGeom prst="rect">
            <a:avLst/>
          </a:prstGeom>
        </p:spPr>
        <p:txBody>
          <a:bodyPr>
            <a:no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 smtClean="0"/>
              <a:t>This slide will allow you to add one of the following:</a:t>
            </a:r>
            <a:br>
              <a:rPr lang="en-GB" dirty="0" smtClean="0"/>
            </a:br>
            <a:r>
              <a:rPr lang="en-GB" dirty="0" smtClean="0"/>
              <a:t>Table, Charts, Smart Art, Pictures, Clip Art and Media</a:t>
            </a:r>
            <a:br>
              <a:rPr lang="en-GB" dirty="0" smtClean="0"/>
            </a:br>
            <a:r>
              <a:rPr lang="en-GB" dirty="0" smtClean="0"/>
              <a:t>Click icon to add content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18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5462" y="1249964"/>
            <a:ext cx="8582751" cy="3266034"/>
          </a:xfrm>
          <a:prstGeom prst="rect">
            <a:avLst/>
          </a:prstGeom>
        </p:spPr>
        <p:txBody>
          <a:bodyPr>
            <a:noAutofit/>
          </a:bodyPr>
          <a:lstStyle>
            <a:lvl1pPr marL="280988" indent="-223838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508000" indent="-2159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800"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747713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911225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 b="0" i="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1082675" indent="-168275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 b="0" i="0">
                <a:solidFill>
                  <a:schemeClr val="tx2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259742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Bullet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0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259742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5457" y="1249964"/>
            <a:ext cx="4169632" cy="326603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71450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457200" indent="-2159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800"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62865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80010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 b="0" i="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97155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 b="0" i="0">
                <a:solidFill>
                  <a:schemeClr val="tx2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40994" y="1249964"/>
            <a:ext cx="4169632" cy="326603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71450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457200" indent="-2159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800"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62865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80010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 b="0" i="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97155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 b="0" i="0">
                <a:solidFill>
                  <a:schemeClr val="tx2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63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259742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245457" y="1249964"/>
            <a:ext cx="4169632" cy="3266034"/>
          </a:xfrm>
          <a:prstGeom prst="rect">
            <a:avLst/>
          </a:prstGeom>
        </p:spPr>
        <p:txBody>
          <a:bodyPr>
            <a:noAutofit/>
          </a:bodyPr>
          <a:lstStyle>
            <a:lvl1pPr marL="233363" indent="-171450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>
              <a:lnSpc>
                <a:spcPct val="95000"/>
              </a:lnSpc>
              <a:spcBef>
                <a:spcPts val="450"/>
              </a:spcBef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43200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 b="0" i="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r>
              <a:rPr lang="en-US" dirty="0" smtClean="0"/>
              <a:t>This is an example of a bullet slide that uses more content than the standard bullet slide will allow</a:t>
            </a:r>
          </a:p>
          <a:p>
            <a:pPr lvl="2"/>
            <a:r>
              <a:rPr lang="en-US" dirty="0" smtClean="0"/>
              <a:t>This is where all the second level information is</a:t>
            </a:r>
            <a:br>
              <a:rPr lang="en-US" dirty="0" smtClean="0"/>
            </a:br>
            <a:r>
              <a:rPr lang="en-US" dirty="0" smtClean="0"/>
              <a:t>placed if you choose to have an outline</a:t>
            </a:r>
          </a:p>
          <a:p>
            <a:pPr lvl="2"/>
            <a:r>
              <a:rPr lang="en-US" dirty="0" smtClean="0"/>
              <a:t>Here is another bullet point</a:t>
            </a:r>
          </a:p>
          <a:p>
            <a:r>
              <a:rPr lang="en-US" dirty="0" smtClean="0"/>
              <a:t>First level bullets are 14 point and</a:t>
            </a:r>
            <a:br>
              <a:rPr lang="en-US" dirty="0" smtClean="0"/>
            </a:br>
            <a:r>
              <a:rPr lang="en-US" dirty="0" smtClean="0"/>
              <a:t>use an actual bullet point</a:t>
            </a:r>
          </a:p>
          <a:p>
            <a:pPr lvl="2"/>
            <a:r>
              <a:rPr lang="en-US" dirty="0" smtClean="0"/>
              <a:t>Second level bullets are 12 points in size</a:t>
            </a:r>
          </a:p>
          <a:p>
            <a:pPr lvl="2"/>
            <a:r>
              <a:rPr lang="en-US" dirty="0" smtClean="0"/>
              <a:t>It’s important to keep consistency </a:t>
            </a:r>
          </a:p>
          <a:p>
            <a:r>
              <a:rPr lang="en-US" dirty="0" smtClean="0"/>
              <a:t>If you are using this type of slide in your presentation, you are probably creating</a:t>
            </a:r>
            <a:br>
              <a:rPr lang="en-US" dirty="0" smtClean="0"/>
            </a:br>
            <a:r>
              <a:rPr lang="en-US" dirty="0" smtClean="0"/>
              <a:t>a document that should be printed and</a:t>
            </a:r>
            <a:br>
              <a:rPr lang="en-US" dirty="0" smtClean="0"/>
            </a:br>
            <a:r>
              <a:rPr lang="en-US" dirty="0" smtClean="0"/>
              <a:t>passed out to your audience</a:t>
            </a:r>
          </a:p>
          <a:p>
            <a:endParaRPr lang="en-US" dirty="0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640994" y="1249964"/>
            <a:ext cx="4169632" cy="3266034"/>
          </a:xfrm>
          <a:prstGeom prst="rect">
            <a:avLst/>
          </a:prstGeom>
        </p:spPr>
        <p:txBody>
          <a:bodyPr>
            <a:noAutofit/>
          </a:bodyPr>
          <a:lstStyle>
            <a:lvl1pPr marL="223838" indent="-171450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>
              <a:lnSpc>
                <a:spcPct val="95000"/>
              </a:lnSpc>
              <a:spcBef>
                <a:spcPts val="450"/>
              </a:spcBef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43200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 b="0" i="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r>
              <a:rPr lang="en-US" dirty="0" smtClean="0"/>
              <a:t>This is an example of a bullet slide that uses more content than the standard bullet slide will allow</a:t>
            </a:r>
          </a:p>
          <a:p>
            <a:pPr lvl="2"/>
            <a:r>
              <a:rPr lang="en-US" dirty="0" smtClean="0"/>
              <a:t>This is where all the second level information is</a:t>
            </a:r>
            <a:br>
              <a:rPr lang="en-US" dirty="0" smtClean="0"/>
            </a:br>
            <a:r>
              <a:rPr lang="en-US" dirty="0" smtClean="0"/>
              <a:t>placed if you choose to have an outline</a:t>
            </a:r>
          </a:p>
          <a:p>
            <a:pPr lvl="2"/>
            <a:r>
              <a:rPr lang="en-US" dirty="0" smtClean="0"/>
              <a:t>Here is another bullet point</a:t>
            </a:r>
          </a:p>
          <a:p>
            <a:r>
              <a:rPr lang="en-US" dirty="0" smtClean="0"/>
              <a:t>First level bullets are 14 point and</a:t>
            </a:r>
            <a:br>
              <a:rPr lang="en-US" dirty="0" smtClean="0"/>
            </a:br>
            <a:r>
              <a:rPr lang="en-US" dirty="0" smtClean="0"/>
              <a:t>use an actual bullet point</a:t>
            </a:r>
          </a:p>
          <a:p>
            <a:pPr lvl="2"/>
            <a:r>
              <a:rPr lang="en-US" dirty="0" smtClean="0"/>
              <a:t>Second level bullets are 12 points in size</a:t>
            </a:r>
          </a:p>
          <a:p>
            <a:pPr lvl="2"/>
            <a:r>
              <a:rPr lang="en-US" dirty="0" smtClean="0"/>
              <a:t>It’s important to keep consistency </a:t>
            </a:r>
          </a:p>
          <a:p>
            <a:r>
              <a:rPr lang="en-US" dirty="0" smtClean="0"/>
              <a:t>If you are using this type of slide in your presentation, you are probably creating</a:t>
            </a:r>
            <a:br>
              <a:rPr lang="en-US" dirty="0" smtClean="0"/>
            </a:br>
            <a:r>
              <a:rPr lang="en-US" dirty="0" smtClean="0"/>
              <a:t>a document that should be printed and</a:t>
            </a:r>
            <a:br>
              <a:rPr lang="en-US" dirty="0" smtClean="0"/>
            </a:br>
            <a:r>
              <a:rPr lang="en-US" dirty="0" smtClean="0"/>
              <a:t>passed out to your audience</a:t>
            </a:r>
          </a:p>
        </p:txBody>
      </p:sp>
    </p:spTree>
    <p:extLst>
      <p:ext uri="{BB962C8B-B14F-4D97-AF65-F5344CB8AC3E}">
        <p14:creationId xmlns:p14="http://schemas.microsoft.com/office/powerpoint/2010/main" val="33657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5143102" y="1229803"/>
            <a:ext cx="3623212" cy="3306356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2">
                  <a:lumMod val="92000"/>
                </a:schemeClr>
              </a:gs>
              <a:gs pos="47000">
                <a:schemeClr val="bg1"/>
              </a:gs>
              <a:gs pos="100000">
                <a:schemeClr val="bg2">
                  <a:lumMod val="92000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5221224" y="1310766"/>
            <a:ext cx="3236976" cy="1830001"/>
          </a:xfrm>
          <a:prstGeom prst="rect">
            <a:avLst/>
          </a:prstGeom>
        </p:spPr>
        <p:txBody>
          <a:bodyPr>
            <a:noAutofit/>
          </a:bodyPr>
          <a:lstStyle>
            <a:lvl1pPr marL="85733" indent="-85733" algn="l" defTabSz="685862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500" kern="1200" dirty="0" smtClean="0">
                <a:gradFill>
                  <a:gsLst>
                    <a:gs pos="0">
                      <a:srgbClr val="272749"/>
                    </a:gs>
                    <a:gs pos="27000">
                      <a:srgbClr val="272749"/>
                    </a:gs>
                    <a:gs pos="100000">
                      <a:srgbClr val="B8E1D0"/>
                    </a:gs>
                    <a:gs pos="83000">
                      <a:srgbClr val="39BBB9"/>
                    </a:gs>
                  </a:gsLst>
                  <a:lin ang="3600000" scaled="0"/>
                </a:gradFill>
                <a:latin typeface="+mn-lt"/>
                <a:ea typeface="+mn-ea"/>
                <a:cs typeface="CiscoSans ExtraLight"/>
              </a:defRPr>
            </a:lvl1pPr>
            <a:lvl2pPr marL="85733" indent="-85733" algn="l" defTabSz="685862" rtl="0" eaLnBrk="1" latinLnBrk="0" hangingPunct="1">
              <a:defRPr lang="en-US" sz="15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2pPr>
            <a:lvl3pPr marL="85733" indent="-85733" algn="l" defTabSz="685862" rtl="0" eaLnBrk="1" latinLnBrk="0" hangingPunct="1">
              <a:defRPr lang="en-US" sz="15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3pPr>
            <a:lvl4pPr marL="85733" indent="-85733" algn="l" defTabSz="685862" rtl="0" eaLnBrk="1" latinLnBrk="0" hangingPunct="1">
              <a:defRPr lang="en-US" sz="15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4pPr>
            <a:lvl5pPr marL="85733" indent="-85733" algn="l" defTabSz="685862" rtl="0" eaLnBrk="1" latinLnBrk="0" hangingPunct="1">
              <a:defRPr lang="en-US" sz="15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“This is the sample pull quote.”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5299803" y="3552444"/>
            <a:ext cx="3326071" cy="25374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FontTx/>
              <a:buNone/>
              <a:defRPr sz="1200">
                <a:solidFill>
                  <a:schemeClr val="tx2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dirty="0" smtClean="0"/>
              <a:t>Source Name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259741" y="302421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Pull Quote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5457" y="1249964"/>
            <a:ext cx="4169632" cy="3266034"/>
          </a:xfrm>
          <a:prstGeom prst="rect">
            <a:avLst/>
          </a:prstGeom>
        </p:spPr>
        <p:txBody>
          <a:bodyPr>
            <a:noAutofit/>
          </a:bodyPr>
          <a:lstStyle>
            <a:lvl1pPr marL="233363" indent="-171450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455613" indent="-1905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>
              <a:buClrTx/>
              <a:defRPr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r>
              <a:rPr lang="en-US" dirty="0" smtClean="0"/>
              <a:t>This is an example of a bullet</a:t>
            </a:r>
            <a:br>
              <a:rPr lang="en-US" dirty="0" smtClean="0"/>
            </a:br>
            <a:r>
              <a:rPr lang="en-US" dirty="0" smtClean="0"/>
              <a:t>slide with a pull quote</a:t>
            </a:r>
          </a:p>
          <a:p>
            <a:pPr lvl="1"/>
            <a:r>
              <a:rPr lang="en-US" dirty="0" smtClean="0"/>
              <a:t>This is where all the second level </a:t>
            </a:r>
            <a:br>
              <a:rPr lang="en-US" dirty="0" smtClean="0"/>
            </a:br>
            <a:r>
              <a:rPr lang="en-US" dirty="0" smtClean="0"/>
              <a:t>information goes</a:t>
            </a:r>
          </a:p>
          <a:p>
            <a:pPr lvl="1"/>
            <a:r>
              <a:rPr lang="en-US" dirty="0" smtClean="0"/>
              <a:t>This is another bullet point</a:t>
            </a:r>
          </a:p>
          <a:p>
            <a:r>
              <a:rPr lang="en-US" dirty="0" smtClean="0"/>
              <a:t>First level bullets are 16 points</a:t>
            </a:r>
            <a:br>
              <a:rPr lang="en-US" dirty="0" smtClean="0"/>
            </a:br>
            <a:r>
              <a:rPr lang="en-US" dirty="0" smtClean="0"/>
              <a:t>and use a bullet point</a:t>
            </a:r>
          </a:p>
          <a:p>
            <a:pPr lvl="1"/>
            <a:r>
              <a:rPr lang="en-US" dirty="0" smtClean="0"/>
              <a:t>Second level bullets are 14 points in size</a:t>
            </a:r>
          </a:p>
          <a:p>
            <a:pPr lvl="1"/>
            <a:r>
              <a:rPr lang="en-US" dirty="0" smtClean="0"/>
              <a:t>It’s important to keep consistency </a:t>
            </a:r>
          </a:p>
        </p:txBody>
      </p:sp>
    </p:spTree>
    <p:extLst>
      <p:ext uri="{BB962C8B-B14F-4D97-AF65-F5344CB8AC3E}">
        <p14:creationId xmlns:p14="http://schemas.microsoft.com/office/powerpoint/2010/main" val="117999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59742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Bullet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9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Bullet_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59742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Bullet Title Goes Here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43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1786" y="302506"/>
            <a:ext cx="4005072" cy="628650"/>
          </a:xfrm>
          <a:prstGeom prst="rect">
            <a:avLst/>
          </a:prstGeom>
        </p:spPr>
        <p:txBody>
          <a:bodyPr vert="horz" lIns="61727" tIns="34294" rIns="61727" bIns="34294" rtlCol="0" anchor="t" anchorCtr="0">
            <a:noAutofit/>
          </a:bodyPr>
          <a:lstStyle>
            <a:lvl1pPr algn="l" defTabSz="685862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2500" b="0" i="0" kern="1200" spc="-75" baseline="0" dirty="0" smtClean="0">
                <a:solidFill>
                  <a:srgbClr val="00A2BF"/>
                </a:solidFill>
                <a:latin typeface="+mj-lt"/>
                <a:ea typeface="+mj-ea"/>
                <a:cs typeface="CiscoSans Thin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51539" y="1200150"/>
            <a:ext cx="4005072" cy="33947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80000"/>
              <a:buFont typeface="Wingdings" panose="05000000000000000000" pitchFamily="2" charset="2"/>
              <a:buNone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476294" indent="-171466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/>
              <a:defRPr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</a:lstStyle>
          <a:p>
            <a:pPr lvl="0"/>
            <a:r>
              <a:rPr lang="en-US" dirty="0" smtClean="0"/>
              <a:t>Body copy uses sentence capital letters only, size 16, left aligned</a:t>
            </a:r>
          </a:p>
          <a:p>
            <a:pPr lvl="1"/>
            <a:r>
              <a:rPr lang="en-US" dirty="0" smtClean="0"/>
              <a:t>Sub-bullets are size 14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200150"/>
            <a:ext cx="4005072" cy="33947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80000"/>
              <a:buFont typeface="Wingdings" panose="05000000000000000000" pitchFamily="2" charset="2"/>
              <a:buNone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476294" indent="-171466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</a:lstStyle>
          <a:p>
            <a:pPr lvl="0"/>
            <a:r>
              <a:rPr lang="en-US" dirty="0" smtClean="0"/>
              <a:t>Body copy uses sentence capital letters only, size 16, left aligned</a:t>
            </a:r>
          </a:p>
          <a:p>
            <a:pPr lvl="1"/>
            <a:r>
              <a:rPr lang="en-US" dirty="0" smtClean="0"/>
              <a:t>Sub-bullets are size 14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822429" y="302506"/>
            <a:ext cx="4005072" cy="630936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500" b="0" i="0" kern="1200" spc="-75" baseline="0" dirty="0">
                <a:solidFill>
                  <a:srgbClr val="00A2BF"/>
                </a:solidFill>
                <a:latin typeface="+mj-lt"/>
                <a:ea typeface="+mj-ea"/>
                <a:cs typeface="CiscoSans Thin"/>
              </a:defRPr>
            </a:lvl1pPr>
          </a:lstStyle>
          <a:p>
            <a:pPr marL="0" marR="0" lvl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Right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00575" y="609604"/>
            <a:ext cx="0" cy="3985259"/>
          </a:xfrm>
          <a:prstGeom prst="line">
            <a:avLst/>
          </a:prstGeom>
          <a:ln w="38100" cap="flat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67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7"/>
          </p:nvPr>
        </p:nvSpPr>
        <p:spPr>
          <a:xfrm>
            <a:off x="219516" y="75438"/>
            <a:ext cx="2668457" cy="86410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500" b="0" i="0" u="none" strike="noStrike" kern="1200" cap="none" spc="-75" normalizeH="0" baseline="0" noProof="0" dirty="0" smtClean="0">
                <a:ln>
                  <a:noFill/>
                </a:ln>
                <a:solidFill>
                  <a:srgbClr val="00A2BF"/>
                </a:solidFill>
                <a:effectLst/>
                <a:uLnTx/>
                <a:uFillTx/>
                <a:latin typeface="+mj-lt"/>
                <a:ea typeface="+mj-ea"/>
                <a:cs typeface="CiscoSans Thin"/>
              </a:defRPr>
            </a:lvl1pPr>
          </a:lstStyle>
          <a:p>
            <a:pPr marL="0" marR="0" lvl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3258405" y="75438"/>
            <a:ext cx="2599859" cy="86410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500" b="0" i="0" u="none" strike="noStrike" kern="1200" cap="none" spc="-75" normalizeH="0" baseline="0" noProof="0" dirty="0" smtClean="0">
                <a:ln>
                  <a:noFill/>
                </a:ln>
                <a:solidFill>
                  <a:srgbClr val="00A2BF"/>
                </a:solidFill>
                <a:effectLst/>
                <a:uLnTx/>
                <a:uFillTx/>
                <a:latin typeface="+mj-lt"/>
                <a:ea typeface="+mj-ea"/>
                <a:cs typeface="CiscoSans Thin"/>
              </a:defRPr>
            </a:lvl1pPr>
          </a:lstStyle>
          <a:p>
            <a:pPr marL="0" marR="0" lvl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7"/>
          <p:cNvSpPr>
            <a:spLocks noGrp="1"/>
          </p:cNvSpPr>
          <p:nvPr>
            <p:ph type="body" sz="quarter" idx="20"/>
          </p:nvPr>
        </p:nvSpPr>
        <p:spPr>
          <a:xfrm>
            <a:off x="6272202" y="75438"/>
            <a:ext cx="2634158" cy="86410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500" b="0" i="0" u="none" strike="noStrike" kern="1200" cap="none" spc="-75" normalizeH="0" baseline="0" noProof="0" dirty="0" smtClean="0">
                <a:ln>
                  <a:noFill/>
                </a:ln>
                <a:solidFill>
                  <a:srgbClr val="00A2BF"/>
                </a:solidFill>
                <a:effectLst/>
                <a:uLnTx/>
                <a:uFillTx/>
                <a:latin typeface="+mj-lt"/>
                <a:ea typeface="+mj-ea"/>
                <a:cs typeface="CiscoSans Thin"/>
              </a:defRPr>
            </a:lvl1pPr>
          </a:lstStyle>
          <a:p>
            <a:pPr marL="0" marR="0" lvl="0" indent="0" algn="l" defTabSz="685862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19516" y="1201574"/>
            <a:ext cx="2668457" cy="3336008"/>
          </a:xfrm>
          <a:prstGeom prst="rect">
            <a:avLst/>
          </a:prstGeom>
        </p:spPr>
        <p:txBody>
          <a:bodyPr>
            <a:noAutofit/>
          </a:bodyPr>
          <a:lstStyle>
            <a:lvl1pPr marL="223838" indent="-171450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403225" indent="-1905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569913" indent="-166688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746125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00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917575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900">
                <a:solidFill>
                  <a:schemeClr val="tx2"/>
                </a:solidFill>
                <a:latin typeface="+mn-lt"/>
                <a:cs typeface="CiscoSans ExtraLight"/>
              </a:defRPr>
            </a:lvl5pPr>
            <a:lvl6pPr marL="692527" indent="0"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272202" y="1183948"/>
            <a:ext cx="2634158" cy="3336008"/>
          </a:xfrm>
          <a:prstGeom prst="rect">
            <a:avLst/>
          </a:prstGeom>
        </p:spPr>
        <p:txBody>
          <a:bodyPr>
            <a:noAutofit/>
          </a:bodyPr>
          <a:lstStyle>
            <a:lvl1pPr marL="171473" indent="-171473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360000" indent="-216000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573088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746125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00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917575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900">
                <a:solidFill>
                  <a:schemeClr val="tx2"/>
                </a:solidFill>
                <a:latin typeface="+mn-lt"/>
                <a:cs typeface="CiscoSans ExtraLight"/>
              </a:defRPr>
            </a:lvl5pPr>
            <a:lvl6pPr marL="692527" indent="0"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258405" y="1201574"/>
            <a:ext cx="2599859" cy="3336008"/>
          </a:xfrm>
          <a:prstGeom prst="rect">
            <a:avLst/>
          </a:prstGeom>
        </p:spPr>
        <p:txBody>
          <a:bodyPr>
            <a:noAutofit/>
          </a:bodyPr>
          <a:lstStyle>
            <a:lvl1pPr marL="171473" indent="-171473">
              <a:lnSpc>
                <a:spcPct val="95000"/>
              </a:lnSpc>
              <a:spcBef>
                <a:spcPts val="111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344488" indent="-176213">
              <a:lnSpc>
                <a:spcPct val="95000"/>
              </a:lnSpc>
              <a:spcBef>
                <a:spcPts val="45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514350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20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687388" indent="-171450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00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855663" indent="-168275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900">
                <a:solidFill>
                  <a:schemeClr val="tx2"/>
                </a:solidFill>
                <a:latin typeface="+mn-lt"/>
                <a:cs typeface="CiscoSans ExtraLight"/>
              </a:defRPr>
            </a:lvl5pPr>
            <a:lvl6pPr marL="692527" indent="0"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076575" y="609603"/>
            <a:ext cx="0" cy="3985259"/>
          </a:xfrm>
          <a:prstGeom prst="line">
            <a:avLst/>
          </a:prstGeom>
          <a:ln w="38100" cap="flat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67425" y="609603"/>
            <a:ext cx="0" cy="3985259"/>
          </a:xfrm>
          <a:prstGeom prst="line">
            <a:avLst/>
          </a:prstGeom>
          <a:ln w="38100" cap="flat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70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23286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tx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354841" y="940713"/>
            <a:ext cx="8168270" cy="2878673"/>
          </a:xfrm>
          <a:prstGeom prst="rect">
            <a:avLst/>
          </a:prstGeom>
        </p:spPr>
        <p:txBody>
          <a:bodyPr>
            <a:noAutofit/>
          </a:bodyPr>
          <a:lstStyle>
            <a:lvl1pPr marL="400050" indent="-400050" algn="l">
              <a:lnSpc>
                <a:spcPct val="90000"/>
              </a:lnSpc>
              <a:defRPr sz="6000" b="0" i="1" spc="0" baseline="0">
                <a:solidFill>
                  <a:schemeClr val="tx2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“Quote goes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8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2108877"/>
            <a:ext cx="8301718" cy="64473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solidFill>
                  <a:schemeClr val="tx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0446" y="3621016"/>
            <a:ext cx="8112126" cy="28813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tx1"/>
                </a:solidFill>
                <a:latin typeface="+mn-lt"/>
                <a:cs typeface="CiscoSansTT ExtraLight" panose="020B0303020201020303" pitchFamily="34" charset="0"/>
              </a:defRPr>
            </a:lvl1pPr>
            <a:lvl2pPr marL="3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25" name="Text Placeholder 38"/>
          <p:cNvSpPr>
            <a:spLocks noGrp="1"/>
          </p:cNvSpPr>
          <p:nvPr>
            <p:ph type="body" sz="quarter" idx="10" hasCustomPrompt="1"/>
          </p:nvPr>
        </p:nvSpPr>
        <p:spPr>
          <a:xfrm>
            <a:off x="259868" y="3873680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26" name="Text Placeholder 40"/>
          <p:cNvSpPr>
            <a:spLocks noGrp="1"/>
          </p:cNvSpPr>
          <p:nvPr>
            <p:ph type="body" sz="quarter" idx="11" hasCustomPrompt="1"/>
          </p:nvPr>
        </p:nvSpPr>
        <p:spPr>
          <a:xfrm>
            <a:off x="251847" y="4453671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52576" y="2622503"/>
            <a:ext cx="8302625" cy="29900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  <a:lvl2pPr marL="304841" indent="0">
              <a:buNone/>
              <a:defRPr/>
            </a:lvl2pPr>
            <a:lvl3pPr marL="427491" indent="0">
              <a:buNone/>
              <a:defRPr/>
            </a:lvl3pPr>
            <a:lvl4pPr marL="516800" indent="0">
              <a:buNone/>
              <a:defRPr/>
            </a:lvl4pPr>
            <a:lvl5pPr marL="601346" indent="0">
              <a:buNone/>
              <a:defRPr/>
            </a:lvl5pPr>
          </a:lstStyle>
          <a:p>
            <a:pPr lvl="0"/>
            <a:r>
              <a:rPr lang="en-GB" dirty="0" smtClean="0"/>
              <a:t>Subhead goes here</a:t>
            </a:r>
            <a:endParaRPr lang="en-GB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67"/>
          <p:cNvGrpSpPr/>
          <p:nvPr/>
        </p:nvGrpSpPr>
        <p:grpSpPr>
          <a:xfrm>
            <a:off x="285168" y="307876"/>
            <a:ext cx="862739" cy="459830"/>
            <a:chOff x="609606" y="528528"/>
            <a:chExt cx="1444732" cy="763787"/>
          </a:xfrm>
          <a:solidFill>
            <a:srgbClr val="7F7F7F"/>
          </a:solidFill>
        </p:grpSpPr>
        <p:sp>
          <p:nvSpPr>
            <p:cNvPr id="74" name="Rectangle 73"/>
            <p:cNvSpPr>
              <a:spLocks noChangeArrowheads="1"/>
            </p:cNvSpPr>
            <p:nvPr/>
          </p:nvSpPr>
          <p:spPr bwMode="black">
            <a:xfrm>
              <a:off x="1016583" y="1035671"/>
              <a:ext cx="65914" cy="2497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1400565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black">
            <a:xfrm>
              <a:off x="740666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7" name="Freeform 76"/>
            <p:cNvSpPr>
              <a:spLocks noEditPoints="1"/>
            </p:cNvSpPr>
            <p:nvPr/>
          </p:nvSpPr>
          <p:spPr bwMode="black">
            <a:xfrm>
              <a:off x="1660386" y="1028755"/>
              <a:ext cx="262121" cy="263560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167569" y="1028755"/>
              <a:ext cx="170915" cy="263560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609606" y="732922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783587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954502" y="528528"/>
              <a:ext cx="62080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128481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black">
            <a:xfrm>
              <a:off x="1298630" y="732922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black">
            <a:xfrm>
              <a:off x="1472609" y="646860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black">
            <a:xfrm>
              <a:off x="1646588" y="528528"/>
              <a:ext cx="62847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black">
            <a:xfrm>
              <a:off x="1817502" y="646864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black">
            <a:xfrm>
              <a:off x="1991491" y="732927"/>
              <a:ext cx="62847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382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xmlns:p14="http://schemas.microsoft.com/office/powerpoint/2010/main"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54841" y="940713"/>
            <a:ext cx="8168270" cy="2878673"/>
          </a:xfrm>
          <a:prstGeom prst="rect">
            <a:avLst/>
          </a:prstGeom>
        </p:spPr>
        <p:txBody>
          <a:bodyPr>
            <a:noAutofit/>
          </a:bodyPr>
          <a:lstStyle>
            <a:lvl1pPr marL="403225" indent="-403225" algn="l">
              <a:lnSpc>
                <a:spcPct val="90000"/>
              </a:lnSpc>
              <a:defRPr sz="6000" b="0" i="1" spc="0" baseline="0">
                <a:gradFill flip="none" rotWithShape="1">
                  <a:gsLst>
                    <a:gs pos="0">
                      <a:srgbClr val="272749"/>
                    </a:gs>
                    <a:gs pos="100000">
                      <a:srgbClr val="39BBB9"/>
                    </a:gs>
                    <a:gs pos="84000">
                      <a:srgbClr val="39BBB9"/>
                    </a:gs>
                    <a:gs pos="29000">
                      <a:srgbClr val="272749"/>
                    </a:gs>
                  </a:gsLst>
                  <a:lin ang="0" scaled="1"/>
                  <a:tileRect/>
                </a:gra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“Quote goes here.”</a:t>
            </a:r>
            <a:endParaRPr 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24013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tx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79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23286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bg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54841" y="940713"/>
            <a:ext cx="8168270" cy="2878673"/>
          </a:xfrm>
          <a:prstGeom prst="rect">
            <a:avLst/>
          </a:prstGeom>
        </p:spPr>
        <p:txBody>
          <a:bodyPr>
            <a:noAutofit/>
          </a:bodyPr>
          <a:lstStyle>
            <a:lvl1pPr marL="403225" indent="-403225" algn="l">
              <a:lnSpc>
                <a:spcPct val="90000"/>
              </a:lnSpc>
              <a:defRPr sz="6000" b="0" i="1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“Quote goes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05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Quot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23286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bg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54841" y="940713"/>
            <a:ext cx="8168270" cy="2878673"/>
          </a:xfrm>
          <a:prstGeom prst="rect">
            <a:avLst/>
          </a:prstGeom>
        </p:spPr>
        <p:txBody>
          <a:bodyPr>
            <a:noAutofit/>
          </a:bodyPr>
          <a:lstStyle>
            <a:lvl1pPr marL="403225" indent="-403225" algn="l">
              <a:lnSpc>
                <a:spcPct val="90000"/>
              </a:lnSpc>
              <a:defRPr sz="6000" b="0" i="1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“Quote goes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80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_Solid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940713"/>
            <a:ext cx="8301718" cy="2878673"/>
          </a:xfrm>
          <a:prstGeom prst="rect">
            <a:avLst/>
          </a:prstGeom>
        </p:spPr>
        <p:txBody>
          <a:bodyPr anchor="t" anchorCtr="1">
            <a:noAutofit/>
          </a:bodyPr>
          <a:lstStyle>
            <a:lvl1pPr algn="ctr">
              <a:lnSpc>
                <a:spcPct val="90000"/>
              </a:lnSpc>
              <a:defRPr sz="23000" b="0" i="1" spc="0" baseline="0">
                <a:solidFill>
                  <a:srgbClr val="272749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70%</a:t>
            </a:r>
            <a:endParaRPr 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7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tx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84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_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940713"/>
            <a:ext cx="8301718" cy="2878673"/>
          </a:xfrm>
          <a:prstGeom prst="rect">
            <a:avLst/>
          </a:prstGeom>
        </p:spPr>
        <p:txBody>
          <a:bodyPr anchor="t" anchorCtr="1">
            <a:noAutofit/>
          </a:bodyPr>
          <a:lstStyle>
            <a:lvl1pPr algn="ctr">
              <a:lnSpc>
                <a:spcPct val="90000"/>
              </a:lnSpc>
              <a:defRPr sz="23000" b="0" i="1" spc="0" baseline="0">
                <a:gradFill flip="none" rotWithShape="1">
                  <a:gsLst>
                    <a:gs pos="0">
                      <a:schemeClr val="tx2"/>
                    </a:gs>
                    <a:gs pos="100000">
                      <a:srgbClr val="39BBB9"/>
                    </a:gs>
                    <a:gs pos="84000">
                      <a:srgbClr val="39BBB9"/>
                    </a:gs>
                    <a:gs pos="29000">
                      <a:srgbClr val="272749"/>
                    </a:gs>
                  </a:gsLst>
                  <a:lin ang="0" scaled="1"/>
                  <a:tileRect/>
                </a:gra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70%</a:t>
            </a:r>
            <a:endParaRPr 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7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tx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5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tatement_Gradi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940713"/>
            <a:ext cx="8301718" cy="2878673"/>
          </a:xfrm>
          <a:prstGeom prst="rect">
            <a:avLst/>
          </a:prstGeom>
        </p:spPr>
        <p:txBody>
          <a:bodyPr anchor="t" anchorCtr="1">
            <a:noAutofit/>
          </a:bodyPr>
          <a:lstStyle>
            <a:lvl1pPr algn="ctr">
              <a:lnSpc>
                <a:spcPct val="90000"/>
              </a:lnSpc>
              <a:defRPr sz="23000" b="0" i="1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70%</a:t>
            </a:r>
            <a:endParaRPr 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7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bg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77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45456" y="705553"/>
            <a:ext cx="8301718" cy="243651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4500" b="0" i="0" spc="0" baseline="0">
                <a:gradFill>
                  <a:gsLst>
                    <a:gs pos="29000">
                      <a:srgbClr val="233754"/>
                    </a:gs>
                    <a:gs pos="0">
                      <a:schemeClr val="tx2"/>
                    </a:gs>
                    <a:gs pos="100000">
                      <a:srgbClr val="01BBBB"/>
                    </a:gs>
                  </a:gsLst>
                  <a:lin ang="1200000" scaled="0"/>
                </a:gra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Statement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72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Big Statem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45456" y="705553"/>
            <a:ext cx="8301718" cy="243651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4500" b="0" i="0" spc="0" baseline="0">
                <a:solidFill>
                  <a:srgbClr val="FFFFF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Statement Goes Here</a:t>
            </a:r>
            <a:endParaRPr lang="en-US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bg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154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Statement">
    <p:bg>
      <p:bgPr>
        <a:gradFill>
          <a:gsLst>
            <a:gs pos="0">
              <a:srgbClr val="272749"/>
            </a:gs>
            <a:gs pos="100000">
              <a:srgbClr val="32BEBD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245456" y="705553"/>
            <a:ext cx="8301718" cy="243651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4500" b="0" i="0" spc="0" baseline="0">
                <a:solidFill>
                  <a:srgbClr val="FFFFF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Statement Goes Here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58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53765" y="1439059"/>
            <a:ext cx="4117446" cy="2265389"/>
          </a:xfrm>
        </p:spPr>
        <p:txBody>
          <a:bodyPr vert="horz" lIns="61730" tIns="34295" rIns="61730" bIns="34295" rtlCol="0" anchor="ctr" anchorCtr="0">
            <a:noAutofit/>
          </a:bodyPr>
          <a:lstStyle>
            <a:lvl1pPr marL="0" indent="0" algn="l" defTabSz="685891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4500" b="0" kern="1200" spc="0" baseline="0" dirty="0">
                <a:gradFill>
                  <a:gsLst>
                    <a:gs pos="0">
                      <a:schemeClr val="tx2"/>
                    </a:gs>
                    <a:gs pos="100000">
                      <a:srgbClr val="01BBBB"/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20" y="654518"/>
            <a:ext cx="3895344" cy="38404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1600" baseline="0">
                <a:solidFill>
                  <a:schemeClr val="tx2"/>
                </a:solidFill>
                <a:latin typeface="+mn-lt"/>
              </a:defRPr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600575" y="609604"/>
            <a:ext cx="0" cy="3985259"/>
          </a:xfrm>
          <a:prstGeom prst="line">
            <a:avLst/>
          </a:prstGeom>
          <a:ln w="38100" cap="flat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87956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-animated gradient">
    <p:bg>
      <p:bgPr>
        <a:gradFill>
          <a:gsLst>
            <a:gs pos="0">
              <a:srgbClr val="272749"/>
            </a:gs>
            <a:gs pos="100000">
              <a:srgbClr val="32BEBD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2108877"/>
            <a:ext cx="8301718" cy="64473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2425" y="3621016"/>
            <a:ext cx="8112126" cy="28813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bg1"/>
                </a:solidFill>
                <a:latin typeface="+mn-lt"/>
                <a:cs typeface="CiscoSans"/>
              </a:defRPr>
            </a:lvl1pPr>
            <a:lvl2pPr marL="3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25" name="Text Placeholder 38"/>
          <p:cNvSpPr>
            <a:spLocks noGrp="1"/>
          </p:cNvSpPr>
          <p:nvPr>
            <p:ph type="body" sz="quarter" idx="10" hasCustomPrompt="1"/>
          </p:nvPr>
        </p:nvSpPr>
        <p:spPr>
          <a:xfrm>
            <a:off x="251847" y="3873680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26" name="Text Placeholder 40"/>
          <p:cNvSpPr>
            <a:spLocks noGrp="1"/>
          </p:cNvSpPr>
          <p:nvPr>
            <p:ph type="body" sz="quarter" idx="11" hasCustomPrompt="1"/>
          </p:nvPr>
        </p:nvSpPr>
        <p:spPr>
          <a:xfrm>
            <a:off x="251847" y="4453671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52576" y="2622503"/>
            <a:ext cx="8302625" cy="29900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304841" indent="0">
              <a:buNone/>
              <a:defRPr/>
            </a:lvl2pPr>
            <a:lvl3pPr marL="427491" indent="0">
              <a:buNone/>
              <a:defRPr/>
            </a:lvl3pPr>
            <a:lvl4pPr marL="516800" indent="0">
              <a:buNone/>
              <a:defRPr/>
            </a:lvl4pPr>
            <a:lvl5pPr marL="601346" indent="0">
              <a:buNone/>
              <a:defRPr/>
            </a:lvl5pPr>
          </a:lstStyle>
          <a:p>
            <a:pPr lvl="0"/>
            <a:r>
              <a:rPr lang="en-GB" dirty="0" smtClean="0"/>
              <a:t>Subhead goes here</a:t>
            </a:r>
            <a:endParaRPr lang="en-GB" dirty="0"/>
          </a:p>
        </p:txBody>
      </p:sp>
      <p:grpSp>
        <p:nvGrpSpPr>
          <p:cNvPr id="28" name="Group 67"/>
          <p:cNvGrpSpPr/>
          <p:nvPr/>
        </p:nvGrpSpPr>
        <p:grpSpPr>
          <a:xfrm>
            <a:off x="285168" y="307876"/>
            <a:ext cx="862739" cy="459830"/>
            <a:chOff x="609606" y="528528"/>
            <a:chExt cx="1444732" cy="763787"/>
          </a:xfrm>
          <a:solidFill>
            <a:schemeClr val="bg1"/>
          </a:solidFill>
        </p:grpSpPr>
        <p:sp>
          <p:nvSpPr>
            <p:cNvPr id="32" name="Rectangle 31"/>
            <p:cNvSpPr>
              <a:spLocks noChangeArrowheads="1"/>
            </p:cNvSpPr>
            <p:nvPr/>
          </p:nvSpPr>
          <p:spPr bwMode="black">
            <a:xfrm>
              <a:off x="1016583" y="1035671"/>
              <a:ext cx="65914" cy="2497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black">
            <a:xfrm>
              <a:off x="1400565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black">
            <a:xfrm>
              <a:off x="740666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7" name="Freeform 46"/>
            <p:cNvSpPr>
              <a:spLocks noEditPoints="1"/>
            </p:cNvSpPr>
            <p:nvPr/>
          </p:nvSpPr>
          <p:spPr bwMode="black">
            <a:xfrm>
              <a:off x="1660386" y="1028755"/>
              <a:ext cx="262121" cy="263560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black">
            <a:xfrm>
              <a:off x="1167569" y="1028755"/>
              <a:ext cx="170915" cy="263560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black">
            <a:xfrm>
              <a:off x="609606" y="732922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black">
            <a:xfrm>
              <a:off x="783587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black">
            <a:xfrm>
              <a:off x="954502" y="528528"/>
              <a:ext cx="62080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black">
            <a:xfrm>
              <a:off x="1128481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black">
            <a:xfrm>
              <a:off x="1298630" y="732922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black">
            <a:xfrm>
              <a:off x="1472609" y="646860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black">
            <a:xfrm>
              <a:off x="1646588" y="528528"/>
              <a:ext cx="62847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black">
            <a:xfrm>
              <a:off x="1817502" y="646864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black">
            <a:xfrm>
              <a:off x="1991491" y="732927"/>
              <a:ext cx="62847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710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xmlns:p14="http://schemas.microsoft.com/office/powerpoint/2010/main"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59562" y="302421"/>
            <a:ext cx="8631329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Table Title Goes Here</a:t>
            </a:r>
            <a:endParaRPr lang="en-US" dirty="0"/>
          </a:p>
        </p:txBody>
      </p:sp>
      <p:sp>
        <p:nvSpPr>
          <p:cNvPr id="12" name="Table Placeholder 11"/>
          <p:cNvSpPr>
            <a:spLocks noGrp="1"/>
          </p:cNvSpPr>
          <p:nvPr>
            <p:ph type="tbl" sz="quarter" idx="12" hasCustomPrompt="1"/>
          </p:nvPr>
        </p:nvSpPr>
        <p:spPr>
          <a:xfrm>
            <a:off x="369888" y="1187452"/>
            <a:ext cx="8450262" cy="30432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GB" dirty="0" smtClean="0"/>
              <a:t>Click icon to add Table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7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tx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1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and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59563" y="302421"/>
            <a:ext cx="8615217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Table Title Goes Here</a:t>
            </a:r>
            <a:endParaRPr lang="en-US" dirty="0"/>
          </a:p>
        </p:txBody>
      </p:sp>
      <p:sp>
        <p:nvSpPr>
          <p:cNvPr id="12" name="Table Placeholder 11"/>
          <p:cNvSpPr>
            <a:spLocks noGrp="1"/>
          </p:cNvSpPr>
          <p:nvPr>
            <p:ph type="tbl" sz="quarter" idx="12" hasCustomPrompt="1"/>
          </p:nvPr>
        </p:nvSpPr>
        <p:spPr>
          <a:xfrm>
            <a:off x="369894" y="1187452"/>
            <a:ext cx="8450261" cy="30432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Click icon to add Table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7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 algn="l" defTabSz="603703">
              <a:lnSpc>
                <a:spcPct val="100000"/>
              </a:lnSpc>
              <a:spcBef>
                <a:spcPct val="50000"/>
              </a:spcBef>
              <a:buNone/>
              <a:defRPr lang="en-US" sz="1600" b="0" i="0" kern="1200" dirty="0" smtClean="0">
                <a:solidFill>
                  <a:srgbClr val="FFFFFF"/>
                </a:solidFill>
                <a:latin typeface="+mj-lt"/>
                <a:ea typeface="+mn-ea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62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5729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chemeClr val="tx1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59561" y="302421"/>
            <a:ext cx="8632053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Chart Title Goes Here</a:t>
            </a:r>
            <a:endParaRPr lang="en-US" dirty="0"/>
          </a:p>
        </p:txBody>
      </p:sp>
      <p:sp>
        <p:nvSpPr>
          <p:cNvPr id="6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369888" y="1187452"/>
            <a:ext cx="8450262" cy="3043238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>
              <a:buNone/>
              <a:defRPr sz="20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7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and Ch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369888" y="1187452"/>
            <a:ext cx="8450262" cy="3043238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+mn-lt"/>
                <a:cs typeface="CiscoSans ExtraLight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59557" y="302421"/>
            <a:ext cx="8615940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Chart Title Goes Here</a:t>
            </a:r>
            <a:endParaRPr lang="en-US" dirty="0"/>
          </a:p>
        </p:txBody>
      </p:sp>
      <p:sp>
        <p:nvSpPr>
          <p:cNvPr id="22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5729" y="4365142"/>
            <a:ext cx="7461250" cy="207749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algn="l" defTabSz="603703">
              <a:lnSpc>
                <a:spcPct val="100000"/>
              </a:lnSpc>
              <a:spcBef>
                <a:spcPct val="50000"/>
              </a:spcBef>
              <a:buNone/>
              <a:defRPr sz="1600" b="0" i="0">
                <a:solidFill>
                  <a:srgbClr val="FFFFFF"/>
                </a:solidFill>
                <a:latin typeface="+mj-lt"/>
                <a:cs typeface="CiscoSans ExtraLight"/>
              </a:defRPr>
            </a:lvl1pPr>
            <a:lvl2pPr>
              <a:buFont typeface="Arial" pitchFamily="34" charset="0"/>
              <a:buNone/>
              <a:defRPr sz="1100"/>
            </a:lvl2pPr>
            <a:lvl3pPr>
              <a:buFont typeface="Arial" pitchFamily="34" charset="0"/>
              <a:buNone/>
              <a:defRPr sz="1100"/>
            </a:lvl3pPr>
            <a:lvl4pPr>
              <a:buFont typeface="Arial" pitchFamily="34" charset="0"/>
              <a:buNone/>
              <a:defRPr sz="1100"/>
            </a:lvl4pPr>
            <a:lvl5pPr>
              <a:buFont typeface="Arial" pitchFamily="34" charset="0"/>
              <a:buNone/>
              <a:defRPr sz="1100"/>
            </a:lvl5pPr>
          </a:lstStyle>
          <a:p>
            <a:r>
              <a:rPr lang="en-US" dirty="0" smtClean="0"/>
              <a:t>Source information is set at 16 points.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331958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Chart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259557" y="302421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55355" y="1169322"/>
            <a:ext cx="4265612" cy="322090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None/>
              <a:defRPr sz="2400" b="0" i="0" baseline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GB" dirty="0" smtClean="0"/>
              <a:t>Simple text goes here and can wrap to accommodate more lines of information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 hasCustomPrompt="1"/>
          </p:nvPr>
        </p:nvSpPr>
        <p:spPr>
          <a:xfrm>
            <a:off x="4786114" y="1169322"/>
            <a:ext cx="4016375" cy="321945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+mn-lt"/>
                <a:cs typeface="CiscoSans ExtraLight"/>
              </a:defRPr>
            </a:lvl1pPr>
          </a:lstStyle>
          <a:p>
            <a:r>
              <a:rPr lang="en-US" dirty="0" smtClean="0"/>
              <a:t>Insert Chart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5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_Chart and text_Gradient_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55355" y="1169322"/>
            <a:ext cx="4265612" cy="322090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None/>
              <a:defRPr sz="2400" b="0" i="0" baseline="0"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GB" dirty="0" smtClean="0"/>
              <a:t>Simple text goes here and can wrap to accommodate more lines of information</a:t>
            </a:r>
          </a:p>
        </p:txBody>
      </p:sp>
      <p:sp>
        <p:nvSpPr>
          <p:cNvPr id="22" name="Chart Placeholder 2"/>
          <p:cNvSpPr>
            <a:spLocks noGrp="1"/>
          </p:cNvSpPr>
          <p:nvPr>
            <p:ph type="chart" sz="quarter" idx="12" hasCustomPrompt="1"/>
          </p:nvPr>
        </p:nvSpPr>
        <p:spPr>
          <a:xfrm>
            <a:off x="4786114" y="1169322"/>
            <a:ext cx="4016375" cy="321945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r>
              <a:rPr lang="en-US" dirty="0" smtClean="0"/>
              <a:t>Insert Chart Here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258679" y="302421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03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/>
      <p:bldP spid="13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258465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55355" y="1169322"/>
            <a:ext cx="4265612" cy="322090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None/>
              <a:defRPr sz="2400" b="0" i="0" baseline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GB" dirty="0" smtClean="0"/>
              <a:t>Simple text goes here and can wrap to accommodate more lines of information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787322" y="1169322"/>
            <a:ext cx="4015167" cy="3221261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>
              <a:buNone/>
              <a:defRPr sz="20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</a:lstStyle>
          <a:p>
            <a:r>
              <a:rPr lang="en-US" dirty="0" smtClean="0"/>
              <a:t>Insert Image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1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Bottom title_photo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787322" y="1169322"/>
            <a:ext cx="4015167" cy="3221261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0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</a:lstStyle>
          <a:p>
            <a:r>
              <a:rPr lang="en-US" dirty="0" smtClean="0"/>
              <a:t>Insert Image Here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55355" y="1169322"/>
            <a:ext cx="4265612" cy="3220908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 b="0" i="0" baseline="0"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GB" dirty="0" smtClean="0"/>
              <a:t>Simple text goes here and can wrap to accommodate more lines of information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258679" y="302421"/>
            <a:ext cx="8659976" cy="728782"/>
          </a:xfrm>
          <a:prstGeom prst="rect">
            <a:avLst/>
          </a:prstGeom>
        </p:spPr>
        <p:txBody>
          <a:bodyPr anchor="t" anchorCtr="0"/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tx2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bg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764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Bottom title_photo and tex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778530" y="1169322"/>
            <a:ext cx="4015167" cy="3221261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r>
              <a:rPr lang="en-US" dirty="0" smtClean="0"/>
              <a:t>Insert Image Here</a:t>
            </a:r>
            <a:endParaRPr lang="en-US" dirty="0"/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55355" y="1169322"/>
            <a:ext cx="4265612" cy="322090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None/>
              <a:defRPr sz="2400" b="0" i="0" baseline="0"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GB" dirty="0" smtClean="0"/>
              <a:t>Simple text goes here and can wrap to accommodate more lines of information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261938" y="304800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8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/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3668713" y="233363"/>
            <a:ext cx="3268136" cy="199548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97" y="233363"/>
            <a:ext cx="3267861" cy="199548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baseline="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233363"/>
            <a:ext cx="3287736" cy="199548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30" y="233363"/>
            <a:ext cx="3302001" cy="199548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979833" y="233363"/>
            <a:ext cx="1838730" cy="98107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6979833" y="233363"/>
            <a:ext cx="1838730" cy="98107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71" y="2271717"/>
            <a:ext cx="2523161" cy="25942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2271717"/>
            <a:ext cx="2537420" cy="25942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2271717"/>
            <a:ext cx="4025374" cy="25942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2271717"/>
            <a:ext cx="4028516" cy="25942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6979833" y="1262748"/>
            <a:ext cx="1838730" cy="258161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6979833" y="1257301"/>
            <a:ext cx="1838730" cy="2587058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6979833" y="3887223"/>
            <a:ext cx="1838730" cy="97869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6" tIns="34294" rIns="68586" bIns="34294" rtlCol="0" anchor="ctr"/>
          <a:lstStyle/>
          <a:p>
            <a:pPr algn="ctr"/>
            <a:endParaRPr lang="en-US">
              <a:latin typeface="CiscoSans"/>
              <a:cs typeface="CiscoSans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6979833" y="3887223"/>
            <a:ext cx="1838730" cy="97869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6" tIns="34294" rIns="68586" bIns="34294" rtlCol="0" anchor="ctr" anchorCtr="0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b="0" i="0" kern="1200" dirty="0">
                <a:solidFill>
                  <a:schemeClr val="tx2"/>
                </a:solidFill>
                <a:latin typeface="+mn-lt"/>
                <a:ea typeface="+mn-ea"/>
                <a:cs typeface="Broadway" panose="04040905080B02020502" pitchFamily="82" charset="0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1967066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Title Slide gradi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2108877"/>
            <a:ext cx="8301718" cy="64473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2425" y="3621016"/>
            <a:ext cx="8112126" cy="28813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bg1"/>
                </a:solidFill>
                <a:latin typeface="+mn-lt"/>
                <a:cs typeface="CiscoSans"/>
              </a:defRPr>
            </a:lvl1pPr>
            <a:lvl2pPr marL="3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25" name="Text Placeholder 38"/>
          <p:cNvSpPr>
            <a:spLocks noGrp="1"/>
          </p:cNvSpPr>
          <p:nvPr>
            <p:ph type="body" sz="quarter" idx="10" hasCustomPrompt="1"/>
          </p:nvPr>
        </p:nvSpPr>
        <p:spPr>
          <a:xfrm>
            <a:off x="251847" y="3873680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26" name="Text Placeholder 40"/>
          <p:cNvSpPr>
            <a:spLocks noGrp="1"/>
          </p:cNvSpPr>
          <p:nvPr>
            <p:ph type="body" sz="quarter" idx="11" hasCustomPrompt="1"/>
          </p:nvPr>
        </p:nvSpPr>
        <p:spPr>
          <a:xfrm>
            <a:off x="251847" y="4453671"/>
            <a:ext cx="8112650" cy="28813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52576" y="2622503"/>
            <a:ext cx="8302625" cy="29900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304841" indent="0">
              <a:buNone/>
              <a:defRPr/>
            </a:lvl2pPr>
            <a:lvl3pPr marL="427491" indent="0">
              <a:buNone/>
              <a:defRPr/>
            </a:lvl3pPr>
            <a:lvl4pPr marL="516800" indent="0">
              <a:buNone/>
              <a:defRPr/>
            </a:lvl4pPr>
            <a:lvl5pPr marL="601346" indent="0">
              <a:buNone/>
              <a:defRPr/>
            </a:lvl5pPr>
          </a:lstStyle>
          <a:p>
            <a:pPr lvl="0"/>
            <a:r>
              <a:rPr lang="en-GB" dirty="0" smtClean="0"/>
              <a:t>Subhead goes here</a:t>
            </a:r>
            <a:endParaRPr lang="en-GB" dirty="0"/>
          </a:p>
        </p:txBody>
      </p:sp>
      <p:grpSp>
        <p:nvGrpSpPr>
          <p:cNvPr id="28" name="Group 67"/>
          <p:cNvGrpSpPr/>
          <p:nvPr/>
        </p:nvGrpSpPr>
        <p:grpSpPr>
          <a:xfrm>
            <a:off x="285168" y="307876"/>
            <a:ext cx="862739" cy="459830"/>
            <a:chOff x="609606" y="528528"/>
            <a:chExt cx="1444732" cy="763787"/>
          </a:xfrm>
          <a:solidFill>
            <a:schemeClr val="bg1"/>
          </a:solidFill>
        </p:grpSpPr>
        <p:sp>
          <p:nvSpPr>
            <p:cNvPr id="32" name="Rectangle 31"/>
            <p:cNvSpPr>
              <a:spLocks noChangeArrowheads="1"/>
            </p:cNvSpPr>
            <p:nvPr/>
          </p:nvSpPr>
          <p:spPr bwMode="black">
            <a:xfrm>
              <a:off x="1016583" y="1035671"/>
              <a:ext cx="65914" cy="2497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black">
            <a:xfrm>
              <a:off x="1400565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black">
            <a:xfrm>
              <a:off x="740666" y="1028755"/>
              <a:ext cx="190842" cy="263560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7" name="Freeform 46"/>
            <p:cNvSpPr>
              <a:spLocks noEditPoints="1"/>
            </p:cNvSpPr>
            <p:nvPr/>
          </p:nvSpPr>
          <p:spPr bwMode="black">
            <a:xfrm>
              <a:off x="1660386" y="1028755"/>
              <a:ext cx="262121" cy="263560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black">
            <a:xfrm>
              <a:off x="1167569" y="1028755"/>
              <a:ext cx="170915" cy="263560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black">
            <a:xfrm>
              <a:off x="609606" y="732922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black">
            <a:xfrm>
              <a:off x="783587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black">
            <a:xfrm>
              <a:off x="954502" y="528528"/>
              <a:ext cx="62080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black">
            <a:xfrm>
              <a:off x="1128481" y="646860"/>
              <a:ext cx="62081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black">
            <a:xfrm>
              <a:off x="1298630" y="732922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black">
            <a:xfrm>
              <a:off x="1472609" y="646860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black">
            <a:xfrm>
              <a:off x="1646588" y="528528"/>
              <a:ext cx="62847" cy="39495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black">
            <a:xfrm>
              <a:off x="1817502" y="646864"/>
              <a:ext cx="62847" cy="214383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black">
            <a:xfrm>
              <a:off x="1991491" y="732927"/>
              <a:ext cx="62847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711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xmlns:p14="http://schemas.microsoft.com/office/powerpoint/2010/main"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891875" y="596646"/>
            <a:ext cx="5349240" cy="300380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91875" y="3595766"/>
            <a:ext cx="5347552" cy="747279"/>
          </a:xfrm>
          <a:prstGeom prst="rect">
            <a:avLst/>
          </a:prstGeom>
          <a:noFill/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/>
          </p:nvPr>
        </p:nvSpPr>
        <p:spPr>
          <a:xfrm>
            <a:off x="1900238" y="596646"/>
            <a:ext cx="5329238" cy="300380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3655079"/>
            <a:ext cx="5074070" cy="628650"/>
          </a:xfrm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ltGray">
          <a:xfrm>
            <a:off x="8662926" y="4912218"/>
            <a:ext cx="218444" cy="154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601" tIns="30800" rIns="61601" bIns="30800" anchor="b">
            <a:spAutoFit/>
          </a:bodyPr>
          <a:lstStyle/>
          <a:p>
            <a:pPr algn="r" defTabSz="610872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2"/>
                </a:solidFill>
                <a:latin typeface="+mn-lt"/>
              </a:rPr>
              <a:pPr algn="r" defTabSz="610872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253145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338329" y="233172"/>
            <a:ext cx="3273552" cy="184480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/>
          </p:nvPr>
        </p:nvSpPr>
        <p:spPr>
          <a:xfrm>
            <a:off x="338329" y="233172"/>
            <a:ext cx="3273552" cy="184480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vert="horz" lIns="68589" tIns="34295" rIns="68589" bIns="34295" rtlCol="0" anchor="ctr" anchorCtr="0">
            <a:normAutofit/>
          </a:bodyPr>
          <a:lstStyle>
            <a:lvl1pPr marL="0" indent="0" algn="ctr" defTabSz="685891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5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38092" y="2571750"/>
            <a:ext cx="7009298" cy="1066446"/>
          </a:xfrm>
        </p:spPr>
        <p:txBody>
          <a:bodyPr anchor="t">
            <a:noAutofit/>
          </a:bodyPr>
          <a:lstStyle>
            <a:lvl1pPr marL="0" marR="0" indent="0" algn="l" defTabSz="685891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92048" y="4916597"/>
            <a:ext cx="3420515" cy="15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601" tIns="30800" rIns="61601" bIns="30800" anchor="b" anchorCtr="0">
            <a:spAutoFit/>
          </a:bodyPr>
          <a:lstStyle/>
          <a:p>
            <a:pPr algn="l" defTabSz="610872">
              <a:lnSpc>
                <a:spcPct val="100000"/>
              </a:lnSpc>
            </a:pPr>
            <a:r>
              <a:rPr lang="en-US" sz="600" dirty="0" smtClean="0">
                <a:solidFill>
                  <a:schemeClr val="bg2"/>
                </a:solidFill>
                <a:latin typeface="+mj-lt"/>
              </a:rPr>
              <a:t>© 2013</a:t>
            </a:r>
            <a:r>
              <a:rPr lang="en-US" sz="600" baseline="0" dirty="0" smtClean="0">
                <a:solidFill>
                  <a:schemeClr val="bg2"/>
                </a:solidFill>
                <a:latin typeface="+mj-lt"/>
              </a:rPr>
              <a:t>  </a:t>
            </a:r>
            <a:r>
              <a:rPr lang="en-US" sz="600" dirty="0" smtClean="0">
                <a:solidFill>
                  <a:schemeClr val="bg2"/>
                </a:solidFill>
                <a:latin typeface="+mj-lt"/>
              </a:rPr>
              <a:t>Cisco and/or its affiliates. All rights reserved.</a:t>
            </a:r>
            <a:endParaRPr lang="en-US" sz="6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ltGray">
          <a:xfrm>
            <a:off x="8662926" y="4912218"/>
            <a:ext cx="218444" cy="154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601" tIns="30800" rIns="61601" bIns="30800" anchor="b">
            <a:spAutoFit/>
          </a:bodyPr>
          <a:lstStyle/>
          <a:p>
            <a:pPr algn="r" defTabSz="610872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2"/>
                </a:solidFill>
                <a:latin typeface="+mn-lt"/>
              </a:rPr>
              <a:pPr algn="r" defTabSz="610872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192760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4992624" y="644652"/>
            <a:ext cx="3630168" cy="37719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/>
          </p:nvPr>
        </p:nvSpPr>
        <p:spPr>
          <a:xfrm>
            <a:off x="4992624" y="644652"/>
            <a:ext cx="3630168" cy="37719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/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4870" y="546733"/>
            <a:ext cx="4349918" cy="813985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25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65672" y="4916597"/>
            <a:ext cx="3420515" cy="15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601" tIns="30800" rIns="61601" bIns="30800" anchor="b" anchorCtr="0">
            <a:spAutoFit/>
          </a:bodyPr>
          <a:lstStyle/>
          <a:p>
            <a:pPr algn="l" defTabSz="610872">
              <a:lnSpc>
                <a:spcPct val="100000"/>
              </a:lnSpc>
            </a:pPr>
            <a:r>
              <a:rPr lang="en-US" sz="600" dirty="0" smtClean="0">
                <a:solidFill>
                  <a:schemeClr val="bg2"/>
                </a:solidFill>
                <a:latin typeface="+mn-lt"/>
              </a:rPr>
              <a:t>© 2013</a:t>
            </a:r>
            <a:r>
              <a:rPr lang="en-US" sz="600" baseline="0" dirty="0" smtClean="0">
                <a:solidFill>
                  <a:schemeClr val="bg2"/>
                </a:solidFill>
                <a:latin typeface="+mn-lt"/>
              </a:rPr>
              <a:t>  </a:t>
            </a:r>
            <a:r>
              <a:rPr lang="en-US" sz="600" dirty="0" smtClean="0">
                <a:solidFill>
                  <a:schemeClr val="bg2"/>
                </a:solidFill>
                <a:latin typeface="+mn-lt"/>
              </a:rPr>
              <a:t>Cisco and/or its affiliates. All rights reserved.</a:t>
            </a:r>
            <a:endParaRPr lang="en-US" sz="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ltGray">
          <a:xfrm>
            <a:off x="8662926" y="4912218"/>
            <a:ext cx="218444" cy="154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601" tIns="30800" rIns="61601" bIns="30800" anchor="b">
            <a:spAutoFit/>
          </a:bodyPr>
          <a:lstStyle/>
          <a:p>
            <a:pPr algn="r" defTabSz="610872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2"/>
                </a:solidFill>
                <a:latin typeface="+mn-lt"/>
              </a:rPr>
              <a:pPr algn="r" defTabSz="610872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3965782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348" y="0"/>
            <a:ext cx="9144000" cy="51435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500" baseline="0">
                <a:latin typeface="+mn-lt"/>
                <a:cs typeface="CiscoSans ExtraLight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72368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08014" y="240631"/>
            <a:ext cx="8447031" cy="440837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500" baseline="0">
                <a:latin typeface="+mn-lt"/>
                <a:cs typeface="CiscoSans ExtraLight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24139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Full bleed pho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-1" y="3"/>
            <a:ext cx="9144001" cy="4983479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500" baseline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88251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ide screen vide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Media Placeholder 39"/>
          <p:cNvSpPr>
            <a:spLocks noGrp="1"/>
          </p:cNvSpPr>
          <p:nvPr>
            <p:ph type="media" sz="quarter" idx="11"/>
          </p:nvPr>
        </p:nvSpPr>
        <p:spPr>
          <a:xfrm>
            <a:off x="2916766" y="582930"/>
            <a:ext cx="5899416" cy="3319272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8586" tIns="34294" rIns="68586" bIns="34294" rtlCol="0" anchor="ctr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400" kern="1200" baseline="0" smtClean="0">
                <a:solidFill>
                  <a:schemeClr val="lt1"/>
                </a:solidFill>
                <a:latin typeface="+mn-lt"/>
                <a:ea typeface="+mn-ea"/>
                <a:cs typeface="CiscoSans"/>
              </a:defRPr>
            </a:lvl1pPr>
          </a:lstStyle>
          <a:p>
            <a:r>
              <a:rPr lang="en-US" smtClean="0"/>
              <a:t>Click icon to add media</a:t>
            </a:r>
            <a:endParaRPr lang="en-US" dirty="0"/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239380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edia Placeholder 20"/>
          <p:cNvSpPr>
            <a:spLocks noGrp="1"/>
          </p:cNvSpPr>
          <p:nvPr>
            <p:ph type="media" sz="quarter" idx="10"/>
          </p:nvPr>
        </p:nvSpPr>
        <p:spPr>
          <a:xfrm>
            <a:off x="4391620" y="584002"/>
            <a:ext cx="4424562" cy="3319272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8586" tIns="34294" rIns="68586" bIns="34294" rtlCol="0" anchor="ctr">
            <a:normAutofit/>
          </a:bodyPr>
          <a:lstStyle>
            <a:lvl1pPr marL="0" indent="0" algn="ctr" defTabSz="685862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400" kern="1200">
                <a:solidFill>
                  <a:schemeClr val="lt1"/>
                </a:solidFill>
                <a:latin typeface="+mn-lt"/>
                <a:ea typeface="+mn-ea"/>
                <a:cs typeface="CiscoSans"/>
              </a:defRPr>
            </a:lvl1pPr>
          </a:lstStyle>
          <a:p>
            <a:r>
              <a:rPr lang="en-US" smtClean="0"/>
              <a:t>Click icon to add media</a:t>
            </a:r>
            <a:endParaRPr lang="en-US" dirty="0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ltGray">
          <a:xfrm>
            <a:off x="7831115" y="4932106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ltGray">
          <a:xfrm>
            <a:off x="8662932" y="4929028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ltGray">
          <a:xfrm>
            <a:off x="292049" y="4916599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</p:spTree>
    <p:extLst>
      <p:ext uri="{BB962C8B-B14F-4D97-AF65-F5344CB8AC3E}">
        <p14:creationId xmlns:p14="http://schemas.microsoft.com/office/powerpoint/2010/main" val="24452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bg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359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Blank_gradient onl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bg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239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6495" y="3209548"/>
            <a:ext cx="4684867" cy="288131"/>
          </a:xfrm>
          <a:prstGeom prst="rect">
            <a:avLst/>
          </a:prstGeom>
        </p:spPr>
        <p:txBody>
          <a:bodyPr vert="horz" lIns="68589" tIns="34295" rIns="68589" bIns="34295" rtlCol="0">
            <a:noAutofit/>
          </a:bodyPr>
          <a:lstStyle>
            <a:lvl1pPr marL="0" indent="0" algn="l" defTabSz="685891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342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685891" rtl="0" eaLnBrk="1" latinLnBrk="0" hangingPunct="1">
              <a:lnSpc>
                <a:spcPct val="95000"/>
              </a:lnSpc>
              <a:spcBef>
                <a:spcPts val="108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3335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lIns="68589" tIns="34295" rIns="68589" bIns="34295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8805" y="2462025"/>
            <a:ext cx="4712557" cy="766763"/>
          </a:xfrm>
        </p:spPr>
        <p:txBody>
          <a:bodyPr vert="horz" lIns="61730" tIns="34295" rIns="61730" bIns="34295" rtlCol="0" anchor="b" anchorCtr="0">
            <a:noAutofit/>
          </a:bodyPr>
          <a:lstStyle>
            <a:lvl1pPr marL="0" indent="0" algn="l" defTabSz="685891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4500" b="0" kern="1200" spc="0" baseline="0" dirty="0">
                <a:gradFill>
                  <a:gsLst>
                    <a:gs pos="0">
                      <a:schemeClr val="accent1"/>
                    </a:gs>
                    <a:gs pos="77000">
                      <a:srgbClr val="01BBBB"/>
                    </a:gs>
                    <a:gs pos="100000">
                      <a:schemeClr val="accent6"/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3335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lIns="68589" tIns="34295" rIns="68589" bIns="34295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82" y="1438276"/>
            <a:ext cx="2676525" cy="2166938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8713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xmlns:p14="http://schemas.microsoft.com/office/powerpoint/2010/main"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  <p:bldP spid="31" grpId="0"/>
    </p:bld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Blank_gradient only">
    <p:bg>
      <p:bgPr>
        <a:gradFill>
          <a:gsLst>
            <a:gs pos="0">
              <a:schemeClr val="accent1"/>
            </a:gs>
            <a:gs pos="100000">
              <a:schemeClr val="accent6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bg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205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_gradient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298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green">
    <p:bg>
      <p:bgPr>
        <a:gradFill>
          <a:gsLst>
            <a:gs pos="0">
              <a:srgbClr val="272749"/>
            </a:gs>
            <a:gs pos="100000">
              <a:srgbClr val="32BEBD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5"/>
          <p:cNvGrpSpPr>
            <a:grpSpLocks/>
          </p:cNvGrpSpPr>
          <p:nvPr/>
        </p:nvGrpSpPr>
        <p:grpSpPr bwMode="auto">
          <a:xfrm>
            <a:off x="3947935" y="4088807"/>
            <a:ext cx="1240920" cy="659747"/>
            <a:chOff x="384" y="331"/>
            <a:chExt cx="912" cy="485"/>
          </a:xfrm>
        </p:grpSpPr>
        <p:sp>
          <p:nvSpPr>
            <p:cNvPr id="51" name="AutoShape 6"/>
            <p:cNvSpPr>
              <a:spLocks noChangeAspect="1" noChangeArrowheads="1" noTextEdit="1"/>
            </p:cNvSpPr>
            <p:nvPr/>
          </p:nvSpPr>
          <p:spPr bwMode="invGray">
            <a:xfrm>
              <a:off x="384" y="331"/>
              <a:ext cx="9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2" name="Rectangle 7"/>
            <p:cNvSpPr>
              <a:spLocks noChangeArrowheads="1"/>
            </p:cNvSpPr>
            <p:nvPr/>
          </p:nvSpPr>
          <p:spPr bwMode="invGray">
            <a:xfrm>
              <a:off x="640" y="652"/>
              <a:ext cx="42" cy="1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3" name="Freeform 8"/>
            <p:cNvSpPr>
              <a:spLocks/>
            </p:cNvSpPr>
            <p:nvPr/>
          </p:nvSpPr>
          <p:spPr bwMode="invGray">
            <a:xfrm>
              <a:off x="882" y="648"/>
              <a:ext cx="120" cy="166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4" name="Freeform 9"/>
            <p:cNvSpPr>
              <a:spLocks/>
            </p:cNvSpPr>
            <p:nvPr/>
          </p:nvSpPr>
          <p:spPr bwMode="invGray">
            <a:xfrm>
              <a:off x="467" y="648"/>
              <a:ext cx="120" cy="166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5" name="Freeform 10"/>
            <p:cNvSpPr>
              <a:spLocks noEditPoints="1"/>
            </p:cNvSpPr>
            <p:nvPr/>
          </p:nvSpPr>
          <p:spPr bwMode="invGray">
            <a:xfrm>
              <a:off x="1046" y="648"/>
              <a:ext cx="165" cy="166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6" name="Freeform 11"/>
            <p:cNvSpPr>
              <a:spLocks/>
            </p:cNvSpPr>
            <p:nvPr/>
          </p:nvSpPr>
          <p:spPr bwMode="invGray">
            <a:xfrm>
              <a:off x="735" y="648"/>
              <a:ext cx="108" cy="166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7" name="Freeform 12"/>
            <p:cNvSpPr>
              <a:spLocks/>
            </p:cNvSpPr>
            <p:nvPr/>
          </p:nvSpPr>
          <p:spPr bwMode="invGray">
            <a:xfrm>
              <a:off x="384" y="462"/>
              <a:ext cx="39" cy="81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8" name="Freeform 13"/>
            <p:cNvSpPr>
              <a:spLocks/>
            </p:cNvSpPr>
            <p:nvPr/>
          </p:nvSpPr>
          <p:spPr bwMode="invGray">
            <a:xfrm>
              <a:off x="494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9" name="Freeform 14"/>
            <p:cNvSpPr>
              <a:spLocks/>
            </p:cNvSpPr>
            <p:nvPr/>
          </p:nvSpPr>
          <p:spPr bwMode="invGray">
            <a:xfrm>
              <a:off x="601" y="333"/>
              <a:ext cx="39" cy="249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0" name="Freeform 15"/>
            <p:cNvSpPr>
              <a:spLocks/>
            </p:cNvSpPr>
            <p:nvPr/>
          </p:nvSpPr>
          <p:spPr bwMode="invGray">
            <a:xfrm>
              <a:off x="711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1" name="Freeform 16"/>
            <p:cNvSpPr>
              <a:spLocks/>
            </p:cNvSpPr>
            <p:nvPr/>
          </p:nvSpPr>
          <p:spPr bwMode="invGray">
            <a:xfrm>
              <a:off x="818" y="462"/>
              <a:ext cx="42" cy="81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2" name="Freeform 17"/>
            <p:cNvSpPr>
              <a:spLocks/>
            </p:cNvSpPr>
            <p:nvPr/>
          </p:nvSpPr>
          <p:spPr bwMode="invGray">
            <a:xfrm>
              <a:off x="928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3" name="Freeform 18"/>
            <p:cNvSpPr>
              <a:spLocks/>
            </p:cNvSpPr>
            <p:nvPr/>
          </p:nvSpPr>
          <p:spPr bwMode="invGray">
            <a:xfrm>
              <a:off x="1037" y="333"/>
              <a:ext cx="40" cy="249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4" name="Freeform 19"/>
            <p:cNvSpPr>
              <a:spLocks/>
            </p:cNvSpPr>
            <p:nvPr/>
          </p:nvSpPr>
          <p:spPr bwMode="invGray">
            <a:xfrm>
              <a:off x="1145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5" name="Freeform 20"/>
            <p:cNvSpPr>
              <a:spLocks/>
            </p:cNvSpPr>
            <p:nvPr/>
          </p:nvSpPr>
          <p:spPr bwMode="invGray">
            <a:xfrm>
              <a:off x="1254" y="462"/>
              <a:ext cx="40" cy="81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3643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green thank you">
    <p:bg>
      <p:bgPr>
        <a:gradFill>
          <a:gsLst>
            <a:gs pos="0">
              <a:srgbClr val="272749"/>
            </a:gs>
            <a:gs pos="100000">
              <a:srgbClr val="32BEBD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/>
          <p:cNvSpPr txBox="1"/>
          <p:nvPr/>
        </p:nvSpPr>
        <p:spPr>
          <a:xfrm>
            <a:off x="626132" y="2300015"/>
            <a:ext cx="2438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black">
          <a:xfrm>
            <a:off x="6286242" y="2851176"/>
            <a:ext cx="116616" cy="44182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6" name="Freeform 65"/>
          <p:cNvSpPr>
            <a:spLocks/>
          </p:cNvSpPr>
          <p:nvPr/>
        </p:nvSpPr>
        <p:spPr bwMode="black">
          <a:xfrm>
            <a:off x="6965595" y="2840178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7" name="Freeform 66"/>
          <p:cNvSpPr>
            <a:spLocks/>
          </p:cNvSpPr>
          <p:nvPr/>
        </p:nvSpPr>
        <p:spPr bwMode="black">
          <a:xfrm>
            <a:off x="5798084" y="2840178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8" name="Freeform 67"/>
          <p:cNvSpPr>
            <a:spLocks noEditPoints="1"/>
          </p:cNvSpPr>
          <p:nvPr/>
        </p:nvSpPr>
        <p:spPr bwMode="black">
          <a:xfrm>
            <a:off x="7425276" y="2840178"/>
            <a:ext cx="463750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9" name="Freeform 68"/>
          <p:cNvSpPr>
            <a:spLocks/>
          </p:cNvSpPr>
          <p:nvPr/>
        </p:nvSpPr>
        <p:spPr bwMode="black">
          <a:xfrm>
            <a:off x="6553370" y="2840178"/>
            <a:ext cx="302387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0" name="Freeform 69"/>
          <p:cNvSpPr>
            <a:spLocks/>
          </p:cNvSpPr>
          <p:nvPr/>
        </p:nvSpPr>
        <p:spPr bwMode="black">
          <a:xfrm>
            <a:off x="5566214" y="2225010"/>
            <a:ext cx="109835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1" name="Freeform 70"/>
          <p:cNvSpPr>
            <a:spLocks/>
          </p:cNvSpPr>
          <p:nvPr/>
        </p:nvSpPr>
        <p:spPr bwMode="black">
          <a:xfrm>
            <a:off x="5874017" y="2072753"/>
            <a:ext cx="109835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2" name="Freeform 71"/>
          <p:cNvSpPr>
            <a:spLocks/>
          </p:cNvSpPr>
          <p:nvPr/>
        </p:nvSpPr>
        <p:spPr bwMode="black">
          <a:xfrm>
            <a:off x="6176413" y="1863395"/>
            <a:ext cx="109835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3" name="Freeform 72"/>
          <p:cNvSpPr>
            <a:spLocks/>
          </p:cNvSpPr>
          <p:nvPr/>
        </p:nvSpPr>
        <p:spPr bwMode="black">
          <a:xfrm>
            <a:off x="6484219" y="2072752"/>
            <a:ext cx="109835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4" name="Freeform 73"/>
          <p:cNvSpPr>
            <a:spLocks/>
          </p:cNvSpPr>
          <p:nvPr/>
        </p:nvSpPr>
        <p:spPr bwMode="black">
          <a:xfrm>
            <a:off x="6785247" y="2225012"/>
            <a:ext cx="116616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5" name="Freeform 74"/>
          <p:cNvSpPr>
            <a:spLocks/>
          </p:cNvSpPr>
          <p:nvPr/>
        </p:nvSpPr>
        <p:spPr bwMode="black">
          <a:xfrm>
            <a:off x="7093065" y="207275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6" name="Freeform 75"/>
          <p:cNvSpPr>
            <a:spLocks/>
          </p:cNvSpPr>
          <p:nvPr/>
        </p:nvSpPr>
        <p:spPr bwMode="black">
          <a:xfrm>
            <a:off x="7400877" y="1863393"/>
            <a:ext cx="111191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7" name="Freeform 76"/>
          <p:cNvSpPr>
            <a:spLocks/>
          </p:cNvSpPr>
          <p:nvPr/>
        </p:nvSpPr>
        <p:spPr bwMode="black">
          <a:xfrm>
            <a:off x="7703261" y="207275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8" name="Freeform 77"/>
          <p:cNvSpPr>
            <a:spLocks/>
          </p:cNvSpPr>
          <p:nvPr/>
        </p:nvSpPr>
        <p:spPr bwMode="black">
          <a:xfrm>
            <a:off x="8011072" y="2225012"/>
            <a:ext cx="111191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47682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7" grpId="0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5"/>
          <p:cNvGrpSpPr>
            <a:grpSpLocks/>
          </p:cNvGrpSpPr>
          <p:nvPr/>
        </p:nvGrpSpPr>
        <p:grpSpPr bwMode="auto">
          <a:xfrm>
            <a:off x="3947935" y="4088807"/>
            <a:ext cx="1240920" cy="659747"/>
            <a:chOff x="384" y="331"/>
            <a:chExt cx="912" cy="485"/>
          </a:xfrm>
        </p:grpSpPr>
        <p:sp>
          <p:nvSpPr>
            <p:cNvPr id="19" name="AutoShape 6"/>
            <p:cNvSpPr>
              <a:spLocks noChangeAspect="1" noChangeArrowheads="1" noTextEdit="1"/>
            </p:cNvSpPr>
            <p:nvPr/>
          </p:nvSpPr>
          <p:spPr bwMode="invGray">
            <a:xfrm>
              <a:off x="384" y="331"/>
              <a:ext cx="9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invGray">
            <a:xfrm>
              <a:off x="640" y="652"/>
              <a:ext cx="42" cy="1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1" name="Freeform 8"/>
            <p:cNvSpPr>
              <a:spLocks/>
            </p:cNvSpPr>
            <p:nvPr/>
          </p:nvSpPr>
          <p:spPr bwMode="invGray">
            <a:xfrm>
              <a:off x="882" y="648"/>
              <a:ext cx="120" cy="166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invGray">
            <a:xfrm>
              <a:off x="467" y="648"/>
              <a:ext cx="120" cy="166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/>
          </p:nvSpPr>
          <p:spPr bwMode="invGray">
            <a:xfrm>
              <a:off x="1046" y="648"/>
              <a:ext cx="165" cy="166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invGray">
            <a:xfrm>
              <a:off x="735" y="648"/>
              <a:ext cx="108" cy="166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invGray">
            <a:xfrm>
              <a:off x="384" y="462"/>
              <a:ext cx="39" cy="81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invGray">
            <a:xfrm>
              <a:off x="494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3" name="Freeform 14"/>
            <p:cNvSpPr>
              <a:spLocks/>
            </p:cNvSpPr>
            <p:nvPr/>
          </p:nvSpPr>
          <p:spPr bwMode="invGray">
            <a:xfrm>
              <a:off x="601" y="333"/>
              <a:ext cx="39" cy="249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invGray">
            <a:xfrm>
              <a:off x="711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5" name="Freeform 16"/>
            <p:cNvSpPr>
              <a:spLocks/>
            </p:cNvSpPr>
            <p:nvPr/>
          </p:nvSpPr>
          <p:spPr bwMode="invGray">
            <a:xfrm>
              <a:off x="818" y="462"/>
              <a:ext cx="42" cy="81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invGray">
            <a:xfrm>
              <a:off x="928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invGray">
            <a:xfrm>
              <a:off x="1037" y="333"/>
              <a:ext cx="40" cy="249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invGray">
            <a:xfrm>
              <a:off x="1145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9" name="Freeform 20"/>
            <p:cNvSpPr>
              <a:spLocks/>
            </p:cNvSpPr>
            <p:nvPr/>
          </p:nvSpPr>
          <p:spPr bwMode="invGray">
            <a:xfrm>
              <a:off x="1254" y="462"/>
              <a:ext cx="40" cy="81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1697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_Thank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21398" y="940713"/>
            <a:ext cx="8694007" cy="287867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12000" b="0" i="1" spc="0" baseline="0">
                <a:solidFill>
                  <a:srgbClr val="FFFFF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Thanks</a:t>
            </a:r>
            <a:endParaRPr lang="en-US" dirty="0"/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3947935" y="4088807"/>
            <a:ext cx="1240920" cy="659747"/>
            <a:chOff x="384" y="331"/>
            <a:chExt cx="912" cy="485"/>
          </a:xfrm>
        </p:grpSpPr>
        <p:sp>
          <p:nvSpPr>
            <p:cNvPr id="21" name="AutoShape 6"/>
            <p:cNvSpPr>
              <a:spLocks noChangeAspect="1" noChangeArrowheads="1" noTextEdit="1"/>
            </p:cNvSpPr>
            <p:nvPr/>
          </p:nvSpPr>
          <p:spPr bwMode="invGray">
            <a:xfrm>
              <a:off x="384" y="331"/>
              <a:ext cx="9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2" name="Rectangle 7"/>
            <p:cNvSpPr>
              <a:spLocks noChangeArrowheads="1"/>
            </p:cNvSpPr>
            <p:nvPr/>
          </p:nvSpPr>
          <p:spPr bwMode="invGray">
            <a:xfrm>
              <a:off x="640" y="652"/>
              <a:ext cx="42" cy="1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invGray">
            <a:xfrm>
              <a:off x="882" y="648"/>
              <a:ext cx="120" cy="166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0" name="Freeform 9"/>
            <p:cNvSpPr>
              <a:spLocks/>
            </p:cNvSpPr>
            <p:nvPr/>
          </p:nvSpPr>
          <p:spPr bwMode="invGray">
            <a:xfrm>
              <a:off x="467" y="648"/>
              <a:ext cx="120" cy="166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1" name="Freeform 10"/>
            <p:cNvSpPr>
              <a:spLocks noEditPoints="1"/>
            </p:cNvSpPr>
            <p:nvPr/>
          </p:nvSpPr>
          <p:spPr bwMode="invGray">
            <a:xfrm>
              <a:off x="1046" y="648"/>
              <a:ext cx="165" cy="166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2" name="Freeform 11"/>
            <p:cNvSpPr>
              <a:spLocks/>
            </p:cNvSpPr>
            <p:nvPr/>
          </p:nvSpPr>
          <p:spPr bwMode="invGray">
            <a:xfrm>
              <a:off x="735" y="648"/>
              <a:ext cx="108" cy="166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3" name="Freeform 12"/>
            <p:cNvSpPr>
              <a:spLocks/>
            </p:cNvSpPr>
            <p:nvPr/>
          </p:nvSpPr>
          <p:spPr bwMode="invGray">
            <a:xfrm>
              <a:off x="384" y="462"/>
              <a:ext cx="39" cy="81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4" name="Freeform 13"/>
            <p:cNvSpPr>
              <a:spLocks/>
            </p:cNvSpPr>
            <p:nvPr/>
          </p:nvSpPr>
          <p:spPr bwMode="invGray">
            <a:xfrm>
              <a:off x="494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5" name="Freeform 14"/>
            <p:cNvSpPr>
              <a:spLocks/>
            </p:cNvSpPr>
            <p:nvPr/>
          </p:nvSpPr>
          <p:spPr bwMode="invGray">
            <a:xfrm>
              <a:off x="601" y="333"/>
              <a:ext cx="39" cy="249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6" name="Freeform 15"/>
            <p:cNvSpPr>
              <a:spLocks/>
            </p:cNvSpPr>
            <p:nvPr/>
          </p:nvSpPr>
          <p:spPr bwMode="invGray">
            <a:xfrm>
              <a:off x="711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7" name="Freeform 16"/>
            <p:cNvSpPr>
              <a:spLocks/>
            </p:cNvSpPr>
            <p:nvPr/>
          </p:nvSpPr>
          <p:spPr bwMode="invGray">
            <a:xfrm>
              <a:off x="818" y="462"/>
              <a:ext cx="42" cy="81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8" name="Freeform 17"/>
            <p:cNvSpPr>
              <a:spLocks/>
            </p:cNvSpPr>
            <p:nvPr/>
          </p:nvSpPr>
          <p:spPr bwMode="invGray">
            <a:xfrm>
              <a:off x="928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9" name="Freeform 18"/>
            <p:cNvSpPr>
              <a:spLocks/>
            </p:cNvSpPr>
            <p:nvPr/>
          </p:nvSpPr>
          <p:spPr bwMode="invGray">
            <a:xfrm>
              <a:off x="1037" y="333"/>
              <a:ext cx="40" cy="249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0" name="Freeform 19"/>
            <p:cNvSpPr>
              <a:spLocks/>
            </p:cNvSpPr>
            <p:nvPr/>
          </p:nvSpPr>
          <p:spPr bwMode="invGray">
            <a:xfrm>
              <a:off x="1145" y="407"/>
              <a:ext cx="39" cy="136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1" name="Freeform 20"/>
            <p:cNvSpPr>
              <a:spLocks/>
            </p:cNvSpPr>
            <p:nvPr/>
          </p:nvSpPr>
          <p:spPr bwMode="invGray">
            <a:xfrm>
              <a:off x="1254" y="462"/>
              <a:ext cx="40" cy="81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685862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bg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208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26132" y="2300015"/>
            <a:ext cx="2438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black">
          <a:xfrm>
            <a:off x="6286242" y="2851176"/>
            <a:ext cx="116616" cy="44182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6965595" y="2840178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/>
          </p:cNvSpPr>
          <p:nvPr/>
        </p:nvSpPr>
        <p:spPr bwMode="black">
          <a:xfrm>
            <a:off x="5798084" y="2840178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0" name="Freeform 39"/>
          <p:cNvSpPr>
            <a:spLocks noEditPoints="1"/>
          </p:cNvSpPr>
          <p:nvPr/>
        </p:nvSpPr>
        <p:spPr bwMode="black">
          <a:xfrm>
            <a:off x="7425276" y="2840178"/>
            <a:ext cx="463750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black">
          <a:xfrm>
            <a:off x="6553370" y="2840178"/>
            <a:ext cx="302387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2" name="Freeform 41"/>
          <p:cNvSpPr>
            <a:spLocks/>
          </p:cNvSpPr>
          <p:nvPr/>
        </p:nvSpPr>
        <p:spPr bwMode="black">
          <a:xfrm>
            <a:off x="5566214" y="2225010"/>
            <a:ext cx="109835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3" name="Freeform 42"/>
          <p:cNvSpPr>
            <a:spLocks/>
          </p:cNvSpPr>
          <p:nvPr/>
        </p:nvSpPr>
        <p:spPr bwMode="black">
          <a:xfrm>
            <a:off x="5874017" y="2072753"/>
            <a:ext cx="109835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4" name="Freeform 43"/>
          <p:cNvSpPr>
            <a:spLocks/>
          </p:cNvSpPr>
          <p:nvPr/>
        </p:nvSpPr>
        <p:spPr bwMode="black">
          <a:xfrm>
            <a:off x="6176413" y="1863395"/>
            <a:ext cx="109835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5" name="Freeform 44"/>
          <p:cNvSpPr>
            <a:spLocks/>
          </p:cNvSpPr>
          <p:nvPr/>
        </p:nvSpPr>
        <p:spPr bwMode="black">
          <a:xfrm>
            <a:off x="6484219" y="2072752"/>
            <a:ext cx="109835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6" name="Freeform 45"/>
          <p:cNvSpPr>
            <a:spLocks/>
          </p:cNvSpPr>
          <p:nvPr/>
        </p:nvSpPr>
        <p:spPr bwMode="black">
          <a:xfrm>
            <a:off x="6785247" y="2225012"/>
            <a:ext cx="116616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7" name="Freeform 46"/>
          <p:cNvSpPr>
            <a:spLocks/>
          </p:cNvSpPr>
          <p:nvPr/>
        </p:nvSpPr>
        <p:spPr bwMode="black">
          <a:xfrm>
            <a:off x="7093065" y="207275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8" name="Freeform 47"/>
          <p:cNvSpPr>
            <a:spLocks/>
          </p:cNvSpPr>
          <p:nvPr/>
        </p:nvSpPr>
        <p:spPr bwMode="black">
          <a:xfrm>
            <a:off x="7400877" y="1863393"/>
            <a:ext cx="111191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9" name="Freeform 48"/>
          <p:cNvSpPr>
            <a:spLocks/>
          </p:cNvSpPr>
          <p:nvPr/>
        </p:nvSpPr>
        <p:spPr bwMode="black">
          <a:xfrm>
            <a:off x="7703261" y="207275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0" name="Freeform 49"/>
          <p:cNvSpPr>
            <a:spLocks/>
          </p:cNvSpPr>
          <p:nvPr/>
        </p:nvSpPr>
        <p:spPr bwMode="black">
          <a:xfrm>
            <a:off x="8011072" y="2225012"/>
            <a:ext cx="111191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6539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75CE323-D41D-D942-8DA4-E87681C24EDD}" type="datetime1">
              <a:rPr lang="en-US" smtClean="0"/>
              <a:t>15-01-13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D22BB85-546A-E946-B7B6-69C63180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4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3335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lIns="68586" tIns="34294" rIns="68586" bIns="34294" anchor="ctr"/>
          <a:lstStyle/>
          <a:p>
            <a:endParaRPr lang="en-US">
              <a:latin typeface="+mj-lt"/>
            </a:endParaRP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3335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lIns="68586" tIns="34294" rIns="68586" bIns="34294" anchor="ctr"/>
          <a:lstStyle/>
          <a:p>
            <a:endParaRPr lang="en-US">
              <a:latin typeface="+mj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45456" y="571576"/>
            <a:ext cx="8301718" cy="256994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gradFill>
                  <a:gsLst>
                    <a:gs pos="0">
                      <a:schemeClr val="accent1"/>
                    </a:gs>
                    <a:gs pos="100000">
                      <a:srgbClr val="01BBBB"/>
                    </a:gs>
                  </a:gsLst>
                  <a:lin ang="1200000" scaled="0"/>
                </a:gra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Section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0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eg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45456" y="562609"/>
            <a:ext cx="8301718" cy="256994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Section Title Goes Here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0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Seg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45456" y="562609"/>
            <a:ext cx="8301718" cy="256994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500" b="0" i="0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Section Title Goes Here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ltGray">
          <a:xfrm>
            <a:off x="7831115" y="4745973"/>
            <a:ext cx="744536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r>
              <a:rPr lang="en-US" sz="600" b="0" i="0" dirty="0">
                <a:solidFill>
                  <a:srgbClr val="FFFFFF"/>
                </a:solidFill>
                <a:latin typeface="+mn-lt"/>
                <a:cs typeface="CiscoSans Thin"/>
              </a:rPr>
              <a:t>Cisco Confidential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FFFFFF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FFFFFF"/>
                </a:solidFill>
                <a:latin typeface="+mn-lt"/>
                <a:cs typeface="CiscoSans Thin"/>
              </a:rPr>
              <a:t>© 2013-2014  Cisco and/or its affiliates. All rights reserved.</a:t>
            </a:r>
            <a:endParaRPr lang="en-US" sz="600" b="0" i="0" dirty="0">
              <a:solidFill>
                <a:srgbClr val="FFFFFF"/>
              </a:solidFill>
              <a:latin typeface="+mn-lt"/>
              <a:cs typeface="CiscoSans Thin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53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259117" y="303064"/>
            <a:ext cx="8659976" cy="72878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25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261498" y="1200153"/>
            <a:ext cx="8659976" cy="3394075"/>
          </a:xfrm>
          <a:prstGeom prst="rect">
            <a:avLst/>
          </a:prstGeom>
        </p:spPr>
        <p:txBody>
          <a:bodyPr>
            <a:noAutofit/>
          </a:bodyPr>
          <a:lstStyle>
            <a:lvl1pPr marL="285750" marR="0" indent="-2857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tx2"/>
                </a:solidFill>
                <a:latin typeface="+mn-lt"/>
                <a:cs typeface="CiscoSans ExtraLigh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 smtClean="0"/>
              <a:t>This slide will allow you to add one of the following:</a:t>
            </a:r>
            <a:br>
              <a:rPr lang="en-GB" dirty="0" smtClean="0"/>
            </a:br>
            <a:r>
              <a:rPr lang="en-GB" dirty="0" smtClean="0"/>
              <a:t>Table, Charts, Smart Art, Pictures, Clip Art and Media</a:t>
            </a:r>
            <a:br>
              <a:rPr lang="en-GB" dirty="0" smtClean="0"/>
            </a:br>
            <a:r>
              <a:rPr lang="en-GB" dirty="0" smtClean="0"/>
              <a:t>Click icon to add content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2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50" Type="http://schemas.openxmlformats.org/officeDocument/2006/relationships/slideLayout" Target="../slideLayouts/slideLayout50.xml"/><Relationship Id="rId51" Type="http://schemas.openxmlformats.org/officeDocument/2006/relationships/slideLayout" Target="../slideLayouts/slideLayout51.xml"/><Relationship Id="rId52" Type="http://schemas.openxmlformats.org/officeDocument/2006/relationships/slideLayout" Target="../slideLayouts/slideLayout52.xml"/><Relationship Id="rId53" Type="http://schemas.openxmlformats.org/officeDocument/2006/relationships/slideLayout" Target="../slideLayouts/slideLayout53.xml"/><Relationship Id="rId54" Type="http://schemas.openxmlformats.org/officeDocument/2006/relationships/slideLayout" Target="../slideLayouts/slideLayout54.xml"/><Relationship Id="rId55" Type="http://schemas.openxmlformats.org/officeDocument/2006/relationships/slideLayout" Target="../slideLayouts/slideLayout55.xml"/><Relationship Id="rId56" Type="http://schemas.openxmlformats.org/officeDocument/2006/relationships/slideLayout" Target="../slideLayouts/slideLayout56.xml"/><Relationship Id="rId57" Type="http://schemas.openxmlformats.org/officeDocument/2006/relationships/slideLayout" Target="../slideLayouts/slideLayout57.xml"/><Relationship Id="rId58" Type="http://schemas.openxmlformats.org/officeDocument/2006/relationships/theme" Target="../theme/theme1.xml"/><Relationship Id="rId40" Type="http://schemas.openxmlformats.org/officeDocument/2006/relationships/slideLayout" Target="../slideLayouts/slideLayout40.xml"/><Relationship Id="rId41" Type="http://schemas.openxmlformats.org/officeDocument/2006/relationships/slideLayout" Target="../slideLayouts/slideLayout41.xml"/><Relationship Id="rId42" Type="http://schemas.openxmlformats.org/officeDocument/2006/relationships/slideLayout" Target="../slideLayouts/slideLayout42.xml"/><Relationship Id="rId43" Type="http://schemas.openxmlformats.org/officeDocument/2006/relationships/slideLayout" Target="../slideLayouts/slideLayout43.xml"/><Relationship Id="rId44" Type="http://schemas.openxmlformats.org/officeDocument/2006/relationships/slideLayout" Target="../slideLayouts/slideLayout44.xml"/><Relationship Id="rId45" Type="http://schemas.openxmlformats.org/officeDocument/2006/relationships/slideLayout" Target="../slideLayouts/slideLayout45.xml"/><Relationship Id="rId46" Type="http://schemas.openxmlformats.org/officeDocument/2006/relationships/slideLayout" Target="../slideLayouts/slideLayout46.xml"/><Relationship Id="rId47" Type="http://schemas.openxmlformats.org/officeDocument/2006/relationships/slideLayout" Target="../slideLayouts/slideLayout47.xml"/><Relationship Id="rId48" Type="http://schemas.openxmlformats.org/officeDocument/2006/relationships/slideLayout" Target="../slideLayouts/slideLayout48.xml"/><Relationship Id="rId49" Type="http://schemas.openxmlformats.org/officeDocument/2006/relationships/slideLayout" Target="../slideLayouts/slideLayout4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5"/>
          <p:cNvSpPr>
            <a:spLocks noGrp="1"/>
          </p:cNvSpPr>
          <p:nvPr>
            <p:ph type="title"/>
          </p:nvPr>
        </p:nvSpPr>
        <p:spPr>
          <a:xfrm>
            <a:off x="260619" y="341158"/>
            <a:ext cx="8659368" cy="73152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ltGray">
          <a:xfrm>
            <a:off x="8662932" y="4742895"/>
            <a:ext cx="218438" cy="154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98" tIns="30798" rIns="61598" bIns="30798" anchor="b">
            <a:spAutoFit/>
          </a:bodyPr>
          <a:lstStyle/>
          <a:p>
            <a:pPr algn="r" defTabSz="610846">
              <a:lnSpc>
                <a:spcPct val="100000"/>
              </a:lnSpc>
            </a:pPr>
            <a:fld id="{DFCF27A5-1A5B-48D3-A060-2758FFBB1ADD}" type="slidenum">
              <a:rPr lang="en-US" sz="600" b="0" i="0">
                <a:solidFill>
                  <a:srgbClr val="231F20"/>
                </a:solidFill>
                <a:latin typeface="+mn-lt"/>
                <a:cs typeface="CiscoSans Thin"/>
              </a:rPr>
              <a:pPr algn="r" defTabSz="610846">
                <a:lnSpc>
                  <a:spcPct val="100000"/>
                </a:lnSpc>
              </a:pPr>
              <a:t>‹#›</a:t>
            </a:fld>
            <a:endParaRPr lang="en-US" sz="600" b="0" i="0" dirty="0">
              <a:solidFill>
                <a:srgbClr val="231F20"/>
              </a:solidFill>
              <a:latin typeface="+mn-lt"/>
              <a:cs typeface="CiscoSans Thi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ltGray">
          <a:xfrm>
            <a:off x="292049" y="4747273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231F20"/>
                </a:solidFill>
                <a:latin typeface="+mn-lt"/>
                <a:cs typeface="CiscoSans Thin"/>
              </a:rPr>
              <a:t>© 2015  Cisco and/or its affiliates. All rights reserved.</a:t>
            </a:r>
            <a:endParaRPr lang="en-US" sz="600" b="0" i="0" dirty="0">
              <a:solidFill>
                <a:srgbClr val="231F20"/>
              </a:solidFill>
              <a:latin typeface="+mn-lt"/>
              <a:cs typeface="CiscoSans Thin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057775"/>
            <a:ext cx="9144000" cy="0"/>
          </a:xfrm>
          <a:prstGeom prst="line">
            <a:avLst/>
          </a:prstGeom>
          <a:ln w="177800">
            <a:gradFill>
              <a:gsLst>
                <a:gs pos="0">
                  <a:schemeClr val="tx2"/>
                </a:gs>
                <a:gs pos="100000">
                  <a:schemeClr val="accent6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4"/>
          <p:cNvSpPr>
            <a:spLocks noChangeArrowheads="1"/>
          </p:cNvSpPr>
          <p:nvPr userDrawn="1"/>
        </p:nvSpPr>
        <p:spPr bwMode="ltGray">
          <a:xfrm>
            <a:off x="5149829" y="4742895"/>
            <a:ext cx="3420515" cy="15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98" tIns="30798" rIns="61598" bIns="30798" anchor="b" anchorCtr="0">
            <a:spAutoFit/>
          </a:bodyPr>
          <a:lstStyle/>
          <a:p>
            <a:pPr algn="l" defTabSz="610846">
              <a:lnSpc>
                <a:spcPct val="100000"/>
              </a:lnSpc>
            </a:pPr>
            <a:r>
              <a:rPr lang="en-US" sz="600" b="0" i="0" dirty="0" smtClean="0">
                <a:solidFill>
                  <a:srgbClr val="231F20"/>
                </a:solidFill>
                <a:latin typeface="+mn-lt"/>
                <a:cs typeface="CiscoSans Thin"/>
              </a:rPr>
              <a:t>IRTF </a:t>
            </a:r>
            <a:r>
              <a:rPr lang="en-US" sz="600" b="0" i="0" dirty="0" err="1" smtClean="0">
                <a:solidFill>
                  <a:srgbClr val="231F20"/>
                </a:solidFill>
                <a:latin typeface="+mn-lt"/>
                <a:cs typeface="CiscoSans Thin"/>
              </a:rPr>
              <a:t>icnrg</a:t>
            </a:r>
            <a:r>
              <a:rPr lang="en-US" sz="600" b="0" i="0" dirty="0" smtClean="0">
                <a:solidFill>
                  <a:srgbClr val="231F20"/>
                </a:solidFill>
                <a:latin typeface="+mn-lt"/>
                <a:cs typeface="CiscoSans Thin"/>
              </a:rPr>
              <a:t> interim meeting, 1/13/2015</a:t>
            </a:r>
          </a:p>
        </p:txBody>
      </p:sp>
    </p:spTree>
    <p:extLst>
      <p:ext uri="{BB962C8B-B14F-4D97-AF65-F5344CB8AC3E}">
        <p14:creationId xmlns:p14="http://schemas.microsoft.com/office/powerpoint/2010/main" val="388048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</p:sldLayoutIdLst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685891" rtl="0" eaLnBrk="1" latinLnBrk="0" hangingPunct="1">
        <a:lnSpc>
          <a:spcPct val="80000"/>
        </a:lnSpc>
        <a:spcBef>
          <a:spcPct val="0"/>
        </a:spcBef>
        <a:buNone/>
        <a:defRPr lang="en-US" sz="2500" b="0" kern="1200" spc="0" baseline="0" dirty="0">
          <a:solidFill>
            <a:srgbClr val="00A2BF"/>
          </a:solidFill>
          <a:latin typeface="+mj-lt"/>
          <a:ea typeface="+mj-ea"/>
          <a:cs typeface="CiscoSans"/>
        </a:defRPr>
      </a:lvl1pPr>
    </p:titleStyle>
    <p:bodyStyle>
      <a:lvl1pPr marL="171473" indent="-171473" algn="l" defTabSz="685891" rtl="0" eaLnBrk="1" latinLnBrk="0" hangingPunct="1">
        <a:lnSpc>
          <a:spcPct val="95000"/>
        </a:lnSpc>
        <a:spcBef>
          <a:spcPts val="1080"/>
        </a:spcBef>
        <a:buClr>
          <a:schemeClr val="tx2"/>
        </a:buClr>
        <a:buSzPct val="90000"/>
        <a:buFont typeface="Arial" pitchFamily="34" charset="0"/>
        <a:buChar char="•"/>
        <a:tabLst/>
        <a:defRPr lang="en-US" sz="1500" kern="1200" dirty="0" smtClean="0">
          <a:solidFill>
            <a:schemeClr val="tx1"/>
          </a:solidFill>
          <a:latin typeface="+mn-lt"/>
          <a:ea typeface="+mn-ea"/>
          <a:cs typeface="CiscoSans"/>
        </a:defRPr>
      </a:lvl1pPr>
      <a:lvl2pPr marL="360000" indent="-216000" algn="l" defTabSz="685891" rtl="0" eaLnBrk="1" latinLnBrk="0" hangingPunct="1">
        <a:lnSpc>
          <a:spcPct val="95000"/>
        </a:lnSpc>
        <a:spcBef>
          <a:spcPts val="600"/>
        </a:spcBef>
        <a:buClr>
          <a:schemeClr val="tx2"/>
        </a:buClr>
        <a:buFont typeface="Arial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CiscoSans"/>
        </a:defRPr>
      </a:lvl2pPr>
      <a:lvl3pPr marL="432000" indent="-171450" algn="l" defTabSz="685891" rtl="0" eaLnBrk="1" latinLnBrk="0" hangingPunct="1">
        <a:lnSpc>
          <a:spcPct val="95000"/>
        </a:lnSpc>
        <a:spcBef>
          <a:spcPts val="630"/>
        </a:spcBef>
        <a:buFont typeface="Arial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CiscoSans"/>
        </a:defRPr>
      </a:lvl3pPr>
      <a:lvl4pPr marL="504000" indent="-171450" algn="l" defTabSz="685891" rtl="0" eaLnBrk="1" latinLnBrk="0" hangingPunct="1">
        <a:lnSpc>
          <a:spcPct val="95000"/>
        </a:lnSpc>
        <a:spcBef>
          <a:spcPts val="630"/>
        </a:spcBef>
        <a:buFont typeface="Arial"/>
        <a:buChar char="•"/>
        <a:defRPr lang="en-US" sz="1100" kern="1200" dirty="0" smtClean="0">
          <a:solidFill>
            <a:schemeClr val="tx1"/>
          </a:solidFill>
          <a:latin typeface="+mn-lt"/>
          <a:ea typeface="+mn-ea"/>
          <a:cs typeface="CiscoSans"/>
        </a:defRPr>
      </a:lvl4pPr>
      <a:lvl5pPr marL="576000" indent="-171450" algn="l" defTabSz="685891" rtl="0" eaLnBrk="1" latinLnBrk="0" hangingPunct="1">
        <a:lnSpc>
          <a:spcPct val="95000"/>
        </a:lnSpc>
        <a:spcBef>
          <a:spcPts val="630"/>
        </a:spcBef>
        <a:buFont typeface="Arial"/>
        <a:buChar char="•"/>
        <a:defRPr lang="en-US" sz="1100" kern="1200" dirty="0">
          <a:solidFill>
            <a:schemeClr val="tx1"/>
          </a:solidFill>
          <a:latin typeface="+mn-lt"/>
          <a:ea typeface="+mn-ea"/>
          <a:cs typeface="CiscoSans"/>
        </a:defRPr>
      </a:lvl5pPr>
      <a:lvl6pPr marL="864000" indent="-171473" algn="l" defTabSz="685891" rtl="0" eaLnBrk="1" latinLnBrk="0" hangingPunct="1">
        <a:spcBef>
          <a:spcPts val="600"/>
        </a:spcBef>
        <a:buFont typeface="Arial" pitchFamily="34" charset="0"/>
        <a:buChar char="•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36000" indent="-171450" algn="l" defTabSz="685891" rtl="0" eaLnBrk="1" latinLnBrk="0" hangingPunct="1">
        <a:spcBef>
          <a:spcPts val="600"/>
        </a:spcBef>
        <a:buFont typeface="Arial" pitchFamily="34" charset="0"/>
        <a:buChar char="•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620" indent="0" algn="l" defTabSz="685891" rtl="0" eaLnBrk="1" latinLnBrk="0" hangingPunct="1">
        <a:spcBef>
          <a:spcPct val="2000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039" indent="-171473" algn="l" defTabSz="68589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are the opportunities for ICN in Sensor Networks?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1800" dirty="0" smtClean="0"/>
              <a:t>Ralph Droms, Distinguished Engineer</a:t>
            </a:r>
          </a:p>
          <a:p>
            <a:pPr algn="l"/>
            <a:r>
              <a:rPr lang="en-US" sz="1800" dirty="0" smtClean="0"/>
              <a:t>Cisco, &lt;insert acronym string here&gt;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1950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Intuitively, data objects</a:t>
            </a:r>
            <a:r>
              <a:rPr lang="en-US" sz="2400" dirty="0"/>
              <a:t> </a:t>
            </a:r>
            <a:r>
              <a:rPr lang="en-US" sz="2400" dirty="0" smtClean="0"/>
              <a:t>are a match for the requirements of applications using sensor networks, as opposed to communication endpoints and sessions</a:t>
            </a:r>
          </a:p>
          <a:p>
            <a:r>
              <a:rPr lang="en-US" sz="2400" dirty="0"/>
              <a:t>The characteristics of </a:t>
            </a:r>
            <a:r>
              <a:rPr lang="en-US" sz="2400" dirty="0" smtClean="0"/>
              <a:t>sensors and related network technologies may </a:t>
            </a:r>
            <a:r>
              <a:rPr lang="en-US" sz="2400" dirty="0"/>
              <a:t>not match the requirements of IP very </a:t>
            </a:r>
            <a:r>
              <a:rPr lang="en-US" sz="2400" dirty="0" smtClean="0"/>
              <a:t>well</a:t>
            </a:r>
          </a:p>
          <a:p>
            <a:r>
              <a:rPr lang="en-US" sz="2400" dirty="0" smtClean="0"/>
              <a:t>ICN architecture is feasible for sensor networks; where are the specific advantages in implementation, deployment, operation and application support?</a:t>
            </a:r>
          </a:p>
          <a:p>
            <a:r>
              <a:rPr lang="en-US" sz="2400" dirty="0" smtClean="0"/>
              <a:t>If ICN is going to have an impact in the sensor network space, it has to do </a:t>
            </a:r>
            <a:r>
              <a:rPr lang="en-US" sz="2400" i="1" dirty="0" smtClean="0"/>
              <a:t>something</a:t>
            </a:r>
            <a:r>
              <a:rPr lang="en-US" sz="2400" dirty="0" smtClean="0"/>
              <a:t> better than current technologies.</a:t>
            </a:r>
            <a:endParaRPr lang="en-US" sz="2400" i="1" dirty="0" smtClean="0"/>
          </a:p>
          <a:p>
            <a:endParaRPr lang="en-US" sz="2400" dirty="0" smtClean="0"/>
          </a:p>
          <a:p>
            <a:pPr lvl="1"/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is ICN for Sensor Networks interesting?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52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There are many standards required for an IPv6 </a:t>
            </a:r>
            <a:r>
              <a:rPr lang="en-US" sz="2400" dirty="0" smtClean="0"/>
              <a:t>wireless mesh stack</a:t>
            </a:r>
            <a:r>
              <a:rPr lang="en-US" sz="2400" dirty="0"/>
              <a:t>.</a:t>
            </a:r>
          </a:p>
          <a:p>
            <a:pPr marL="461963" indent="0">
              <a:buNone/>
            </a:pPr>
            <a:r>
              <a:rPr lang="en-US" sz="2400" i="1" dirty="0" smtClean="0"/>
              <a:t>Does ICN </a:t>
            </a:r>
            <a:r>
              <a:rPr lang="en-US" sz="2400" i="1" dirty="0"/>
              <a:t>require fewer resources (CPU, memory, </a:t>
            </a:r>
            <a:r>
              <a:rPr lang="en-US" sz="2400" i="1" dirty="0" smtClean="0"/>
              <a:t>energy</a:t>
            </a:r>
            <a:r>
              <a:rPr lang="en-US" sz="2400" i="1" dirty="0"/>
              <a:t>) for a stack/application implementation? </a:t>
            </a:r>
          </a:p>
          <a:p>
            <a:pPr marL="461963" indent="0">
              <a:buNone/>
            </a:pPr>
            <a:r>
              <a:rPr lang="en-US" sz="2400" i="1" dirty="0" smtClean="0"/>
              <a:t>Are </a:t>
            </a:r>
            <a:r>
              <a:rPr lang="en-US" sz="2400" i="1" dirty="0"/>
              <a:t>there opportunities to take advantage of </a:t>
            </a:r>
            <a:r>
              <a:rPr lang="en-US" sz="2400" i="1" dirty="0" smtClean="0"/>
              <a:t>specific characteristics </a:t>
            </a:r>
            <a:r>
              <a:rPr lang="en-US" sz="2400" i="1" dirty="0"/>
              <a:t>of the MAC/PHY transport to optimize </a:t>
            </a:r>
            <a:r>
              <a:rPr lang="en-US" sz="2400" i="1" dirty="0" smtClean="0"/>
              <a:t>the ICN </a:t>
            </a:r>
            <a:r>
              <a:rPr lang="en-US" sz="2400" i="1" dirty="0"/>
              <a:t>application/stack?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Opportunities in Wireless Mesh Networking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7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Routing IP in a mesh network requires mesh </a:t>
            </a:r>
            <a:r>
              <a:rPr lang="en-US" sz="2400" dirty="0" smtClean="0"/>
              <a:t>establishment, ongoing </a:t>
            </a:r>
            <a:r>
              <a:rPr lang="en-US" sz="2400" dirty="0"/>
              <a:t>route management </a:t>
            </a:r>
            <a:r>
              <a:rPr lang="en-US" sz="2400" dirty="0" smtClean="0"/>
              <a:t>and other overhead.</a:t>
            </a:r>
            <a:endParaRPr lang="en-US" sz="2400" dirty="0"/>
          </a:p>
          <a:p>
            <a:pPr marL="461963" indent="0">
              <a:buNone/>
            </a:pPr>
            <a:r>
              <a:rPr lang="en-US" sz="2400" i="1" dirty="0"/>
              <a:t>Can </a:t>
            </a:r>
            <a:r>
              <a:rPr lang="en-US" sz="2400" i="1" dirty="0" smtClean="0"/>
              <a:t>ICN </a:t>
            </a:r>
            <a:r>
              <a:rPr lang="en-US" sz="2400" i="1" dirty="0"/>
              <a:t>name-based routing and object forwarding reduce overhead by using on-demand or </a:t>
            </a:r>
            <a:r>
              <a:rPr lang="en-US" sz="2400" i="1" dirty="0" err="1"/>
              <a:t>geoloc</a:t>
            </a:r>
            <a:r>
              <a:rPr lang="en-US" sz="2400" i="1" dirty="0"/>
              <a:t> routing?  </a:t>
            </a:r>
          </a:p>
          <a:p>
            <a:r>
              <a:rPr lang="en-US" sz="2400" dirty="0" smtClean="0"/>
              <a:t>There </a:t>
            </a:r>
            <a:r>
              <a:rPr lang="en-US" sz="2400" dirty="0"/>
              <a:t>is overhead is associated with address assignment and management.</a:t>
            </a:r>
          </a:p>
          <a:p>
            <a:pPr marL="461963" indent="0">
              <a:buNone/>
            </a:pPr>
            <a:r>
              <a:rPr lang="en-US" sz="2400" i="1" dirty="0" smtClean="0"/>
              <a:t>Can ICN </a:t>
            </a:r>
            <a:r>
              <a:rPr lang="en-US" sz="2400" i="1" dirty="0"/>
              <a:t>reduce overhead by using named </a:t>
            </a:r>
            <a:r>
              <a:rPr lang="en-US" sz="2400" i="1" dirty="0" smtClean="0"/>
              <a:t>objects rather </a:t>
            </a:r>
            <a:r>
              <a:rPr lang="en-US" sz="2400" i="1" dirty="0"/>
              <a:t>than host </a:t>
            </a:r>
            <a:r>
              <a:rPr lang="en-US" sz="2400" i="1" dirty="0" smtClean="0"/>
              <a:t>addresses</a:t>
            </a:r>
            <a:r>
              <a:rPr lang="en-US" sz="2400" i="1" dirty="0"/>
              <a:t>? </a:t>
            </a:r>
            <a:endParaRPr lang="en-US" sz="2400" i="1" dirty="0" smtClean="0"/>
          </a:p>
          <a:p>
            <a:endParaRPr lang="en-US" sz="2400" i="1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Routing and Addressing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8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The </a:t>
            </a:r>
            <a:r>
              <a:rPr lang="en-US" sz="2400" dirty="0"/>
              <a:t>IP model requires session security, access controls and </a:t>
            </a:r>
            <a:r>
              <a:rPr lang="en-US" sz="2400" dirty="0" smtClean="0"/>
              <a:t>other security </a:t>
            </a:r>
            <a:r>
              <a:rPr lang="en-US" sz="2400" dirty="0"/>
              <a:t>features in a constrained device.</a:t>
            </a:r>
          </a:p>
          <a:p>
            <a:pPr marL="461963" indent="0">
              <a:buNone/>
            </a:pPr>
            <a:r>
              <a:rPr lang="en-US" sz="2400" i="1" dirty="0" smtClean="0"/>
              <a:t>Can ICN reduce or refactor </a:t>
            </a:r>
            <a:r>
              <a:rPr lang="en-US" sz="2400" i="1" dirty="0"/>
              <a:t>operational overhead by </a:t>
            </a:r>
            <a:r>
              <a:rPr lang="en-US" sz="2400" i="1" dirty="0" smtClean="0"/>
              <a:t>using </a:t>
            </a:r>
            <a:r>
              <a:rPr lang="en-US" sz="2400" i="1" dirty="0"/>
              <a:t>purely </a:t>
            </a:r>
            <a:r>
              <a:rPr lang="en-US" sz="2400" i="1" dirty="0" smtClean="0"/>
              <a:t>object security</a:t>
            </a:r>
            <a:r>
              <a:rPr lang="en-US" sz="2400" i="1" dirty="0"/>
              <a:t>? </a:t>
            </a:r>
          </a:p>
          <a:p>
            <a:endParaRPr lang="en-US" sz="2400" i="1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 Security…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610121" y="3232026"/>
            <a:ext cx="5864345" cy="1143000"/>
            <a:chOff x="1610121" y="2605141"/>
            <a:chExt cx="5864345" cy="1143000"/>
          </a:xfrm>
        </p:grpSpPr>
        <p:sp>
          <p:nvSpPr>
            <p:cNvPr id="5" name="Oval 4"/>
            <p:cNvSpPr/>
            <p:nvPr/>
          </p:nvSpPr>
          <p:spPr>
            <a:xfrm>
              <a:off x="1610121" y="2734560"/>
              <a:ext cx="1969726" cy="94608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Application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5721866" y="2605141"/>
              <a:ext cx="1752600" cy="1143000"/>
              <a:chOff x="4002694" y="1621620"/>
              <a:chExt cx="1752600" cy="1143000"/>
            </a:xfrm>
          </p:grpSpPr>
          <p:pic>
            <p:nvPicPr>
              <p:cNvPr id="12" name="Picture 1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4307494" y="1316820"/>
                <a:ext cx="1143000" cy="175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2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66240" y="1781456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14" name="Picture 13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64694" y="173592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15" name="Picture 14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12294" y="202167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16" name="Picture 15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07494" y="236457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17" name="Picture 16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17094" y="213597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18" name="Picture 17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45694" y="190737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19" name="Picture 18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31294" y="207882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20" name="Picture 19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98094" y="2193120"/>
                <a:ext cx="269854" cy="231524"/>
              </a:xfrm>
              <a:prstGeom prst="rect">
                <a:avLst/>
              </a:prstGeom>
            </p:spPr>
          </p:pic>
          <p:pic>
            <p:nvPicPr>
              <p:cNvPr id="21" name="Picture 20" descr="power_node_2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64694" y="2421720"/>
                <a:ext cx="269854" cy="231524"/>
              </a:xfrm>
              <a:prstGeom prst="rect">
                <a:avLst/>
              </a:prstGeom>
            </p:spPr>
          </p:pic>
        </p:grpSp>
        <p:grpSp>
          <p:nvGrpSpPr>
            <p:cNvPr id="7" name="Group 130"/>
            <p:cNvGrpSpPr>
              <a:grpSpLocks/>
            </p:cNvGrpSpPr>
            <p:nvPr/>
          </p:nvGrpSpPr>
          <p:grpSpPr bwMode="auto">
            <a:xfrm>
              <a:off x="4708404" y="2732580"/>
              <a:ext cx="871538" cy="514350"/>
              <a:chOff x="777969" y="936165"/>
              <a:chExt cx="2514075" cy="2240970"/>
            </a:xfrm>
          </p:grpSpPr>
          <p:pic>
            <p:nvPicPr>
              <p:cNvPr id="10" name="Picture 68" descr="Wireless Router, Added 04/20/200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7969" y="936165"/>
                <a:ext cx="2514075" cy="22409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Lightning Bolt 132"/>
              <p:cNvSpPr>
                <a:spLocks noChangeArrowheads="1"/>
              </p:cNvSpPr>
              <p:nvPr/>
            </p:nvSpPr>
            <p:spPr bwMode="auto">
              <a:xfrm>
                <a:off x="1578821" y="2597316"/>
                <a:ext cx="846614" cy="514886"/>
              </a:xfrm>
              <a:prstGeom prst="lightningBolt">
                <a:avLst/>
              </a:prstGeom>
              <a:solidFill>
                <a:srgbClr val="FFFFFF"/>
              </a:solidFill>
              <a:ln w="9525">
                <a:solidFill>
                  <a:srgbClr val="D1D6D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8" name="Freeform 7"/>
            <p:cNvSpPr/>
            <p:nvPr/>
          </p:nvSpPr>
          <p:spPr>
            <a:xfrm>
              <a:off x="3268838" y="2750402"/>
              <a:ext cx="2747249" cy="241134"/>
            </a:xfrm>
            <a:custGeom>
              <a:avLst/>
              <a:gdLst>
                <a:gd name="connsiteX0" fmla="*/ 0 w 2747249"/>
                <a:gd name="connsiteY0" fmla="*/ 204478 h 241134"/>
                <a:gd name="connsiteX1" fmla="*/ 699771 w 2747249"/>
                <a:gd name="connsiteY1" fmla="*/ 10078 h 241134"/>
                <a:gd name="connsiteX2" fmla="*/ 1425459 w 2747249"/>
                <a:gd name="connsiteY2" fmla="*/ 48958 h 241134"/>
                <a:gd name="connsiteX3" fmla="*/ 2034520 w 2747249"/>
                <a:gd name="connsiteY3" fmla="*/ 230398 h 241134"/>
                <a:gd name="connsiteX4" fmla="*/ 2747249 w 2747249"/>
                <a:gd name="connsiteY4" fmla="*/ 204478 h 241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7249" h="241134">
                  <a:moveTo>
                    <a:pt x="0" y="204478"/>
                  </a:moveTo>
                  <a:cubicBezTo>
                    <a:pt x="231097" y="120238"/>
                    <a:pt x="462195" y="35998"/>
                    <a:pt x="699771" y="10078"/>
                  </a:cubicBezTo>
                  <a:cubicBezTo>
                    <a:pt x="937347" y="-15842"/>
                    <a:pt x="1203001" y="12238"/>
                    <a:pt x="1425459" y="48958"/>
                  </a:cubicBezTo>
                  <a:cubicBezTo>
                    <a:pt x="1647917" y="85678"/>
                    <a:pt x="1814222" y="204478"/>
                    <a:pt x="2034520" y="230398"/>
                  </a:cubicBezTo>
                  <a:cubicBezTo>
                    <a:pt x="2254818" y="256318"/>
                    <a:pt x="2501033" y="230398"/>
                    <a:pt x="2747249" y="204478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3346590" y="3137739"/>
              <a:ext cx="2630621" cy="314030"/>
            </a:xfrm>
            <a:custGeom>
              <a:avLst/>
              <a:gdLst>
                <a:gd name="connsiteX0" fmla="*/ 0 w 2630621"/>
                <a:gd name="connsiteY0" fmla="*/ 180021 h 314030"/>
                <a:gd name="connsiteX1" fmla="*/ 881193 w 2630621"/>
                <a:gd name="connsiteY1" fmla="*/ 309621 h 314030"/>
                <a:gd name="connsiteX2" fmla="*/ 1308831 w 2630621"/>
                <a:gd name="connsiteY2" fmla="*/ 257781 h 314030"/>
                <a:gd name="connsiteX3" fmla="*/ 1879015 w 2630621"/>
                <a:gd name="connsiteY3" fmla="*/ 11541 h 314030"/>
                <a:gd name="connsiteX4" fmla="*/ 2630621 w 2630621"/>
                <a:gd name="connsiteY4" fmla="*/ 37461 h 314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621" h="314030">
                  <a:moveTo>
                    <a:pt x="0" y="180021"/>
                  </a:moveTo>
                  <a:cubicBezTo>
                    <a:pt x="331527" y="238341"/>
                    <a:pt x="663054" y="296661"/>
                    <a:pt x="881193" y="309621"/>
                  </a:cubicBezTo>
                  <a:cubicBezTo>
                    <a:pt x="1099332" y="322581"/>
                    <a:pt x="1142527" y="307461"/>
                    <a:pt x="1308831" y="257781"/>
                  </a:cubicBezTo>
                  <a:cubicBezTo>
                    <a:pt x="1475135" y="208101"/>
                    <a:pt x="1658717" y="48261"/>
                    <a:pt x="1879015" y="11541"/>
                  </a:cubicBezTo>
                  <a:cubicBezTo>
                    <a:pt x="2099313" y="-25179"/>
                    <a:pt x="2630621" y="37461"/>
                    <a:pt x="2630621" y="37461"/>
                  </a:cubicBezTo>
                </a:path>
              </a:pathLst>
            </a:custGeom>
            <a:ln>
              <a:head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7832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1610121" y="2978026"/>
            <a:ext cx="3554872" cy="1651000"/>
          </a:xfrm>
          <a:prstGeom prst="ellipse">
            <a:avLst/>
          </a:prstGeom>
          <a:solidFill>
            <a:srgbClr val="C5FFD7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3" name="Oval 22"/>
          <p:cNvSpPr/>
          <p:nvPr/>
        </p:nvSpPr>
        <p:spPr>
          <a:xfrm>
            <a:off x="5164993" y="2955636"/>
            <a:ext cx="2397279" cy="1651000"/>
          </a:xfrm>
          <a:prstGeom prst="ellipse">
            <a:avLst/>
          </a:prstGeom>
          <a:solidFill>
            <a:srgbClr val="FFEBB8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Before ICN replaces IP, there will have to be a gateway function somewhere between ICN sensor networks and IP networks</a:t>
            </a:r>
          </a:p>
          <a:p>
            <a:pPr marL="57150" indent="0">
              <a:buNone/>
            </a:pPr>
            <a:r>
              <a:rPr lang="en-US" dirty="0"/>
              <a:t>	</a:t>
            </a:r>
            <a:r>
              <a:rPr lang="en-US" i="1" dirty="0" smtClean="0"/>
              <a:t>Can a “secure object” architecture bridge the gap?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Layer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610121" y="3361445"/>
            <a:ext cx="1969726" cy="94608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721866" y="3232026"/>
            <a:ext cx="1752600" cy="1143000"/>
            <a:chOff x="4002694" y="1621620"/>
            <a:chExt cx="1752600" cy="1143000"/>
          </a:xfrm>
        </p:grpSpPr>
        <p:pic>
          <p:nvPicPr>
            <p:cNvPr id="12" name="Picture 1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4307494" y="1316820"/>
              <a:ext cx="1143000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66240" y="1781456"/>
              <a:ext cx="269854" cy="231524"/>
            </a:xfrm>
            <a:prstGeom prst="rect">
              <a:avLst/>
            </a:prstGeom>
          </p:spPr>
        </p:pic>
        <p:pic>
          <p:nvPicPr>
            <p:cNvPr id="14" name="Picture 13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64694" y="1735920"/>
              <a:ext cx="269854" cy="231524"/>
            </a:xfrm>
            <a:prstGeom prst="rect">
              <a:avLst/>
            </a:prstGeom>
          </p:spPr>
        </p:pic>
        <p:pic>
          <p:nvPicPr>
            <p:cNvPr id="15" name="Picture 14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12294" y="2021670"/>
              <a:ext cx="269854" cy="231524"/>
            </a:xfrm>
            <a:prstGeom prst="rect">
              <a:avLst/>
            </a:prstGeom>
          </p:spPr>
        </p:pic>
        <p:pic>
          <p:nvPicPr>
            <p:cNvPr id="16" name="Picture 15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07494" y="2364570"/>
              <a:ext cx="269854" cy="231524"/>
            </a:xfrm>
            <a:prstGeom prst="rect">
              <a:avLst/>
            </a:prstGeom>
          </p:spPr>
        </p:pic>
        <p:pic>
          <p:nvPicPr>
            <p:cNvPr id="17" name="Picture 16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17094" y="2135970"/>
              <a:ext cx="269854" cy="231524"/>
            </a:xfrm>
            <a:prstGeom prst="rect">
              <a:avLst/>
            </a:prstGeom>
          </p:spPr>
        </p:pic>
        <p:pic>
          <p:nvPicPr>
            <p:cNvPr id="18" name="Picture 17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45694" y="1907370"/>
              <a:ext cx="269854" cy="231524"/>
            </a:xfrm>
            <a:prstGeom prst="rect">
              <a:avLst/>
            </a:prstGeom>
          </p:spPr>
        </p:pic>
        <p:pic>
          <p:nvPicPr>
            <p:cNvPr id="19" name="Picture 18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31294" y="2078820"/>
              <a:ext cx="269854" cy="231524"/>
            </a:xfrm>
            <a:prstGeom prst="rect">
              <a:avLst/>
            </a:prstGeom>
          </p:spPr>
        </p:pic>
        <p:pic>
          <p:nvPicPr>
            <p:cNvPr id="20" name="Picture 19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98094" y="2193120"/>
              <a:ext cx="269854" cy="231524"/>
            </a:xfrm>
            <a:prstGeom prst="rect">
              <a:avLst/>
            </a:prstGeom>
          </p:spPr>
        </p:pic>
        <p:pic>
          <p:nvPicPr>
            <p:cNvPr id="21" name="Picture 20" descr="power_node_2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64694" y="2421720"/>
              <a:ext cx="269854" cy="231524"/>
            </a:xfrm>
            <a:prstGeom prst="rect">
              <a:avLst/>
            </a:prstGeom>
          </p:spPr>
        </p:pic>
      </p:grpSp>
      <p:grpSp>
        <p:nvGrpSpPr>
          <p:cNvPr id="7" name="Group 130"/>
          <p:cNvGrpSpPr>
            <a:grpSpLocks/>
          </p:cNvGrpSpPr>
          <p:nvPr/>
        </p:nvGrpSpPr>
        <p:grpSpPr bwMode="auto">
          <a:xfrm>
            <a:off x="4708404" y="3359465"/>
            <a:ext cx="871538" cy="514350"/>
            <a:chOff x="777969" y="936165"/>
            <a:chExt cx="2514075" cy="2240970"/>
          </a:xfrm>
        </p:grpSpPr>
        <p:pic>
          <p:nvPicPr>
            <p:cNvPr id="10" name="Picture 68" descr="Wireless Router, Added 04/20/20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69" y="936165"/>
              <a:ext cx="2514075" cy="2240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Lightning Bolt 132"/>
            <p:cNvSpPr>
              <a:spLocks noChangeArrowheads="1"/>
            </p:cNvSpPr>
            <p:nvPr/>
          </p:nvSpPr>
          <p:spPr bwMode="auto">
            <a:xfrm>
              <a:off x="1578821" y="2597316"/>
              <a:ext cx="846614" cy="514886"/>
            </a:xfrm>
            <a:prstGeom prst="lightningBolt">
              <a:avLst/>
            </a:prstGeom>
            <a:solidFill>
              <a:srgbClr val="FFFFFF"/>
            </a:solidFill>
            <a:ln w="9525">
              <a:solidFill>
                <a:srgbClr val="D1D6D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" name="Oval 21"/>
          <p:cNvSpPr/>
          <p:nvPr/>
        </p:nvSpPr>
        <p:spPr>
          <a:xfrm>
            <a:off x="4438550" y="3974976"/>
            <a:ext cx="1511916" cy="40005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02029" y="2862694"/>
            <a:ext cx="1320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IP network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6356773" y="2862694"/>
            <a:ext cx="1508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ICN network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73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 smtClean="0"/>
              <a:t>…or, more generally, a push model for data object delivery</a:t>
            </a:r>
          </a:p>
          <a:p>
            <a:r>
              <a:rPr lang="en-US" dirty="0" smtClean="0"/>
              <a:t>Not directly related to “what can ICN do better”, </a:t>
            </a:r>
            <a:r>
              <a:rPr lang="en-US" sz="2000" dirty="0" smtClean="0"/>
              <a:t>but some way is needed to address applications that currently don’t fit the Interest/Object message paradigm</a:t>
            </a:r>
          </a:p>
          <a:p>
            <a:pPr marL="681038" indent="0">
              <a:buNone/>
            </a:pPr>
            <a:r>
              <a:rPr lang="en-US" i="1" dirty="0" smtClean="0"/>
              <a:t>Is there an ICN solution for “push” model that is an improvement over the existing IP models?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Designing for Actuators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9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1444" y="1933222"/>
            <a:ext cx="5432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Backup…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2131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45462" y="818444"/>
            <a:ext cx="8582751" cy="36975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Constrained devices</a:t>
            </a:r>
          </a:p>
          <a:p>
            <a:pPr lvl="1"/>
            <a:r>
              <a:rPr lang="en-US" dirty="0" smtClean="0"/>
              <a:t>Limited computing resources</a:t>
            </a:r>
          </a:p>
          <a:p>
            <a:pPr lvl="1"/>
            <a:r>
              <a:rPr lang="en-US" dirty="0" smtClean="0"/>
              <a:t>Automated provisioning</a:t>
            </a:r>
          </a:p>
          <a:p>
            <a:pPr lvl="1"/>
            <a:r>
              <a:rPr lang="en-US" dirty="0" smtClean="0"/>
              <a:t>Sleeping devices</a:t>
            </a:r>
          </a:p>
          <a:p>
            <a:r>
              <a:rPr lang="en-US" dirty="0" smtClean="0"/>
              <a:t>Constrained networks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Dynamic network topology</a:t>
            </a:r>
            <a:endParaRPr lang="en-US" dirty="0"/>
          </a:p>
          <a:p>
            <a:r>
              <a:rPr lang="en-US" dirty="0" smtClean="0"/>
              <a:t>Tend to generate time series of data, with various scheduling models</a:t>
            </a:r>
          </a:p>
          <a:p>
            <a:pPr lvl="1"/>
            <a:r>
              <a:rPr lang="en-US" dirty="0" smtClean="0"/>
              <a:t>Periodic</a:t>
            </a:r>
          </a:p>
          <a:p>
            <a:pPr lvl="1"/>
            <a:r>
              <a:rPr lang="en-US" dirty="0" smtClean="0"/>
              <a:t>Exception</a:t>
            </a:r>
          </a:p>
          <a:p>
            <a:pPr lvl="1"/>
            <a:r>
              <a:rPr lang="en-US" dirty="0" smtClean="0"/>
              <a:t>Polling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Sensor Network characteristics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0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6x9_Cool_Template_Version_0.15">
  <a:themeElements>
    <a:clrScheme name="Cisco Cool Palette Theme">
      <a:dk1>
        <a:srgbClr val="000000"/>
      </a:dk1>
      <a:lt1>
        <a:srgbClr val="FFFFFF"/>
      </a:lt1>
      <a:dk2>
        <a:srgbClr val="272848"/>
      </a:dk2>
      <a:lt2>
        <a:srgbClr val="FFFFFF"/>
      </a:lt2>
      <a:accent1>
        <a:srgbClr val="272A48"/>
      </a:accent1>
      <a:accent2>
        <a:srgbClr val="52526D"/>
      </a:accent2>
      <a:accent3>
        <a:srgbClr val="FFFFFF"/>
      </a:accent3>
      <a:accent4>
        <a:srgbClr val="D3D3DA"/>
      </a:accent4>
      <a:accent5>
        <a:srgbClr val="33828D"/>
      </a:accent5>
      <a:accent6>
        <a:srgbClr val="3CBBB9"/>
      </a:accent6>
      <a:hlink>
        <a:srgbClr val="3CBBB9"/>
      </a:hlink>
      <a:folHlink>
        <a:srgbClr val="33828D"/>
      </a:folHlink>
    </a:clrScheme>
    <a:fontScheme name="Cisco 2014">
      <a:majorFont>
        <a:latin typeface="CiscoSansTT ExtraLight"/>
        <a:ea typeface=""/>
        <a:cs typeface=""/>
      </a:majorFont>
      <a:minorFont>
        <a:latin typeface="CiscoSansT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  <a:effectLst>
          <a:outerShdw blurRad="76200" dist="50800" dir="5400000" algn="ctr" rotWithShape="0">
            <a:srgbClr val="000000">
              <a:alpha val="27000"/>
            </a:srgbClr>
          </a:outerShdw>
        </a:effectLst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16x9_Cool_Template_Version_0.15.thmx</Template>
  <TotalTime>1567</TotalTime>
  <Words>830</Words>
  <Application>Microsoft Macintosh PowerPoint</Application>
  <PresentationFormat>On-screen Show (16:9)</PresentationFormat>
  <Paragraphs>101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16x9_Cool_Template_Version_0.15</vt:lpstr>
      <vt:lpstr>Where are the opportunities for ICN in Sensor Networks?</vt:lpstr>
      <vt:lpstr>Why is ICN for Sensor Networks interesting?</vt:lpstr>
      <vt:lpstr>Opportunities in Wireless Mesh Networking</vt:lpstr>
      <vt:lpstr>Routing and Addressing</vt:lpstr>
      <vt:lpstr>Object Security…</vt:lpstr>
      <vt:lpstr>Application Layer</vt:lpstr>
      <vt:lpstr>Designing for Actuators</vt:lpstr>
      <vt:lpstr>PowerPoint Presentation</vt:lpstr>
      <vt:lpstr>Sensor Network characteristics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Named Data Networking for Sensor Networks</dc:title>
  <dc:creator>Ralph Droms</dc:creator>
  <cp:lastModifiedBy>Börje Ohlman</cp:lastModifiedBy>
  <cp:revision>28</cp:revision>
  <dcterms:created xsi:type="dcterms:W3CDTF">2014-12-14T20:48:24Z</dcterms:created>
  <dcterms:modified xsi:type="dcterms:W3CDTF">2015-01-13T21:14:17Z</dcterms:modified>
</cp:coreProperties>
</file>