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97" r:id="rId1"/>
  </p:sldMasterIdLst>
  <p:notesMasterIdLst>
    <p:notesMasterId r:id="rId19"/>
  </p:notesMasterIdLst>
  <p:handoutMasterIdLst>
    <p:handoutMasterId r:id="rId20"/>
  </p:handoutMasterIdLst>
  <p:sldIdLst>
    <p:sldId id="411" r:id="rId2"/>
    <p:sldId id="507" r:id="rId3"/>
    <p:sldId id="508" r:id="rId4"/>
    <p:sldId id="518" r:id="rId5"/>
    <p:sldId id="526" r:id="rId6"/>
    <p:sldId id="527" r:id="rId7"/>
    <p:sldId id="509" r:id="rId8"/>
    <p:sldId id="520" r:id="rId9"/>
    <p:sldId id="514" r:id="rId10"/>
    <p:sldId id="524" r:id="rId11"/>
    <p:sldId id="522" r:id="rId12"/>
    <p:sldId id="515" r:id="rId13"/>
    <p:sldId id="523" r:id="rId14"/>
    <p:sldId id="516" r:id="rId15"/>
    <p:sldId id="512" r:id="rId16"/>
    <p:sldId id="525" r:id="rId17"/>
    <p:sldId id="519" r:id="rId18"/>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2D050"/>
    <a:srgbClr val="BC95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46" autoAdjust="0"/>
    <p:restoredTop sz="90486" autoAdjust="0"/>
  </p:normalViewPr>
  <p:slideViewPr>
    <p:cSldViewPr>
      <p:cViewPr>
        <p:scale>
          <a:sx n="70" d="100"/>
          <a:sy n="70" d="100"/>
        </p:scale>
        <p:origin x="-904" y="-80"/>
      </p:cViewPr>
      <p:guideLst>
        <p:guide orient="horz" pos="2160"/>
        <p:guide pos="2880"/>
      </p:guideLst>
    </p:cSldViewPr>
  </p:slideViewPr>
  <p:outlineViewPr>
    <p:cViewPr>
      <p:scale>
        <a:sx n="33" d="100"/>
        <a:sy n="33" d="100"/>
      </p:scale>
      <p:origin x="0" y="33906"/>
    </p:cViewPr>
  </p:outlineViewPr>
  <p:notesTextViewPr>
    <p:cViewPr>
      <p:scale>
        <a:sx n="1" d="1"/>
        <a:sy n="1" d="1"/>
      </p:scale>
      <p:origin x="0" y="0"/>
    </p:cViewPr>
  </p:notesTextViewPr>
  <p:sorterViewPr>
    <p:cViewPr>
      <p:scale>
        <a:sx n="100" d="100"/>
        <a:sy n="100" d="100"/>
      </p:scale>
      <p:origin x="0" y="1056"/>
    </p:cViewPr>
  </p:sorterViewPr>
  <p:notesViewPr>
    <p:cSldViewPr>
      <p:cViewPr varScale="1">
        <p:scale>
          <a:sx n="63" d="100"/>
          <a:sy n="63" d="100"/>
        </p:scale>
        <p:origin x="-2796" y="-10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D30074C-6C59-425A-BFBE-0A8F1845180A}" type="datetimeFigureOut">
              <a:rPr lang="en-US"/>
              <a:pPr>
                <a:defRPr/>
              </a:pPr>
              <a:t>2/16/12</a:t>
            </a:fld>
            <a:endParaRPr lang="en-US" dirty="0"/>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A106B9E-6090-4786-B49B-0C5F1EE08075}" type="slidenum">
              <a:rPr lang="en-US"/>
              <a:pPr>
                <a:defRPr/>
              </a:pPr>
              <a:t>‹#›</a:t>
            </a:fld>
            <a:endParaRPr lang="en-US" dirty="0"/>
          </a:p>
        </p:txBody>
      </p:sp>
    </p:spTree>
    <p:extLst>
      <p:ext uri="{BB962C8B-B14F-4D97-AF65-F5344CB8AC3E}">
        <p14:creationId xmlns:p14="http://schemas.microsoft.com/office/powerpoint/2010/main" val="2370483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F55AA60-2CC1-4F13-BF30-677CD0FFC44C}" type="datetimeFigureOut">
              <a:rPr lang="en-US"/>
              <a:pPr>
                <a:defRPr/>
              </a:pPr>
              <a:t>2/16/12</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A1A3DB2-CDD7-48C5-B438-A22DF92FD376}" type="slidenum">
              <a:rPr lang="en-US"/>
              <a:pPr>
                <a:defRPr/>
              </a:pPr>
              <a:t>‹#›</a:t>
            </a:fld>
            <a:endParaRPr lang="en-US" dirty="0"/>
          </a:p>
        </p:txBody>
      </p:sp>
    </p:spTree>
    <p:extLst>
      <p:ext uri="{BB962C8B-B14F-4D97-AF65-F5344CB8AC3E}">
        <p14:creationId xmlns:p14="http://schemas.microsoft.com/office/powerpoint/2010/main" val="3787563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84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0AF8D1A-D657-4A97-ADED-1285E855FE85}" type="slidenum">
              <a:rPr lang="en-US" smtClean="0"/>
              <a:pPr fontAlgn="base">
                <a:spcBef>
                  <a:spcPct val="0"/>
                </a:spcBef>
                <a:spcAft>
                  <a:spcPct val="0"/>
                </a:spcAft>
                <a:defRPr/>
              </a:pPr>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solidFill>
                <a:srgbClr val="0070C0"/>
              </a:solidFill>
            </a:endParaRPr>
          </a:p>
        </p:txBody>
      </p:sp>
      <p:sp>
        <p:nvSpPr>
          <p:cNvPr id="256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D106FD0-38EB-4B55-A80C-876CE4CD46F1}" type="slidenum">
              <a:rPr lang="en-US" smtClean="0"/>
              <a:pPr fontAlgn="base">
                <a:spcBef>
                  <a:spcPct val="0"/>
                </a:spcBef>
                <a:spcAft>
                  <a:spcPct val="0"/>
                </a:spcAft>
                <a:defRPr/>
              </a:pPr>
              <a:t>10</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0962863-008D-416F-A4B2-45D261F8ACCB}" type="slidenum">
              <a:rPr lang="en-US" smtClean="0"/>
              <a:pPr fontAlgn="base">
                <a:spcBef>
                  <a:spcPct val="0"/>
                </a:spcBef>
                <a:spcAft>
                  <a:spcPct val="0"/>
                </a:spcAft>
                <a:defRPr/>
              </a:pPr>
              <a:t>11</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marL="0" lvl="1" eaLnBrk="1" hangingPunct="1">
              <a:spcBef>
                <a:spcPct val="0"/>
              </a:spcBef>
            </a:pPr>
            <a:r>
              <a:rPr lang="en-US" dirty="0" smtClean="0"/>
              <a:t>See </a:t>
            </a:r>
            <a:r>
              <a:rPr lang="en-US" sz="2400" dirty="0" smtClean="0">
                <a:solidFill>
                  <a:srgbClr val="0070C0"/>
                </a:solidFill>
              </a:rPr>
              <a:t>draft-hansen-clue-protocol-choices-evaluation-00</a:t>
            </a:r>
          </a:p>
          <a:p>
            <a:pPr eaLnBrk="1" hangingPunct="1">
              <a:spcBef>
                <a:spcPct val="0"/>
              </a:spcBef>
            </a:pPr>
            <a:endParaRPr lang="en-US" dirty="0" smtClean="0"/>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96F4A29-4296-47A8-8E3B-9A9B27531AB3}" type="slidenum">
              <a:rPr lang="en-US" smtClean="0"/>
              <a:pPr fontAlgn="base">
                <a:spcBef>
                  <a:spcPct val="0"/>
                </a:spcBef>
                <a:spcAft>
                  <a:spcPct val="0"/>
                </a:spcAft>
                <a:defRPr/>
              </a:pPr>
              <a:t>12</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D964B5-E8AF-4181-AD69-0C070FBC28A2}" type="slidenum">
              <a:rPr lang="en-US" smtClean="0"/>
              <a:pPr fontAlgn="base">
                <a:spcBef>
                  <a:spcPct val="0"/>
                </a:spcBef>
                <a:spcAft>
                  <a:spcPct val="0"/>
                </a:spcAft>
                <a:defRPr/>
              </a:pPr>
              <a:t>13</a:t>
            </a:fld>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0CF890F-91A2-4480-A462-5618D106B4CF}" type="slidenum">
              <a:rPr lang="en-US" smtClean="0"/>
              <a:pPr fontAlgn="base">
                <a:spcBef>
                  <a:spcPct val="0"/>
                </a:spcBef>
                <a:spcAft>
                  <a:spcPct val="0"/>
                </a:spcAft>
                <a:defRPr/>
              </a:pPr>
              <a:t>14</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DB87CEB-1438-4FFC-A3D9-5D055B9A2260}" type="slidenum">
              <a:rPr lang="en-US" smtClean="0"/>
              <a:pPr fontAlgn="base">
                <a:spcBef>
                  <a:spcPct val="0"/>
                </a:spcBef>
                <a:spcAft>
                  <a:spcPct val="0"/>
                </a:spcAft>
                <a:defRPr/>
              </a:pPr>
              <a:t>15</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7471D9-50B5-4A7C-A3CA-9F1E63100EEC}" type="slidenum">
              <a:rPr lang="en-US" smtClean="0"/>
              <a:pPr fontAlgn="base">
                <a:spcBef>
                  <a:spcPct val="0"/>
                </a:spcBef>
                <a:spcAft>
                  <a:spcPct val="0"/>
                </a:spcAft>
                <a:defRPr/>
              </a:pPr>
              <a:t>16</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6158A3C-E592-439B-A017-3B356CA137AB}" type="slidenum">
              <a:rPr lang="en-US" smtClean="0"/>
              <a:pPr fontAlgn="base">
                <a:spcBef>
                  <a:spcPct val="0"/>
                </a:spcBef>
                <a:spcAft>
                  <a:spcPct val="0"/>
                </a:spcAft>
                <a:defRPr/>
              </a:pPr>
              <a:t>17</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Not static. Things changing..</a:t>
            </a:r>
          </a:p>
          <a:p>
            <a:pPr eaLnBrk="1" hangingPunct="1">
              <a:spcBef>
                <a:spcPct val="0"/>
              </a:spcBef>
            </a:pPr>
            <a:endParaRPr lang="en-US" dirty="0" smtClean="0"/>
          </a:p>
          <a:p>
            <a:pPr eaLnBrk="1" hangingPunct="1">
              <a:spcBef>
                <a:spcPct val="0"/>
              </a:spcBef>
            </a:pPr>
            <a:endParaRPr lang="en-US" dirty="0" smtClean="0"/>
          </a:p>
        </p:txBody>
      </p:sp>
      <p:sp>
        <p:nvSpPr>
          <p:cNvPr id="204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3CE5206-8674-4361-A587-6A0303E89A76}" type="slidenum">
              <a:rPr lang="en-US" smtClean="0"/>
              <a:pPr fontAlgn="base">
                <a:spcBef>
                  <a:spcPct val="0"/>
                </a:spcBef>
                <a:spcAft>
                  <a:spcPct val="0"/>
                </a:spcAft>
                <a:defRPr/>
              </a:pPr>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1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F0F007-E589-42E4-8AE9-EBCF7EEB9F7B}" type="slidenum">
              <a:rPr lang="en-US" smtClean="0"/>
              <a:pPr fontAlgn="base">
                <a:spcBef>
                  <a:spcPct val="0"/>
                </a:spcBef>
                <a:spcAft>
                  <a:spcPct val="0"/>
                </a:spcAft>
                <a:defRPr/>
              </a:pPr>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DATA/SELECTION  doesn’t just happen once at the start of the call, but can be resent later in the call. This is particularly important in the case of sending new spatial data – in the case of a switched or composed conference they</a:t>
            </a:r>
            <a:r>
              <a:rPr lang="en-GB" baseline="0" dirty="0" smtClean="0"/>
              <a:t> </a:t>
            </a:r>
            <a:r>
              <a:rPr lang="en-GB" dirty="0" smtClean="0"/>
              <a:t>need to be sent as the current participant changes</a:t>
            </a:r>
            <a:endParaRPr lang="en-US" dirty="0" smtClean="0"/>
          </a:p>
          <a:p>
            <a:pPr eaLnBrk="1" hangingPunct="1">
              <a:spcBef>
                <a:spcPct val="0"/>
              </a:spcBef>
            </a:pPr>
            <a:endParaRPr lang="en-US" dirty="0" smtClean="0"/>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7A454D-833D-453E-8874-C73E39D2611D}" type="slidenum">
              <a:rPr lang="en-US" smtClean="0"/>
              <a:pPr fontAlgn="base">
                <a:spcBef>
                  <a:spcPct val="0"/>
                </a:spcBef>
                <a:spcAft>
                  <a:spcPct val="0"/>
                </a:spcAft>
                <a:defRPr/>
              </a:pPr>
              <a:t>4</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1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F0F007-E589-42E4-8AE9-EBCF7EEB9F7B}" type="slidenum">
              <a:rPr lang="en-US" smtClean="0"/>
              <a:pPr fontAlgn="base">
                <a:spcBef>
                  <a:spcPct val="0"/>
                </a:spcBef>
                <a:spcAft>
                  <a:spcPct val="0"/>
                </a:spcAft>
                <a:defRPr/>
              </a:pPr>
              <a:t>5</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1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F0F007-E589-42E4-8AE9-EBCF7EEB9F7B}" type="slidenum">
              <a:rPr lang="en-US" smtClean="0"/>
              <a:pPr fontAlgn="base">
                <a:spcBef>
                  <a:spcPct val="0"/>
                </a:spcBef>
                <a:spcAft>
                  <a:spcPct val="0"/>
                </a:spcAft>
                <a:defRPr/>
              </a:pPr>
              <a:t>6</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94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0E86B3-D8EF-47C5-9BCE-5FAC7AB5E3C7}" type="slidenum">
              <a:rPr lang="en-US" smtClean="0"/>
              <a:pPr fontAlgn="base">
                <a:spcBef>
                  <a:spcPct val="0"/>
                </a:spcBef>
                <a:spcAft>
                  <a:spcPct val="0"/>
                </a:spcAft>
                <a:defRPr/>
              </a:pPr>
              <a:t>7</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5F5A42D-AB9D-4F52-987B-771BEE8E5F3F}" type="slidenum">
              <a:rPr lang="en-US" smtClean="0"/>
              <a:pPr fontAlgn="base">
                <a:spcBef>
                  <a:spcPct val="0"/>
                </a:spcBef>
                <a:spcAft>
                  <a:spcPct val="0"/>
                </a:spcAft>
                <a:defRPr/>
              </a:pPr>
              <a:t>8</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Selection and spatial data needs reliability.  Probably want an ack. Can be at transport level.</a:t>
            </a:r>
          </a:p>
          <a:p>
            <a:pPr eaLnBrk="1" hangingPunct="1">
              <a:spcBef>
                <a:spcPct val="0"/>
              </a:spcBef>
            </a:pPr>
            <a:r>
              <a:rPr lang="en-US" dirty="0" smtClean="0"/>
              <a:t>Don’t switch active speaker till have the ack.. Maybe</a:t>
            </a:r>
          </a:p>
          <a:p>
            <a:pPr eaLnBrk="1" hangingPunct="1">
              <a:spcBef>
                <a:spcPct val="0"/>
              </a:spcBef>
            </a:pPr>
            <a:r>
              <a:rPr lang="en-US" dirty="0" smtClean="0"/>
              <a:t>Trade off between latency and reliability</a:t>
            </a:r>
          </a:p>
          <a:p>
            <a:pPr eaLnBrk="1" hangingPunct="1">
              <a:spcBef>
                <a:spcPct val="0"/>
              </a:spcBef>
            </a:pPr>
            <a:endParaRPr lang="en-US" dirty="0" smtClean="0"/>
          </a:p>
          <a:p>
            <a:pPr eaLnBrk="1" hangingPunct="1">
              <a:spcBef>
                <a:spcPct val="0"/>
              </a:spcBef>
            </a:pPr>
            <a:r>
              <a:rPr lang="en-US" dirty="0" smtClean="0"/>
              <a:t>Could potentially do with a media level clue protocol</a:t>
            </a:r>
          </a:p>
          <a:p>
            <a:pPr eaLnBrk="1" hangingPunct="1">
              <a:spcBef>
                <a:spcPct val="0"/>
              </a:spcBef>
            </a:pPr>
            <a:endParaRPr lang="en-US" dirty="0" smtClean="0"/>
          </a:p>
          <a:p>
            <a:pPr eaLnBrk="1" hangingPunct="1">
              <a:spcBef>
                <a:spcPct val="0"/>
              </a:spcBef>
            </a:pPr>
            <a:r>
              <a:rPr lang="en-US" dirty="0" smtClean="0">
                <a:solidFill>
                  <a:srgbClr val="0070C0"/>
                </a:solidFill>
              </a:rPr>
              <a:t>Might sometimes want it to be shorter. Dynamic interaction. Cultural and meeting purpose.  Change often up to every second. The fastest</a:t>
            </a:r>
          </a:p>
          <a:p>
            <a:pPr eaLnBrk="1" hangingPunct="1">
              <a:spcBef>
                <a:spcPct val="0"/>
              </a:spcBef>
            </a:pPr>
            <a:r>
              <a:rPr lang="en-US" dirty="0" smtClean="0">
                <a:solidFill>
                  <a:srgbClr val="0070C0"/>
                </a:solidFill>
              </a:rPr>
              <a:t>As it scales to more participants, have to figure out how to manage. Synchronization</a:t>
            </a:r>
          </a:p>
          <a:p>
            <a:pPr eaLnBrk="1" hangingPunct="1">
              <a:spcBef>
                <a:spcPct val="0"/>
              </a:spcBef>
            </a:pPr>
            <a:endParaRPr lang="en-US" dirty="0" smtClean="0">
              <a:solidFill>
                <a:srgbClr val="0070C0"/>
              </a:solidFill>
            </a:endParaRPr>
          </a:p>
          <a:p>
            <a:pPr eaLnBrk="1" hangingPunct="1">
              <a:spcBef>
                <a:spcPct val="0"/>
              </a:spcBef>
            </a:pPr>
            <a:endParaRPr lang="en-US" dirty="0"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D00E6A-9053-40D9-A6CB-9A6AC137B7D1}" type="slidenum">
              <a:rPr lang="en-US" smtClean="0"/>
              <a:pPr fontAlgn="base">
                <a:spcBef>
                  <a:spcPct val="0"/>
                </a:spcBef>
                <a:spcAft>
                  <a:spcPct val="0"/>
                </a:spcAft>
                <a:defRPr/>
              </a:pPr>
              <a:t>9</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_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566928" y="1447800"/>
            <a:ext cx="8229600" cy="4956048"/>
          </a:xfrm>
        </p:spPr>
        <p:txBody>
          <a:bodyPr/>
          <a:lstStyle>
            <a:lvl1pPr marL="182880" indent="-182880">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 Placeholder 12"/>
          <p:cNvSpPr>
            <a:spLocks noGrp="1"/>
          </p:cNvSpPr>
          <p:nvPr>
            <p:ph type="body" sz="quarter" idx="11"/>
          </p:nvPr>
        </p:nvSpPr>
        <p:spPr>
          <a:xfrm>
            <a:off x="566928" y="770313"/>
            <a:ext cx="8229600" cy="548640"/>
          </a:xfrm>
        </p:spPr>
        <p:txBody>
          <a:bodyPr tIns="0" bIns="0" anchor="ctr">
            <a:normAutofit/>
          </a:bodyPr>
          <a:lstStyle>
            <a:lvl1pPr marL="0" indent="0">
              <a:buNone/>
              <a:defRPr sz="2600" b="1">
                <a:solidFill>
                  <a:srgbClr val="92D050"/>
                </a:solidFill>
                <a:latin typeface="+mj-lt"/>
              </a:defRPr>
            </a:lvl1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1638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smtClean="0"/>
              <a:t>Click to edit Master title style</a:t>
            </a:r>
            <a:endParaRPr lang="en-US" altLang="en-US"/>
          </a:p>
        </p:txBody>
      </p:sp>
      <p:sp>
        <p:nvSpPr>
          <p:cNvPr id="1638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smtClean="0"/>
              <a:t>Click to edit Master subtitle style</a:t>
            </a:r>
            <a:endParaRPr lang="en-US" altLang="en-US"/>
          </a:p>
        </p:txBody>
      </p:sp>
      <p:sp>
        <p:nvSpPr>
          <p:cNvPr id="4" name="Rectangle 5"/>
          <p:cNvSpPr>
            <a:spLocks noGrp="1" noChangeArrowheads="1"/>
          </p:cNvSpPr>
          <p:nvPr>
            <p:ph type="dt" sz="half" idx="10"/>
          </p:nvPr>
        </p:nvSpPr>
        <p:spPr>
          <a:xfrm>
            <a:off x="457200" y="6248400"/>
            <a:ext cx="2133600" cy="457200"/>
          </a:xfrm>
          <a:prstGeom prst="rect">
            <a:avLst/>
          </a:prstGeom>
        </p:spPr>
        <p:txBody>
          <a:bodyPr/>
          <a:lstStyle>
            <a:lvl1pPr fontAlgn="auto">
              <a:spcBef>
                <a:spcPts val="0"/>
              </a:spcBef>
              <a:spcAft>
                <a:spcPts val="0"/>
              </a:spcAft>
              <a:defRPr>
                <a:latin typeface="+mn-lt"/>
                <a:cs typeface="+mn-cs"/>
              </a:defRPr>
            </a:lvl1pPr>
          </a:lstStyle>
          <a:p>
            <a:pPr>
              <a:defRPr/>
            </a:pPr>
            <a:fld id="{00D2B20A-29A8-4DE1-A9BE-3DA3DDE163F3}" type="datetimeFigureOut">
              <a:rPr lang="en-US"/>
              <a:pPr>
                <a:defRPr/>
              </a:pPr>
              <a:t>2/16/12</a:t>
            </a:fld>
            <a:endParaRPr lang="en-US" dirty="0"/>
          </a:p>
        </p:txBody>
      </p:sp>
      <p:sp>
        <p:nvSpPr>
          <p:cNvPr id="5" name="Rectangle 6"/>
          <p:cNvSpPr>
            <a:spLocks noGrp="1" noChangeArrowheads="1"/>
          </p:cNvSpPr>
          <p:nvPr>
            <p:ph type="ftr" sz="quarter" idx="11"/>
          </p:nvPr>
        </p:nvSpPr>
        <p:spPr>
          <a:xfrm>
            <a:off x="3124200" y="6248400"/>
            <a:ext cx="2895600" cy="457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latin typeface="+mn-lt"/>
                <a:cs typeface="+mn-cs"/>
              </a:defRPr>
            </a:lvl1pPr>
          </a:lstStyle>
          <a:p>
            <a:pPr>
              <a:defRPr/>
            </a:pPr>
            <a:endParaRPr lang="en-US" dirty="0"/>
          </a:p>
        </p:txBody>
      </p:sp>
      <p:sp>
        <p:nvSpPr>
          <p:cNvPr id="6" name="Rectangle 7"/>
          <p:cNvSpPr>
            <a:spLocks noGrp="1" noChangeArrowheads="1"/>
          </p:cNvSpPr>
          <p:nvPr>
            <p:ph type="sldNum" sz="quarter" idx="12"/>
          </p:nvPr>
        </p:nvSpPr>
        <p:spPr>
          <a:xfrm>
            <a:off x="6553200" y="6248400"/>
            <a:ext cx="2133600" cy="457200"/>
          </a:xfrm>
          <a:prstGeom prst="rect">
            <a:avLst/>
          </a:prstGeom>
        </p:spPr>
        <p:txBody>
          <a:bodyPr/>
          <a:lstStyle>
            <a:lvl1pPr fontAlgn="auto">
              <a:spcBef>
                <a:spcPts val="0"/>
              </a:spcBef>
              <a:spcAft>
                <a:spcPts val="0"/>
              </a:spcAft>
              <a:defRPr>
                <a:latin typeface="+mn-lt"/>
                <a:cs typeface="+mn-cs"/>
              </a:defRPr>
            </a:lvl1pPr>
          </a:lstStyle>
          <a:p>
            <a:pPr>
              <a:defRPr/>
            </a:pPr>
            <a:fld id="{37AA74C9-DDEA-4F13-BA2A-05BD2A622BF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wipe dir="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61975" y="365125"/>
            <a:ext cx="8229600" cy="549275"/>
          </a:xfrm>
          <a:prstGeom prst="rect">
            <a:avLst/>
          </a:prstGeom>
        </p:spPr>
        <p:txBody>
          <a:bodyPr vert="horz" lIns="45720" tIns="0" rIns="45720" bIns="0" rtlCol="0" anchor="ctr" anchorCtr="0">
            <a:normAutofit/>
          </a:bodyPr>
          <a:lstStyle/>
          <a:p>
            <a:r>
              <a:rPr lang="en-US" dirty="0" smtClean="0"/>
              <a:t>Slide Title Goes Here</a:t>
            </a:r>
            <a:endParaRPr lang="en-US" dirty="0"/>
          </a:p>
        </p:txBody>
      </p:sp>
      <p:sp>
        <p:nvSpPr>
          <p:cNvPr id="1027" name="Text Placeholder 2"/>
          <p:cNvSpPr>
            <a:spLocks noGrp="1"/>
          </p:cNvSpPr>
          <p:nvPr>
            <p:ph type="body" idx="1"/>
          </p:nvPr>
        </p:nvSpPr>
        <p:spPr bwMode="auto">
          <a:xfrm>
            <a:off x="561975" y="1447800"/>
            <a:ext cx="8229600" cy="4953000"/>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Rectangle 7"/>
          <p:cNvSpPr>
            <a:spLocks noChangeArrowheads="1"/>
          </p:cNvSpPr>
          <p:nvPr/>
        </p:nvSpPr>
        <p:spPr bwMode="ltGray">
          <a:xfrm>
            <a:off x="8612188" y="6651625"/>
            <a:ext cx="288925" cy="206375"/>
          </a:xfrm>
          <a:prstGeom prst="rect">
            <a:avLst/>
          </a:prstGeom>
          <a:noFill/>
          <a:ln w="9525" algn="ctr">
            <a:noFill/>
            <a:miter lim="800000"/>
            <a:headEnd/>
            <a:tailEnd/>
          </a:ln>
          <a:effectLst/>
        </p:spPr>
        <p:txBody>
          <a:bodyPr wrap="none" lIns="82124" tIns="41061" rIns="82124" bIns="41061" anchor="b">
            <a:spAutoFit/>
          </a:bodyPr>
          <a:lstStyle/>
          <a:p>
            <a:pPr algn="r" defTabSz="814388" fontAlgn="auto">
              <a:spcBef>
                <a:spcPts val="0"/>
              </a:spcBef>
              <a:spcAft>
                <a:spcPts val="0"/>
              </a:spcAft>
              <a:defRPr/>
            </a:pPr>
            <a:fld id="{E2E158A4-3CC9-454F-BE5E-B1F64205338B}" type="slidenum">
              <a:rPr lang="en-US" sz="800">
                <a:solidFill>
                  <a:schemeClr val="bg1">
                    <a:lumMod val="65000"/>
                  </a:schemeClr>
                </a:solidFill>
                <a:latin typeface="+mj-lt"/>
                <a:cs typeface="+mn-cs"/>
              </a:rPr>
              <a:pPr algn="r" defTabSz="814388" fontAlgn="auto">
                <a:spcBef>
                  <a:spcPts val="0"/>
                </a:spcBef>
                <a:spcAft>
                  <a:spcPts val="0"/>
                </a:spcAft>
                <a:defRPr/>
              </a:pPr>
              <a:t>‹#›</a:t>
            </a:fld>
            <a:endParaRPr lang="en-US" sz="800" dirty="0">
              <a:solidFill>
                <a:schemeClr val="bg1">
                  <a:lumMod val="65000"/>
                </a:schemeClr>
              </a:solidFill>
              <a:latin typeface="+mj-lt"/>
              <a:cs typeface="+mn-cs"/>
            </a:endParaRPr>
          </a:p>
        </p:txBody>
      </p:sp>
    </p:spTree>
  </p:cSld>
  <p:clrMap bg1="lt1" tx1="dk1" bg2="lt2" tx2="dk2" accent1="accent1" accent2="accent2" accent3="accent3" accent4="accent4" accent5="accent5" accent6="accent6" hlink="hlink" folHlink="folHlink"/>
  <p:sldLayoutIdLst>
    <p:sldLayoutId id="2147483948" r:id="rId1"/>
    <p:sldLayoutId id="2147483950" r:id="rId2"/>
    <p:sldLayoutId id="2147483949" r:id="rId3"/>
  </p:sldLayoutIdLst>
  <p:transition xmlns:p14="http://schemas.microsoft.com/office/powerpoint/2010/main">
    <p:wipe dir="r"/>
  </p:transition>
  <p:timing>
    <p:tnLst>
      <p:par>
        <p:cTn xmlns:p14="http://schemas.microsoft.com/office/powerpoint/2010/main" id="1" dur="indefinite" restart="never" nodeType="tmRoot"/>
      </p:par>
    </p:tnLst>
  </p:timing>
  <p:txStyles>
    <p:titleStyle>
      <a:lvl1pPr algn="l" rtl="0" eaLnBrk="0" fontAlgn="base" hangingPunct="0">
        <a:lnSpc>
          <a:spcPct val="80000"/>
        </a:lnSpc>
        <a:spcBef>
          <a:spcPct val="0"/>
        </a:spcBef>
        <a:spcAft>
          <a:spcPct val="0"/>
        </a:spcAft>
        <a:defRPr lang="en-US" sz="2800" b="1" kern="1200" spc="-100" dirty="0">
          <a:gradFill>
            <a:gsLst>
              <a:gs pos="0">
                <a:srgbClr val="0096D6"/>
              </a:gs>
              <a:gs pos="44000">
                <a:srgbClr val="01BBBB"/>
              </a:gs>
              <a:gs pos="100000">
                <a:srgbClr val="008041"/>
              </a:gs>
            </a:gsLst>
            <a:lin ang="4800000" scaled="0"/>
          </a:gradFill>
          <a:latin typeface="+mj-lt"/>
          <a:ea typeface="+mj-ea"/>
          <a:cs typeface="+mj-cs"/>
        </a:defRPr>
      </a:lvl1pPr>
      <a:lvl2pPr algn="l" rtl="0" eaLnBrk="0" fontAlgn="base" hangingPunct="0">
        <a:lnSpc>
          <a:spcPct val="80000"/>
        </a:lnSpc>
        <a:spcBef>
          <a:spcPct val="0"/>
        </a:spcBef>
        <a:spcAft>
          <a:spcPct val="0"/>
        </a:spcAft>
        <a:defRPr sz="2800" b="1">
          <a:solidFill>
            <a:schemeClr val="tx1"/>
          </a:solidFill>
          <a:latin typeface="Calibri" pitchFamily="34" charset="0"/>
        </a:defRPr>
      </a:lvl2pPr>
      <a:lvl3pPr algn="l" rtl="0" eaLnBrk="0" fontAlgn="base" hangingPunct="0">
        <a:lnSpc>
          <a:spcPct val="80000"/>
        </a:lnSpc>
        <a:spcBef>
          <a:spcPct val="0"/>
        </a:spcBef>
        <a:spcAft>
          <a:spcPct val="0"/>
        </a:spcAft>
        <a:defRPr sz="2800" b="1">
          <a:solidFill>
            <a:schemeClr val="tx1"/>
          </a:solidFill>
          <a:latin typeface="Calibri" pitchFamily="34" charset="0"/>
        </a:defRPr>
      </a:lvl3pPr>
      <a:lvl4pPr algn="l" rtl="0" eaLnBrk="0" fontAlgn="base" hangingPunct="0">
        <a:lnSpc>
          <a:spcPct val="80000"/>
        </a:lnSpc>
        <a:spcBef>
          <a:spcPct val="0"/>
        </a:spcBef>
        <a:spcAft>
          <a:spcPct val="0"/>
        </a:spcAft>
        <a:defRPr sz="2800" b="1">
          <a:solidFill>
            <a:schemeClr val="tx1"/>
          </a:solidFill>
          <a:latin typeface="Calibri" pitchFamily="34" charset="0"/>
        </a:defRPr>
      </a:lvl4pPr>
      <a:lvl5pPr algn="l" rtl="0" eaLnBrk="0" fontAlgn="base" hangingPunct="0">
        <a:lnSpc>
          <a:spcPct val="80000"/>
        </a:lnSpc>
        <a:spcBef>
          <a:spcPct val="0"/>
        </a:spcBef>
        <a:spcAft>
          <a:spcPct val="0"/>
        </a:spcAft>
        <a:defRPr sz="2800" b="1">
          <a:solidFill>
            <a:schemeClr val="tx1"/>
          </a:solidFill>
          <a:latin typeface="Calibri" pitchFamily="34" charset="0"/>
        </a:defRPr>
      </a:lvl5pPr>
      <a:lvl6pPr marL="457200" algn="l" rtl="0" fontAlgn="base">
        <a:lnSpc>
          <a:spcPct val="80000"/>
        </a:lnSpc>
        <a:spcBef>
          <a:spcPct val="0"/>
        </a:spcBef>
        <a:spcAft>
          <a:spcPct val="0"/>
        </a:spcAft>
        <a:defRPr sz="2800" b="1">
          <a:solidFill>
            <a:schemeClr val="tx1"/>
          </a:solidFill>
          <a:latin typeface="Calibri" pitchFamily="34" charset="0"/>
        </a:defRPr>
      </a:lvl6pPr>
      <a:lvl7pPr marL="914400" algn="l" rtl="0" fontAlgn="base">
        <a:lnSpc>
          <a:spcPct val="80000"/>
        </a:lnSpc>
        <a:spcBef>
          <a:spcPct val="0"/>
        </a:spcBef>
        <a:spcAft>
          <a:spcPct val="0"/>
        </a:spcAft>
        <a:defRPr sz="2800" b="1">
          <a:solidFill>
            <a:schemeClr val="tx1"/>
          </a:solidFill>
          <a:latin typeface="Calibri" pitchFamily="34" charset="0"/>
        </a:defRPr>
      </a:lvl7pPr>
      <a:lvl8pPr marL="1371600" algn="l" rtl="0" fontAlgn="base">
        <a:lnSpc>
          <a:spcPct val="80000"/>
        </a:lnSpc>
        <a:spcBef>
          <a:spcPct val="0"/>
        </a:spcBef>
        <a:spcAft>
          <a:spcPct val="0"/>
        </a:spcAft>
        <a:defRPr sz="2800" b="1">
          <a:solidFill>
            <a:schemeClr val="tx1"/>
          </a:solidFill>
          <a:latin typeface="Calibri" pitchFamily="34" charset="0"/>
        </a:defRPr>
      </a:lvl8pPr>
      <a:lvl9pPr marL="1828800" algn="l" rtl="0" fontAlgn="base">
        <a:lnSpc>
          <a:spcPct val="80000"/>
        </a:lnSpc>
        <a:spcBef>
          <a:spcPct val="0"/>
        </a:spcBef>
        <a:spcAft>
          <a:spcPct val="0"/>
        </a:spcAft>
        <a:defRPr sz="2800" b="1">
          <a:solidFill>
            <a:schemeClr val="tx1"/>
          </a:solidFill>
          <a:latin typeface="Calibri" pitchFamily="34" charset="0"/>
        </a:defRPr>
      </a:lvl9pPr>
    </p:titleStyle>
    <p:bodyStyle>
      <a:lvl1pPr marL="90488" indent="-228600" algn="l" rtl="0" eaLnBrk="0" fontAlgn="base" hangingPunct="0">
        <a:lnSpc>
          <a:spcPct val="110000"/>
        </a:lnSpc>
        <a:spcBef>
          <a:spcPts val="600"/>
        </a:spcBef>
        <a:spcAft>
          <a:spcPct val="0"/>
        </a:spcAft>
        <a:buClr>
          <a:srgbClr val="92D050"/>
        </a:buClr>
        <a:buSzPct val="100000"/>
        <a:buFont typeface="Wingdings" pitchFamily="2" charset="2"/>
        <a:buChar char="§"/>
        <a:defRPr lang="en-US" sz="2200" kern="1200" dirty="0">
          <a:solidFill>
            <a:schemeClr val="tx1"/>
          </a:solidFill>
          <a:latin typeface="+mn-lt"/>
          <a:ea typeface="+mn-ea"/>
          <a:cs typeface="+mn-cs"/>
        </a:defRPr>
      </a:lvl1pPr>
      <a:lvl2pPr marL="457200" algn="l" rtl="0" eaLnBrk="0" fontAlgn="base" hangingPunct="0">
        <a:spcBef>
          <a:spcPts val="600"/>
        </a:spcBef>
        <a:spcAft>
          <a:spcPct val="0"/>
        </a:spcAft>
        <a:buClr>
          <a:schemeClr val="tx2"/>
        </a:buClr>
        <a:defRPr lang="en-US" kern="1200" dirty="0">
          <a:solidFill>
            <a:schemeClr val="tx1"/>
          </a:solidFill>
          <a:latin typeface="+mn-lt"/>
          <a:ea typeface="+mn-ea"/>
          <a:cs typeface="+mn-cs"/>
        </a:defRPr>
      </a:lvl2pPr>
      <a:lvl3pPr marL="822325" indent="-1588" algn="l" rtl="0" eaLnBrk="0" fontAlgn="base" hangingPunct="0">
        <a:spcBef>
          <a:spcPts val="600"/>
        </a:spcBef>
        <a:spcAft>
          <a:spcPct val="0"/>
        </a:spcAft>
        <a:buFont typeface="Arial" charset="0"/>
        <a:defRPr lang="en-US" sz="1600" kern="1200" dirty="0">
          <a:solidFill>
            <a:schemeClr val="tx1"/>
          </a:solidFill>
          <a:latin typeface="+mn-lt"/>
          <a:ea typeface="+mn-ea"/>
          <a:cs typeface="+mn-cs"/>
        </a:defRPr>
      </a:lvl3pPr>
      <a:lvl4pPr marL="1187450" indent="184150" algn="l" rtl="0" eaLnBrk="0" fontAlgn="base" hangingPunct="0">
        <a:spcBef>
          <a:spcPts val="600"/>
        </a:spcBef>
        <a:spcAft>
          <a:spcPct val="0"/>
        </a:spcAft>
        <a:buFont typeface="Arial" charset="0"/>
        <a:defRPr lang="en-US" sz="1400" kern="1200" dirty="0">
          <a:solidFill>
            <a:schemeClr val="tx1"/>
          </a:solidFill>
          <a:latin typeface="+mn-lt"/>
          <a:ea typeface="+mn-ea"/>
          <a:cs typeface="+mn-cs"/>
        </a:defRPr>
      </a:lvl4pPr>
      <a:lvl5pPr marL="1554163" indent="274638" algn="l" rtl="0" eaLnBrk="0" fontAlgn="base" hangingPunct="0">
        <a:spcBef>
          <a:spcPts val="600"/>
        </a:spcBef>
        <a:spcAft>
          <a:spcPct val="0"/>
        </a:spcAft>
        <a:buFont typeface="Arial" charset="0"/>
        <a:defRPr lang="en-US" sz="1400" kern="1200" dirty="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9"/>
          <p:cNvSpPr>
            <a:spLocks noChangeArrowheads="1"/>
          </p:cNvSpPr>
          <p:nvPr/>
        </p:nvSpPr>
        <p:spPr bwMode="auto">
          <a:xfrm>
            <a:off x="498475" y="5176838"/>
            <a:ext cx="7843838" cy="1077218"/>
          </a:xfrm>
          <a:prstGeom prst="rect">
            <a:avLst/>
          </a:prstGeom>
          <a:noFill/>
          <a:ln w="9525">
            <a:noFill/>
            <a:miter lim="800000"/>
            <a:headEnd/>
            <a:tailEnd/>
          </a:ln>
        </p:spPr>
        <p:txBody>
          <a:bodyPr>
            <a:spAutoFit/>
          </a:bodyPr>
          <a:lstStyle/>
          <a:p>
            <a:pPr algn="r">
              <a:spcBef>
                <a:spcPts val="600"/>
              </a:spcBef>
            </a:pPr>
            <a:r>
              <a:rPr lang="en-US" b="1" dirty="0">
                <a:solidFill>
                  <a:srgbClr val="0070C0"/>
                </a:solidFill>
                <a:latin typeface="Calibri" pitchFamily="34" charset="0"/>
              </a:rPr>
              <a:t>Allyn Romanow (allyn@cisco.com) </a:t>
            </a:r>
          </a:p>
          <a:p>
            <a:pPr algn="r">
              <a:spcBef>
                <a:spcPts val="600"/>
              </a:spcBef>
            </a:pPr>
            <a:r>
              <a:rPr lang="en-US" b="1" dirty="0">
                <a:solidFill>
                  <a:srgbClr val="0070C0"/>
                </a:solidFill>
                <a:latin typeface="Calibri" pitchFamily="34" charset="0"/>
              </a:rPr>
              <a:t>Stephen Botzko (stephen.botzko@gmail.com)</a:t>
            </a:r>
          </a:p>
          <a:p>
            <a:pPr algn="r">
              <a:spcBef>
                <a:spcPts val="600"/>
              </a:spcBef>
            </a:pPr>
            <a:r>
              <a:rPr lang="en-US" b="1" dirty="0">
                <a:solidFill>
                  <a:srgbClr val="0070C0"/>
                </a:solidFill>
                <a:latin typeface="Calibri" pitchFamily="34" charset="0"/>
              </a:rPr>
              <a:t>Robert  Hansen (rohanse2@cisco.com</a:t>
            </a:r>
            <a:r>
              <a:rPr lang="en-US" b="1" dirty="0">
                <a:solidFill>
                  <a:srgbClr val="000000"/>
                </a:solidFill>
                <a:latin typeface="Calibri" pitchFamily="34" charset="0"/>
              </a:rPr>
              <a:t>)</a:t>
            </a:r>
          </a:p>
        </p:txBody>
      </p:sp>
      <p:sp>
        <p:nvSpPr>
          <p:cNvPr id="6" name="Title 5"/>
          <p:cNvSpPr>
            <a:spLocks noGrp="1"/>
          </p:cNvSpPr>
          <p:nvPr>
            <p:ph type="ctrTitle"/>
          </p:nvPr>
        </p:nvSpPr>
        <p:spPr>
          <a:xfrm>
            <a:off x="1600200" y="0"/>
            <a:ext cx="6781800" cy="2133600"/>
          </a:xfrm>
        </p:spPr>
        <p:txBody>
          <a:bodyPr/>
          <a:lstStyle/>
          <a:p>
            <a:pPr algn="ctr" eaLnBrk="1" fontAlgn="auto" hangingPunct="1">
              <a:spcAft>
                <a:spcPts val="0"/>
              </a:spcAft>
              <a:defRPr/>
            </a:pPr>
            <a:r>
              <a:rPr dirty="0" smtClean="0"/>
              <a:t>	</a:t>
            </a:r>
            <a:r>
              <a:rPr sz="6000" dirty="0" smtClean="0"/>
              <a:t>CLUE</a:t>
            </a:r>
            <a:endParaRPr sz="6000" dirty="0"/>
          </a:p>
        </p:txBody>
      </p:sp>
      <p:sp>
        <p:nvSpPr>
          <p:cNvPr id="3076" name="TextBox 4"/>
          <p:cNvSpPr txBox="1">
            <a:spLocks noChangeArrowheads="1"/>
          </p:cNvSpPr>
          <p:nvPr/>
        </p:nvSpPr>
        <p:spPr bwMode="auto">
          <a:xfrm>
            <a:off x="4648200" y="2514600"/>
            <a:ext cx="4495800" cy="2369880"/>
          </a:xfrm>
          <a:prstGeom prst="rect">
            <a:avLst/>
          </a:prstGeom>
          <a:noFill/>
          <a:ln w="9525">
            <a:noFill/>
            <a:miter lim="800000"/>
            <a:headEnd/>
            <a:tailEnd/>
          </a:ln>
        </p:spPr>
        <p:txBody>
          <a:bodyPr>
            <a:spAutoFit/>
          </a:bodyPr>
          <a:lstStyle/>
          <a:p>
            <a:r>
              <a:rPr lang="en-US" sz="2800" b="1" dirty="0">
                <a:solidFill>
                  <a:srgbClr val="0070C0"/>
                </a:solidFill>
                <a:latin typeface="Calibri" pitchFamily="34" charset="0"/>
              </a:rPr>
              <a:t>Signaling Requirements for implementing the Framework</a:t>
            </a:r>
            <a:endParaRPr lang="en-US" sz="2800" b="1" dirty="0">
              <a:latin typeface="Calibri" pitchFamily="34" charset="0"/>
            </a:endParaRPr>
          </a:p>
          <a:p>
            <a:endParaRPr lang="en-US" sz="2000" b="1" dirty="0">
              <a:latin typeface="Calibri" pitchFamily="34" charset="0"/>
            </a:endParaRPr>
          </a:p>
          <a:p>
            <a:endParaRPr lang="en-US" sz="2000" b="1" dirty="0">
              <a:latin typeface="Calibri" pitchFamily="34" charset="0"/>
            </a:endParaRPr>
          </a:p>
          <a:p>
            <a:r>
              <a:rPr lang="en-US" sz="2400" b="1" dirty="0">
                <a:solidFill>
                  <a:srgbClr val="0070C0"/>
                </a:solidFill>
                <a:latin typeface="Calibri" pitchFamily="34" charset="0"/>
              </a:rPr>
              <a:t>CLUE interim Feb 15, 16, 2012</a:t>
            </a:r>
          </a:p>
        </p:txBody>
      </p:sp>
      <p:pic>
        <p:nvPicPr>
          <p:cNvPr id="3078" name="Picture 6"/>
          <p:cNvPicPr>
            <a:picLocks noChangeAspect="1" noChangeArrowheads="1"/>
          </p:cNvPicPr>
          <p:nvPr/>
        </p:nvPicPr>
        <p:blipFill>
          <a:blip r:embed="rId3"/>
          <a:srcRect/>
          <a:stretch>
            <a:fillRect/>
          </a:stretch>
        </p:blipFill>
        <p:spPr bwMode="auto">
          <a:xfrm>
            <a:off x="914400" y="2057400"/>
            <a:ext cx="2667000" cy="2438400"/>
          </a:xfrm>
          <a:prstGeom prst="rect">
            <a:avLst/>
          </a:prstGeom>
          <a:noFill/>
          <a:ln w="9525">
            <a:noFill/>
            <a:miter lim="800000"/>
            <a:headEnd/>
            <a:tailEnd/>
          </a:ln>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88861" cy="838200"/>
          </a:xfrm>
        </p:spPr>
        <p:txBody>
          <a:bodyPr>
            <a:normAutofit fontScale="90000"/>
          </a:bodyPr>
          <a:lstStyle/>
          <a:p>
            <a:pPr fontAlgn="auto">
              <a:spcAft>
                <a:spcPts val="0"/>
              </a:spcAft>
              <a:defRPr/>
            </a:pPr>
            <a:r>
              <a:rPr smtClean="0"/>
              <a:t>Requirements for capture </a:t>
            </a:r>
            <a:r>
              <a:rPr err="1" smtClean="0"/>
              <a:t>attribs</a:t>
            </a:r>
            <a:r>
              <a:rPr smtClean="0"/>
              <a:t> advertisement continued</a:t>
            </a:r>
            <a:endParaRPr>
              <a:solidFill>
                <a:srgbClr val="08252E"/>
              </a:solidFill>
            </a:endParaRPr>
          </a:p>
        </p:txBody>
      </p:sp>
      <p:sp>
        <p:nvSpPr>
          <p:cNvPr id="3" name="Text Placeholder 2"/>
          <p:cNvSpPr>
            <a:spLocks noGrp="1"/>
          </p:cNvSpPr>
          <p:nvPr>
            <p:ph type="body" sz="quarter" idx="10"/>
          </p:nvPr>
        </p:nvSpPr>
        <p:spPr>
          <a:xfrm>
            <a:off x="304800" y="1143000"/>
            <a:ext cx="8578850" cy="4824413"/>
          </a:xfrm>
        </p:spPr>
        <p:txBody>
          <a:bodyPr rtlCol="0">
            <a:normAutofit/>
          </a:bodyPr>
          <a:lstStyle/>
          <a:p>
            <a:pPr marL="91440" eaLnBrk="1" fontAlgn="auto" hangingPunct="1">
              <a:spcAft>
                <a:spcPts val="0"/>
              </a:spcAft>
              <a:defRPr/>
            </a:pPr>
            <a:r>
              <a:rPr sz="3200" b="1" dirty="0" smtClean="0">
                <a:solidFill>
                  <a:srgbClr val="0070C0"/>
                </a:solidFill>
              </a:rPr>
              <a:t>Advertisements also change when new sites join - less frequently than speaker changes. </a:t>
            </a:r>
          </a:p>
          <a:p>
            <a:pPr marL="91440" eaLnBrk="1" fontAlgn="auto" hangingPunct="1">
              <a:spcAft>
                <a:spcPts val="0"/>
              </a:spcAft>
              <a:defRPr/>
            </a:pPr>
            <a:r>
              <a:rPr sz="3200" b="1" dirty="0" smtClean="0">
                <a:solidFill>
                  <a:srgbClr val="0070C0"/>
                </a:solidFill>
              </a:rPr>
              <a:t>Advertisements might change in response to network conditions</a:t>
            </a:r>
          </a:p>
          <a:p>
            <a:pPr marL="91440" eaLnBrk="1" fontAlgn="auto" hangingPunct="1">
              <a:spcAft>
                <a:spcPts val="0"/>
              </a:spcAft>
              <a:defRPr/>
            </a:pPr>
            <a:r>
              <a:rPr sz="3200" b="1" dirty="0" smtClean="0">
                <a:solidFill>
                  <a:srgbClr val="0070C0"/>
                </a:solidFill>
              </a:rPr>
              <a:t> In these cases advertisement can be slower.  Latencies on the order of 1-2 seconds seem acceptable</a:t>
            </a:r>
          </a:p>
          <a:p>
            <a:pPr marL="91440" eaLnBrk="1" fontAlgn="auto" hangingPunct="1">
              <a:spcAft>
                <a:spcPts val="0"/>
              </a:spcAft>
              <a:defRPr/>
            </a:pPr>
            <a:endParaRPr sz="3200" b="1" dirty="0" smtClean="0">
              <a:solidFill>
                <a:srgbClr val="0070C0"/>
              </a:solidFill>
            </a:endParaRPr>
          </a:p>
          <a:p>
            <a:pPr marL="91440" eaLnBrk="1" fontAlgn="auto" hangingPunct="1">
              <a:spcAft>
                <a:spcPts val="0"/>
              </a:spcAft>
              <a:defRPr/>
            </a:pPr>
            <a:endParaRPr sz="3200" b="1" dirty="0" smtClean="0">
              <a:solidFill>
                <a:srgbClr val="0070C0"/>
              </a:solidFill>
            </a:endParaRPr>
          </a:p>
          <a:p>
            <a:pPr marL="91440" eaLnBrk="1" fontAlgn="auto" hangingPunct="1">
              <a:spcAft>
                <a:spcPts val="0"/>
              </a:spcAft>
              <a:defRPr/>
            </a:pPr>
            <a:endParaRPr sz="3200" b="1" dirty="0" smtClean="0">
              <a:solidFill>
                <a:srgbClr val="0070C0"/>
              </a:solidFill>
            </a:endParaRPr>
          </a:p>
          <a:p>
            <a:pPr marL="91440" eaLnBrk="1" fontAlgn="auto" hangingPunct="1">
              <a:spcAft>
                <a:spcPts val="0"/>
              </a:spcAft>
              <a:defRPr/>
            </a:pPr>
            <a:endParaRPr sz="3200" b="1" dirty="0" smtClean="0">
              <a:solidFill>
                <a:srgbClr val="0070C0"/>
              </a:solidFill>
            </a:endParaRPr>
          </a:p>
          <a:p>
            <a:pPr marL="91440" eaLnBrk="1" fontAlgn="auto" hangingPunct="1">
              <a:spcAft>
                <a:spcPts val="0"/>
              </a:spcAft>
              <a:buFont typeface="Arial" pitchFamily="34" charset="0"/>
              <a:buChar char="•"/>
              <a:defRPr/>
            </a:pPr>
            <a:endParaRPr sz="3200" b="1" dirty="0" smtClean="0">
              <a:solidFill>
                <a:srgbClr val="0070C0"/>
              </a:solidFill>
            </a:endParaRPr>
          </a:p>
          <a:p>
            <a:pPr lvl="1" eaLnBrk="1" fontAlgn="auto" hangingPunct="1">
              <a:spcAft>
                <a:spcPts val="0"/>
              </a:spcAft>
              <a:buFont typeface="Arial" pitchFamily="34" charset="0"/>
              <a:buChar char="•"/>
              <a:defRPr/>
            </a:pPr>
            <a:endParaRPr sz="2400" b="1" dirty="0" smtClean="0">
              <a:solidFill>
                <a:srgbClr val="0070C0"/>
              </a:solidFill>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smtClean="0"/>
              <a:t>Timing Requirements –</a:t>
            </a:r>
            <a:br>
              <a:rPr smtClean="0"/>
            </a:br>
            <a:r>
              <a:rPr smtClean="0"/>
              <a:t>Advertisements of encodings &amp; encoding groups</a:t>
            </a:r>
            <a:endParaRPr>
              <a:solidFill>
                <a:srgbClr val="08252E"/>
              </a:solidFill>
            </a:endParaRPr>
          </a:p>
        </p:txBody>
      </p:sp>
      <p:sp>
        <p:nvSpPr>
          <p:cNvPr id="3" name="Text Placeholder 2"/>
          <p:cNvSpPr>
            <a:spLocks noGrp="1"/>
          </p:cNvSpPr>
          <p:nvPr>
            <p:ph type="body" sz="quarter" idx="10"/>
          </p:nvPr>
        </p:nvSpPr>
        <p:spPr>
          <a:xfrm>
            <a:off x="239713" y="1484313"/>
            <a:ext cx="8578850" cy="4824412"/>
          </a:xfrm>
        </p:spPr>
        <p:txBody>
          <a:bodyPr rtlCol="0">
            <a:normAutofit/>
          </a:bodyPr>
          <a:lstStyle/>
          <a:p>
            <a:pPr eaLnBrk="1" hangingPunct="1">
              <a:defRPr/>
            </a:pPr>
            <a:r>
              <a:rPr sz="2800" b="1" dirty="0" smtClean="0">
                <a:solidFill>
                  <a:srgbClr val="0070C0"/>
                </a:solidFill>
              </a:rPr>
              <a:t>Media parameters (bandwidth, resolution, etc) are maximums</a:t>
            </a:r>
          </a:p>
          <a:p>
            <a:pPr eaLnBrk="1" hangingPunct="1">
              <a:defRPr/>
            </a:pPr>
            <a:r>
              <a:rPr sz="2800" b="1" dirty="0" smtClean="0">
                <a:solidFill>
                  <a:srgbClr val="0070C0"/>
                </a:solidFill>
              </a:rPr>
              <a:t>No need to change with voice switching</a:t>
            </a:r>
          </a:p>
          <a:p>
            <a:pPr eaLnBrk="1" hangingPunct="1">
              <a:defRPr/>
            </a:pPr>
            <a:r>
              <a:rPr sz="2800" b="1" dirty="0" smtClean="0">
                <a:solidFill>
                  <a:srgbClr val="0070C0"/>
                </a:solidFill>
              </a:rPr>
              <a:t>Hence more static than spatial</a:t>
            </a:r>
          </a:p>
          <a:p>
            <a:pPr eaLnBrk="1" hangingPunct="1">
              <a:defRPr/>
            </a:pPr>
            <a:r>
              <a:rPr sz="2800" b="1" dirty="0" smtClean="0">
                <a:solidFill>
                  <a:srgbClr val="0070C0"/>
                </a:solidFill>
              </a:rPr>
              <a:t>Scale of 1-2 seconds</a:t>
            </a:r>
          </a:p>
          <a:p>
            <a:pPr eaLnBrk="1" hangingPunct="1">
              <a:defRPr/>
            </a:pPr>
            <a:r>
              <a:rPr sz="2800" b="1" dirty="0" smtClean="0">
                <a:solidFill>
                  <a:srgbClr val="0070C0"/>
                </a:solidFill>
              </a:rPr>
              <a:t>Encodings and the enc group might change due to network conditions, local resources usage. Infrequent and longer time scale.   </a:t>
            </a:r>
          </a:p>
          <a:p>
            <a:pPr lvl="1" eaLnBrk="1" fontAlgn="auto" hangingPunct="1">
              <a:spcAft>
                <a:spcPts val="0"/>
              </a:spcAft>
              <a:defRPr/>
            </a:pPr>
            <a:r>
              <a:rPr sz="2400" b="1" dirty="0" smtClean="0">
                <a:solidFill>
                  <a:srgbClr val="0070C0"/>
                </a:solidFill>
              </a:rPr>
              <a:t>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smtClean="0"/>
              <a:t>Timing Requirements for consumer selection</a:t>
            </a:r>
            <a:endParaRPr>
              <a:solidFill>
                <a:srgbClr val="08252E"/>
              </a:solidFill>
            </a:endParaRPr>
          </a:p>
        </p:txBody>
      </p:sp>
      <p:sp>
        <p:nvSpPr>
          <p:cNvPr id="3" name="Text Placeholder 2"/>
          <p:cNvSpPr>
            <a:spLocks noGrp="1"/>
          </p:cNvSpPr>
          <p:nvPr>
            <p:ph type="body" sz="quarter" idx="10"/>
          </p:nvPr>
        </p:nvSpPr>
        <p:spPr>
          <a:xfrm>
            <a:off x="228600" y="1219200"/>
            <a:ext cx="8578850" cy="5318125"/>
          </a:xfrm>
        </p:spPr>
        <p:txBody>
          <a:bodyPr rtlCol="0">
            <a:normAutofit/>
          </a:bodyPr>
          <a:lstStyle/>
          <a:p>
            <a:pPr marL="91440" eaLnBrk="1" fontAlgn="auto" hangingPunct="1">
              <a:spcAft>
                <a:spcPts val="0"/>
              </a:spcAft>
              <a:defRPr/>
            </a:pPr>
            <a:r>
              <a:rPr sz="2800" b="1" smtClean="0">
                <a:solidFill>
                  <a:srgbClr val="0070C0"/>
                </a:solidFill>
              </a:rPr>
              <a:t>Consumer selection often automatic</a:t>
            </a:r>
          </a:p>
          <a:p>
            <a:pPr marL="458152" lvl="1" eaLnBrk="1" fontAlgn="auto" hangingPunct="1">
              <a:spcAft>
                <a:spcPts val="0"/>
              </a:spcAft>
              <a:buFont typeface="Arial" pitchFamily="34" charset="0"/>
              <a:buChar char="•"/>
              <a:defRPr/>
            </a:pPr>
            <a:r>
              <a:rPr sz="2800" b="1" smtClean="0">
                <a:solidFill>
                  <a:srgbClr val="0070C0"/>
                </a:solidFill>
              </a:rPr>
              <a:t> done </a:t>
            </a:r>
            <a:r>
              <a:rPr sz="2800" b="1" dirty="0" smtClean="0">
                <a:solidFill>
                  <a:srgbClr val="0070C0"/>
                </a:solidFill>
              </a:rPr>
              <a:t>by </a:t>
            </a:r>
            <a:r>
              <a:rPr sz="2800" b="1" smtClean="0">
                <a:solidFill>
                  <a:srgbClr val="0070C0"/>
                </a:solidFill>
              </a:rPr>
              <a:t>machine agents per policy</a:t>
            </a:r>
            <a:endParaRPr sz="2800" b="1" dirty="0" smtClean="0">
              <a:solidFill>
                <a:srgbClr val="0070C0"/>
              </a:solidFill>
            </a:endParaRPr>
          </a:p>
          <a:p>
            <a:pPr lvl="1" eaLnBrk="1" fontAlgn="auto" hangingPunct="1">
              <a:spcAft>
                <a:spcPts val="0"/>
              </a:spcAft>
              <a:buFont typeface="Arial" pitchFamily="34" charset="0"/>
              <a:buChar char="•"/>
              <a:defRPr/>
            </a:pPr>
            <a:r>
              <a:rPr sz="2800" b="1" smtClean="0">
                <a:solidFill>
                  <a:srgbClr val="0070C0"/>
                </a:solidFill>
              </a:rPr>
              <a:t> Latency requirements might </a:t>
            </a:r>
            <a:r>
              <a:rPr sz="2800" b="1" dirty="0" smtClean="0">
                <a:solidFill>
                  <a:srgbClr val="0070C0"/>
                </a:solidFill>
              </a:rPr>
              <a:t>need </a:t>
            </a:r>
            <a:r>
              <a:rPr sz="2800" b="1" smtClean="0">
                <a:solidFill>
                  <a:srgbClr val="0070C0"/>
                </a:solidFill>
              </a:rPr>
              <a:t>more analysis</a:t>
            </a:r>
          </a:p>
          <a:p>
            <a:pPr marL="91440" eaLnBrk="1" fontAlgn="auto" hangingPunct="1">
              <a:spcAft>
                <a:spcPts val="0"/>
              </a:spcAft>
              <a:defRPr/>
            </a:pPr>
            <a:r>
              <a:rPr lang="en-US" sz="2800" b="1" dirty="0" smtClean="0">
                <a:solidFill>
                  <a:srgbClr val="0070C0"/>
                </a:solidFill>
              </a:rPr>
              <a:t>User selection will be included in most UIs</a:t>
            </a:r>
          </a:p>
          <a:p>
            <a:pPr lvl="1" eaLnBrk="1" fontAlgn="auto" hangingPunct="1">
              <a:spcAft>
                <a:spcPts val="0"/>
              </a:spcAft>
              <a:buFont typeface="Arial" pitchFamily="34" charset="0"/>
              <a:buChar char="•"/>
              <a:defRPr/>
            </a:pPr>
            <a:r>
              <a:rPr lang="en-US" sz="2800" b="1" dirty="0" smtClean="0">
                <a:solidFill>
                  <a:srgbClr val="0070C0"/>
                </a:solidFill>
              </a:rPr>
              <a:t> Needs to be responsive to human speed</a:t>
            </a:r>
            <a:endParaRPr sz="2800" b="1" dirty="0" smtClean="0">
              <a:solidFill>
                <a:srgbClr val="0070C0"/>
              </a:solidFill>
            </a:endParaRPr>
          </a:p>
          <a:p>
            <a:pPr marL="91440" eaLnBrk="1" fontAlgn="auto" hangingPunct="1">
              <a:spcAft>
                <a:spcPts val="0"/>
              </a:spcAft>
              <a:defRPr/>
            </a:pPr>
            <a:r>
              <a:rPr sz="2800" b="1" dirty="0" smtClean="0">
                <a:solidFill>
                  <a:srgbClr val="0070C0"/>
                </a:solidFill>
              </a:rPr>
              <a:t>Latency of 1-2 seconds </a:t>
            </a:r>
            <a:r>
              <a:rPr sz="2800" b="1" smtClean="0">
                <a:solidFill>
                  <a:srgbClr val="0070C0"/>
                </a:solidFill>
              </a:rPr>
              <a:t>seems sufficient</a:t>
            </a:r>
            <a:endParaRPr sz="2800" b="1" dirty="0" smtClean="0">
              <a:solidFill>
                <a:srgbClr val="0070C0"/>
              </a:solidFill>
            </a:endParaRPr>
          </a:p>
          <a:p>
            <a:pPr marL="91440" eaLnBrk="1" fontAlgn="auto" hangingPunct="1">
              <a:spcAft>
                <a:spcPts val="0"/>
              </a:spcAft>
              <a:defRPr/>
            </a:pPr>
            <a:endParaRPr sz="2800" b="1" dirty="0" smtClean="0">
              <a:solidFill>
                <a:srgbClr val="0070C0"/>
              </a:solidFill>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88861" cy="838200"/>
          </a:xfrm>
        </p:spPr>
        <p:txBody>
          <a:bodyPr/>
          <a:lstStyle/>
          <a:p>
            <a:pPr fontAlgn="auto">
              <a:spcAft>
                <a:spcPts val="0"/>
              </a:spcAft>
              <a:defRPr/>
            </a:pPr>
            <a:r>
              <a:rPr smtClean="0"/>
              <a:t>Signalling bandwidth</a:t>
            </a:r>
            <a:endParaRPr>
              <a:solidFill>
                <a:srgbClr val="08252E"/>
              </a:solidFill>
            </a:endParaRPr>
          </a:p>
        </p:txBody>
      </p:sp>
      <p:sp>
        <p:nvSpPr>
          <p:cNvPr id="3" name="Text Placeholder 2"/>
          <p:cNvSpPr>
            <a:spLocks noGrp="1"/>
          </p:cNvSpPr>
          <p:nvPr>
            <p:ph type="body" sz="quarter" idx="10"/>
          </p:nvPr>
        </p:nvSpPr>
        <p:spPr>
          <a:xfrm>
            <a:off x="304800" y="1143000"/>
            <a:ext cx="8578850" cy="4824413"/>
          </a:xfrm>
        </p:spPr>
        <p:txBody>
          <a:bodyPr rtlCol="0">
            <a:normAutofit/>
          </a:bodyPr>
          <a:lstStyle/>
          <a:p>
            <a:pPr marL="91440" algn="just" eaLnBrk="1" fontAlgn="auto" hangingPunct="1">
              <a:spcAft>
                <a:spcPts val="0"/>
              </a:spcAft>
              <a:defRPr/>
            </a:pPr>
            <a:r>
              <a:rPr sz="3200" b="1" smtClean="0">
                <a:solidFill>
                  <a:srgbClr val="0070C0"/>
                </a:solidFill>
              </a:rPr>
              <a:t>Requires investigation</a:t>
            </a:r>
            <a:endParaRPr sz="3200" b="1" dirty="0" smtClean="0">
              <a:solidFill>
                <a:srgbClr val="0070C0"/>
              </a:solidFill>
            </a:endParaRPr>
          </a:p>
          <a:p>
            <a:pPr marL="91440" eaLnBrk="1" fontAlgn="auto" hangingPunct="1">
              <a:spcAft>
                <a:spcPts val="0"/>
              </a:spcAft>
              <a:buNone/>
              <a:defRPr/>
            </a:pPr>
            <a:endParaRPr sz="3200" b="1" dirty="0" smtClean="0">
              <a:solidFill>
                <a:srgbClr val="0070C0"/>
              </a:solidFill>
            </a:endParaRPr>
          </a:p>
          <a:p>
            <a:pPr lvl="1" eaLnBrk="1" fontAlgn="auto" hangingPunct="1">
              <a:spcAft>
                <a:spcPts val="0"/>
              </a:spcAft>
              <a:buFont typeface="Arial" pitchFamily="34" charset="0"/>
              <a:buChar char="•"/>
              <a:defRPr/>
            </a:pPr>
            <a:endParaRPr sz="2400" b="1" dirty="0" smtClean="0">
              <a:solidFill>
                <a:srgbClr val="0070C0"/>
              </a:solidFill>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smtClean="0"/>
              <a:t>Requirements for media</a:t>
            </a:r>
            <a:endParaRPr>
              <a:solidFill>
                <a:srgbClr val="08252E"/>
              </a:solidFill>
            </a:endParaRPr>
          </a:p>
        </p:txBody>
      </p:sp>
      <p:sp>
        <p:nvSpPr>
          <p:cNvPr id="3" name="Text Placeholder 2"/>
          <p:cNvSpPr>
            <a:spLocks noGrp="1"/>
          </p:cNvSpPr>
          <p:nvPr>
            <p:ph type="body" sz="quarter" idx="10"/>
          </p:nvPr>
        </p:nvSpPr>
        <p:spPr>
          <a:xfrm>
            <a:off x="239713" y="1484313"/>
            <a:ext cx="8578850" cy="4824412"/>
          </a:xfrm>
        </p:spPr>
        <p:txBody>
          <a:bodyPr rtlCol="0">
            <a:normAutofit/>
          </a:bodyPr>
          <a:lstStyle/>
          <a:p>
            <a:pPr marL="91440" eaLnBrk="1" fontAlgn="auto" hangingPunct="1">
              <a:spcAft>
                <a:spcPts val="0"/>
              </a:spcAft>
              <a:defRPr/>
            </a:pPr>
            <a:r>
              <a:rPr sz="2800" b="1" dirty="0" smtClean="0">
                <a:solidFill>
                  <a:srgbClr val="0070C0"/>
                </a:solidFill>
              </a:rPr>
              <a:t>Multiplex RTP streams on single session</a:t>
            </a:r>
          </a:p>
          <a:p>
            <a:pPr marL="91440" eaLnBrk="1" fontAlgn="auto" hangingPunct="1">
              <a:spcAft>
                <a:spcPts val="0"/>
              </a:spcAft>
              <a:defRPr/>
            </a:pPr>
            <a:r>
              <a:rPr sz="2800" b="1" dirty="0" smtClean="0">
                <a:solidFill>
                  <a:srgbClr val="0070C0"/>
                </a:solidFill>
              </a:rPr>
              <a:t>Hard limit on the number of streams</a:t>
            </a:r>
          </a:p>
          <a:p>
            <a:pPr marL="91440" eaLnBrk="1" fontAlgn="auto" hangingPunct="1">
              <a:spcAft>
                <a:spcPts val="0"/>
              </a:spcAft>
              <a:defRPr/>
            </a:pPr>
            <a:r>
              <a:rPr sz="2800" b="1" dirty="0" smtClean="0">
                <a:solidFill>
                  <a:srgbClr val="0070C0"/>
                </a:solidFill>
              </a:rPr>
              <a:t>How to do mapping of source to output is the issue</a:t>
            </a:r>
          </a:p>
          <a:p>
            <a:pPr lvl="1" eaLnBrk="1" fontAlgn="auto" hangingPunct="1">
              <a:spcAft>
                <a:spcPts val="0"/>
              </a:spcAft>
              <a:buFont typeface="Arial" pitchFamily="34" charset="0"/>
              <a:buChar char="•"/>
              <a:defRPr/>
            </a:pPr>
            <a:r>
              <a:rPr sz="2800" b="1" smtClean="0">
                <a:solidFill>
                  <a:srgbClr val="0070C0"/>
                </a:solidFill>
              </a:rPr>
              <a:t>Different approaches:</a:t>
            </a:r>
            <a:endParaRPr sz="2800" b="1" dirty="0" smtClean="0">
              <a:solidFill>
                <a:srgbClr val="0070C0"/>
              </a:solidFill>
            </a:endParaRPr>
          </a:p>
          <a:p>
            <a:pPr lvl="1" eaLnBrk="1" fontAlgn="auto" hangingPunct="1">
              <a:spcAft>
                <a:spcPts val="0"/>
              </a:spcAft>
              <a:buFont typeface="Arial" pitchFamily="34" charset="0"/>
              <a:buChar char="•"/>
              <a:defRPr/>
            </a:pPr>
            <a:r>
              <a:rPr sz="2800" b="1" dirty="0" smtClean="0">
                <a:solidFill>
                  <a:srgbClr val="0070C0"/>
                </a:solidFill>
              </a:rPr>
              <a:t>draft-</a:t>
            </a:r>
            <a:r>
              <a:rPr sz="2800" b="1" dirty="0" err="1" smtClean="0">
                <a:solidFill>
                  <a:srgbClr val="0070C0"/>
                </a:solidFill>
              </a:rPr>
              <a:t>lennox</a:t>
            </a:r>
            <a:r>
              <a:rPr sz="2800" b="1" dirty="0" smtClean="0">
                <a:solidFill>
                  <a:srgbClr val="0070C0"/>
                </a:solidFill>
              </a:rPr>
              <a:t>-clue-</a:t>
            </a:r>
            <a:r>
              <a:rPr sz="2800" b="1" dirty="0" err="1" smtClean="0">
                <a:solidFill>
                  <a:srgbClr val="0070C0"/>
                </a:solidFill>
              </a:rPr>
              <a:t>rtp</a:t>
            </a:r>
            <a:r>
              <a:rPr sz="2800" b="1" dirty="0" smtClean="0">
                <a:solidFill>
                  <a:srgbClr val="0070C0"/>
                </a:solidFill>
              </a:rPr>
              <a:t>-usage-02 - RTP extension</a:t>
            </a:r>
          </a:p>
          <a:p>
            <a:pPr lvl="1" eaLnBrk="1" fontAlgn="auto" hangingPunct="1">
              <a:spcAft>
                <a:spcPts val="0"/>
              </a:spcAft>
              <a:buFont typeface="Arial" pitchFamily="34" charset="0"/>
              <a:buChar char="•"/>
              <a:defRPr/>
            </a:pPr>
            <a:r>
              <a:rPr sz="2800" b="1" dirty="0" smtClean="0">
                <a:solidFill>
                  <a:srgbClr val="0070C0"/>
                </a:solidFill>
              </a:rPr>
              <a:t>draft-</a:t>
            </a:r>
            <a:r>
              <a:rPr sz="2800" b="1" dirty="0" err="1" smtClean="0">
                <a:solidFill>
                  <a:srgbClr val="0070C0"/>
                </a:solidFill>
              </a:rPr>
              <a:t>westerlund</a:t>
            </a:r>
            <a:r>
              <a:rPr sz="2800" b="1" dirty="0" smtClean="0">
                <a:solidFill>
                  <a:srgbClr val="0070C0"/>
                </a:solidFill>
              </a:rPr>
              <a:t>-clue-</a:t>
            </a:r>
            <a:r>
              <a:rPr sz="2800" b="1" dirty="0" err="1" smtClean="0">
                <a:solidFill>
                  <a:srgbClr val="0070C0"/>
                </a:solidFill>
              </a:rPr>
              <a:t>multistream</a:t>
            </a:r>
            <a:r>
              <a:rPr sz="2800" b="1" dirty="0" smtClean="0">
                <a:solidFill>
                  <a:srgbClr val="0070C0"/>
                </a:solidFill>
              </a:rPr>
              <a:t>-conference-00 - </a:t>
            </a:r>
            <a:r>
              <a:rPr sz="2800" b="1" dirty="0" err="1" smtClean="0">
                <a:solidFill>
                  <a:srgbClr val="0070C0"/>
                </a:solidFill>
              </a:rPr>
              <a:t>SSRC</a:t>
            </a:r>
            <a:endParaRPr sz="2800" b="1" dirty="0" smtClean="0">
              <a:solidFill>
                <a:srgbClr val="0070C0"/>
              </a:solidFill>
            </a:endParaRPr>
          </a:p>
          <a:p>
            <a:pPr marL="91440" eaLnBrk="1" fontAlgn="auto" hangingPunct="1">
              <a:spcAft>
                <a:spcPts val="0"/>
              </a:spcAft>
              <a:buFont typeface="Wingdings" pitchFamily="2" charset="2"/>
              <a:buNone/>
              <a:defRPr/>
            </a:pPr>
            <a:endParaRPr sz="2800" b="1" dirty="0" smtClean="0">
              <a:solidFill>
                <a:srgbClr val="0070C0"/>
              </a:solidFill>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smtClean="0"/>
              <a:t>Requirements for intermediaries</a:t>
            </a:r>
            <a:endParaRPr>
              <a:solidFill>
                <a:srgbClr val="08252E"/>
              </a:solidFill>
            </a:endParaRPr>
          </a:p>
        </p:txBody>
      </p:sp>
      <p:sp>
        <p:nvSpPr>
          <p:cNvPr id="3" name="Text Placeholder 2"/>
          <p:cNvSpPr>
            <a:spLocks noGrp="1"/>
          </p:cNvSpPr>
          <p:nvPr>
            <p:ph type="body" sz="quarter" idx="10"/>
          </p:nvPr>
        </p:nvSpPr>
        <p:spPr>
          <a:xfrm>
            <a:off x="239713" y="1484313"/>
            <a:ext cx="8578850" cy="4824412"/>
          </a:xfrm>
        </p:spPr>
        <p:txBody>
          <a:bodyPr rtlCol="0">
            <a:normAutofit/>
          </a:bodyPr>
          <a:lstStyle/>
          <a:p>
            <a:pPr marL="91440" eaLnBrk="1" fontAlgn="auto" hangingPunct="1">
              <a:spcAft>
                <a:spcPts val="0"/>
              </a:spcAft>
              <a:defRPr/>
            </a:pPr>
            <a:r>
              <a:rPr sz="2800" b="1" smtClean="0">
                <a:solidFill>
                  <a:srgbClr val="0070C0"/>
                </a:solidFill>
              </a:rPr>
              <a:t>Intermediaries </a:t>
            </a:r>
            <a:r>
              <a:rPr sz="2800" b="1" dirty="0" smtClean="0">
                <a:solidFill>
                  <a:srgbClr val="0070C0"/>
                </a:solidFill>
              </a:rPr>
              <a:t>need to know (</a:t>
            </a:r>
            <a:r>
              <a:rPr sz="2800" b="1" smtClean="0">
                <a:solidFill>
                  <a:srgbClr val="0070C0"/>
                </a:solidFill>
              </a:rPr>
              <a:t>and change) some</a:t>
            </a:r>
            <a:r>
              <a:rPr lang="en-GB" sz="2800" b="1" dirty="0" smtClean="0">
                <a:solidFill>
                  <a:srgbClr val="0070C0"/>
                </a:solidFill>
              </a:rPr>
              <a:t> parameters so they can enforce administrator policies</a:t>
            </a:r>
          </a:p>
          <a:p>
            <a:pPr lvl="1" eaLnBrk="1" fontAlgn="auto" hangingPunct="1">
              <a:spcAft>
                <a:spcPts val="0"/>
              </a:spcAft>
              <a:buFontTx/>
              <a:buChar char="-"/>
              <a:defRPr/>
            </a:pPr>
            <a:r>
              <a:rPr lang="en-GB" sz="2800" b="1" dirty="0" smtClean="0">
                <a:solidFill>
                  <a:srgbClr val="0070C0"/>
                </a:solidFill>
              </a:rPr>
              <a:t>Bandwidths (overall, per stream)</a:t>
            </a:r>
          </a:p>
          <a:p>
            <a:pPr lvl="1" eaLnBrk="1" fontAlgn="auto" hangingPunct="1">
              <a:spcAft>
                <a:spcPts val="0"/>
              </a:spcAft>
              <a:buFontTx/>
              <a:buChar char="-"/>
              <a:defRPr/>
            </a:pPr>
            <a:r>
              <a:rPr lang="en-GB" sz="2800" b="1" dirty="0" smtClean="0">
                <a:solidFill>
                  <a:srgbClr val="0070C0"/>
                </a:solidFill>
              </a:rPr>
              <a:t>Security</a:t>
            </a:r>
          </a:p>
          <a:p>
            <a:pPr lvl="1" eaLnBrk="1" fontAlgn="auto" hangingPunct="1">
              <a:spcAft>
                <a:spcPts val="0"/>
              </a:spcAft>
              <a:buFontTx/>
              <a:buChar char="-"/>
              <a:defRPr/>
            </a:pPr>
            <a:r>
              <a:rPr lang="en-GB" sz="2800" b="1" dirty="0" smtClean="0">
                <a:solidFill>
                  <a:srgbClr val="0070C0"/>
                </a:solidFill>
              </a:rPr>
              <a:t>Other media encoding parameters</a:t>
            </a:r>
            <a:endParaRPr sz="3200" b="1" smtClean="0">
              <a:solidFill>
                <a:srgbClr val="0070C0"/>
              </a:solidFill>
            </a:endParaRPr>
          </a:p>
          <a:p>
            <a:pPr marL="91440" lvl="1" indent="-228600" eaLnBrk="1" fontAlgn="auto" hangingPunct="1">
              <a:spcBef>
                <a:spcPts val="1480"/>
              </a:spcBef>
              <a:spcAft>
                <a:spcPts val="0"/>
              </a:spcAft>
              <a:buClr>
                <a:srgbClr val="92D050"/>
              </a:buClr>
              <a:buSzPct val="100000"/>
              <a:buFont typeface="Wingdings" pitchFamily="2" charset="2"/>
              <a:buChar char="§"/>
              <a:defRPr/>
            </a:pPr>
            <a:r>
              <a:rPr lang="en-GB" sz="2800" b="1" dirty="0" smtClean="0">
                <a:solidFill>
                  <a:srgbClr val="0070C0"/>
                </a:solidFill>
              </a:rPr>
              <a:t>In SIP calls this is traditionally solved by intermediaries monitoring/rewriting SDPs</a:t>
            </a:r>
            <a:endParaRPr lang="en-GB" sz="2800" b="1" dirty="0" smtClean="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smtClean="0"/>
              <a:t>Use of SDP</a:t>
            </a:r>
            <a:endParaRPr>
              <a:solidFill>
                <a:srgbClr val="08252E"/>
              </a:solidFill>
            </a:endParaRPr>
          </a:p>
        </p:txBody>
      </p:sp>
      <p:sp>
        <p:nvSpPr>
          <p:cNvPr id="3" name="Text Placeholder 2"/>
          <p:cNvSpPr>
            <a:spLocks noGrp="1"/>
          </p:cNvSpPr>
          <p:nvPr>
            <p:ph type="body" sz="quarter" idx="10"/>
          </p:nvPr>
        </p:nvSpPr>
        <p:spPr>
          <a:xfrm>
            <a:off x="239713" y="1484313"/>
            <a:ext cx="8578850" cy="4824412"/>
          </a:xfrm>
        </p:spPr>
        <p:txBody>
          <a:bodyPr rtlCol="0">
            <a:normAutofit/>
          </a:bodyPr>
          <a:lstStyle/>
          <a:p>
            <a:pPr marL="91440" eaLnBrk="1" fontAlgn="auto" hangingPunct="1">
              <a:spcAft>
                <a:spcPts val="0"/>
              </a:spcAft>
              <a:defRPr/>
            </a:pPr>
            <a:r>
              <a:rPr sz="2800" b="1" smtClean="0">
                <a:solidFill>
                  <a:srgbClr val="0070C0"/>
                </a:solidFill>
              </a:rPr>
              <a:t>SDP is the primary location for media parameters </a:t>
            </a:r>
            <a:r>
              <a:rPr lang="en-GB" sz="2800" b="1" dirty="0" smtClean="0">
                <a:solidFill>
                  <a:srgbClr val="0070C0"/>
                </a:solidFill>
              </a:rPr>
              <a:t>–</a:t>
            </a:r>
            <a:r>
              <a:rPr sz="2800" b="1" smtClean="0">
                <a:solidFill>
                  <a:srgbClr val="0070C0"/>
                </a:solidFill>
              </a:rPr>
              <a:t> seems a good fit for encoding group parameters</a:t>
            </a:r>
          </a:p>
          <a:p>
            <a:pPr marL="91440" eaLnBrk="1" fontAlgn="auto" hangingPunct="1">
              <a:spcAft>
                <a:spcPts val="0"/>
              </a:spcAft>
              <a:defRPr/>
            </a:pPr>
            <a:r>
              <a:rPr sz="2800" b="1" dirty="0" smtClean="0">
                <a:solidFill>
                  <a:srgbClr val="0070C0"/>
                </a:solidFill>
              </a:rPr>
              <a:t>Allows policy monitoring by intermediary devices</a:t>
            </a:r>
            <a:endParaRPr sz="2800" b="1" smtClean="0">
              <a:solidFill>
                <a:srgbClr val="0070C0"/>
              </a:solidFill>
            </a:endParaRPr>
          </a:p>
          <a:p>
            <a:pPr marL="91440" eaLnBrk="1" fontAlgn="auto" hangingPunct="1">
              <a:spcAft>
                <a:spcPts val="0"/>
              </a:spcAft>
              <a:defRPr/>
            </a:pPr>
            <a:r>
              <a:rPr sz="2800" b="1" smtClean="0">
                <a:solidFill>
                  <a:srgbClr val="0070C0"/>
                </a:solidFill>
              </a:rPr>
              <a:t>Can be used to negotiate a CLUE protocol for fast end-to-end messages</a:t>
            </a:r>
            <a:endParaRPr b="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smtClean="0"/>
              <a:t>SDP Challenges</a:t>
            </a:r>
            <a:endParaRPr>
              <a:solidFill>
                <a:srgbClr val="08252E"/>
              </a:solidFill>
            </a:endParaRPr>
          </a:p>
        </p:txBody>
      </p:sp>
      <p:sp>
        <p:nvSpPr>
          <p:cNvPr id="3" name="Text Placeholder 2"/>
          <p:cNvSpPr>
            <a:spLocks noGrp="1"/>
          </p:cNvSpPr>
          <p:nvPr>
            <p:ph type="body" sz="quarter" idx="10"/>
          </p:nvPr>
        </p:nvSpPr>
        <p:spPr>
          <a:xfrm>
            <a:off x="239713" y="1484313"/>
            <a:ext cx="8578850" cy="4824412"/>
          </a:xfrm>
        </p:spPr>
        <p:txBody>
          <a:bodyPr rtlCol="0">
            <a:normAutofit/>
          </a:bodyPr>
          <a:lstStyle/>
          <a:p>
            <a:pPr marL="91440" eaLnBrk="1" fontAlgn="auto" hangingPunct="1">
              <a:spcAft>
                <a:spcPts val="0"/>
              </a:spcAft>
              <a:defRPr/>
            </a:pPr>
            <a:r>
              <a:rPr sz="2800" b="1" dirty="0" smtClean="0">
                <a:solidFill>
                  <a:srgbClr val="0070C0"/>
                </a:solidFill>
              </a:rPr>
              <a:t>Latency bounds and media </a:t>
            </a:r>
            <a:r>
              <a:rPr sz="2800" b="1" smtClean="0">
                <a:solidFill>
                  <a:srgbClr val="0070C0"/>
                </a:solidFill>
              </a:rPr>
              <a:t>synchronization requirements for some messaging not met by SIP/SDP</a:t>
            </a:r>
            <a:endParaRPr sz="2800" b="1" dirty="0" smtClean="0">
              <a:solidFill>
                <a:srgbClr val="0070C0"/>
              </a:solidFill>
            </a:endParaRPr>
          </a:p>
          <a:p>
            <a:pPr marL="91440" eaLnBrk="1" fontAlgn="auto" hangingPunct="1">
              <a:spcAft>
                <a:spcPts val="0"/>
              </a:spcAft>
              <a:defRPr/>
            </a:pPr>
            <a:r>
              <a:rPr sz="2800" b="1" dirty="0" smtClean="0">
                <a:solidFill>
                  <a:srgbClr val="0070C0"/>
                </a:solidFill>
              </a:rPr>
              <a:t>Encoding Group </a:t>
            </a:r>
            <a:r>
              <a:rPr sz="2800" b="1" smtClean="0">
                <a:solidFill>
                  <a:srgbClr val="0070C0"/>
                </a:solidFill>
              </a:rPr>
              <a:t>advertisement challenging to fit into SDP</a:t>
            </a:r>
            <a:endParaRPr sz="2800" b="1" dirty="0" smtClean="0">
              <a:solidFill>
                <a:srgbClr val="0070C0"/>
              </a:solidFill>
            </a:endParaRPr>
          </a:p>
          <a:p>
            <a:pPr lvl="1" eaLnBrk="1" fontAlgn="auto" hangingPunct="1">
              <a:spcAft>
                <a:spcPts val="0"/>
              </a:spcAft>
              <a:buFont typeface="Arial" pitchFamily="34" charset="0"/>
              <a:buChar char="•"/>
              <a:defRPr/>
            </a:pPr>
            <a:r>
              <a:rPr sz="2800" b="1" dirty="0" smtClean="0">
                <a:solidFill>
                  <a:srgbClr val="0070C0"/>
                </a:solidFill>
              </a:rPr>
              <a:t>Don’t know how to use offer without answer for </a:t>
            </a:r>
            <a:r>
              <a:rPr sz="2800" b="1" smtClean="0">
                <a:solidFill>
                  <a:srgbClr val="0070C0"/>
                </a:solidFill>
              </a:rPr>
              <a:t>the  encoding </a:t>
            </a:r>
            <a:r>
              <a:rPr sz="2800" b="1" dirty="0" smtClean="0">
                <a:solidFill>
                  <a:srgbClr val="0070C0"/>
                </a:solidFill>
              </a:rPr>
              <a:t>advertisement</a:t>
            </a:r>
          </a:p>
          <a:p>
            <a:pPr lvl="1" eaLnBrk="1" fontAlgn="auto" hangingPunct="1">
              <a:spcAft>
                <a:spcPts val="0"/>
              </a:spcAft>
              <a:buFont typeface="Arial" pitchFamily="34" charset="0"/>
              <a:buChar char="•"/>
              <a:defRPr/>
            </a:pPr>
            <a:r>
              <a:rPr sz="2800" b="1" dirty="0" smtClean="0">
                <a:solidFill>
                  <a:srgbClr val="0070C0"/>
                </a:solidFill>
              </a:rPr>
              <a:t>Two one-way communications – not the </a:t>
            </a:r>
            <a:r>
              <a:rPr sz="2800" b="1" smtClean="0">
                <a:solidFill>
                  <a:srgbClr val="0070C0"/>
                </a:solidFill>
              </a:rPr>
              <a:t>O/A model</a:t>
            </a:r>
            <a:endParaRPr sz="3200" b="1" dirty="0" smtClean="0">
              <a:solidFill>
                <a:srgbClr val="0070C0"/>
              </a:solidFill>
            </a:endParaRPr>
          </a:p>
          <a:p>
            <a:pPr marL="91440" eaLnBrk="1" fontAlgn="auto" hangingPunct="1">
              <a:spcAft>
                <a:spcPts val="0"/>
              </a:spcAft>
              <a:defRPr/>
            </a:pPr>
            <a:r>
              <a:rPr sz="2800" b="1" smtClean="0">
                <a:solidFill>
                  <a:srgbClr val="0070C0"/>
                </a:solidFill>
              </a:rPr>
              <a:t>Potential interop issues if SDP size is significantly expanded</a:t>
            </a:r>
            <a:endParaRPr sz="2800" b="1" dirty="0" smtClean="0">
              <a:solidFill>
                <a:srgbClr val="0070C0"/>
              </a:solidFill>
            </a:endParaRPr>
          </a:p>
          <a:p>
            <a:pPr marL="91440" eaLnBrk="1" fontAlgn="auto" hangingPunct="1">
              <a:spcAft>
                <a:spcPts val="0"/>
              </a:spcAft>
              <a:defRPr/>
            </a:pPr>
            <a:endParaRPr b="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88861" cy="838200"/>
          </a:xfrm>
        </p:spPr>
        <p:txBody>
          <a:bodyPr/>
          <a:lstStyle/>
          <a:p>
            <a:pPr fontAlgn="auto">
              <a:spcAft>
                <a:spcPts val="0"/>
              </a:spcAft>
              <a:defRPr/>
            </a:pPr>
            <a:r>
              <a:rPr smtClean="0"/>
              <a:t>Data Flow</a:t>
            </a:r>
            <a:endParaRPr/>
          </a:p>
        </p:txBody>
      </p:sp>
      <p:sp>
        <p:nvSpPr>
          <p:cNvPr id="4" name="Rectangle 3"/>
          <p:cNvSpPr/>
          <p:nvPr/>
        </p:nvSpPr>
        <p:spPr>
          <a:xfrm>
            <a:off x="1295400" y="2667000"/>
            <a:ext cx="990600" cy="990600"/>
          </a:xfrm>
          <a:prstGeom prst="rect">
            <a:avLst/>
          </a:prstGeom>
          <a:no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ight Arrow 6"/>
          <p:cNvSpPr/>
          <p:nvPr/>
        </p:nvSpPr>
        <p:spPr>
          <a:xfrm>
            <a:off x="2667000" y="3200400"/>
            <a:ext cx="3276600" cy="457200"/>
          </a:xfrm>
          <a:prstGeom prst="rightArrow">
            <a:avLst/>
          </a:prstGeom>
          <a:solidFill>
            <a:srgbClr val="0096D6"/>
          </a:solidFill>
          <a:ln>
            <a:solidFill>
              <a:srgbClr val="00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Right Arrow 14"/>
          <p:cNvSpPr/>
          <p:nvPr/>
        </p:nvSpPr>
        <p:spPr>
          <a:xfrm>
            <a:off x="2667000" y="5486400"/>
            <a:ext cx="3276600" cy="457200"/>
          </a:xfrm>
          <a:prstGeom prst="rightArrow">
            <a:avLst/>
          </a:prstGeom>
          <a:solidFill>
            <a:srgbClr val="0096D6"/>
          </a:solidFill>
          <a:ln>
            <a:solidFill>
              <a:srgbClr val="00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ight Arrow 15"/>
          <p:cNvSpPr/>
          <p:nvPr/>
        </p:nvSpPr>
        <p:spPr>
          <a:xfrm rot="9698630">
            <a:off x="2579688" y="4391025"/>
            <a:ext cx="3276600" cy="457200"/>
          </a:xfrm>
          <a:prstGeom prst="rightArrow">
            <a:avLst/>
          </a:prstGeom>
          <a:solidFill>
            <a:srgbClr val="0096D6"/>
          </a:solidFill>
          <a:ln>
            <a:solidFill>
              <a:srgbClr val="00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Rectangle 16"/>
          <p:cNvSpPr/>
          <p:nvPr/>
        </p:nvSpPr>
        <p:spPr>
          <a:xfrm>
            <a:off x="389350" y="914400"/>
            <a:ext cx="2353850" cy="830997"/>
          </a:xfrm>
          <a:prstGeom prst="rect">
            <a:avLst/>
          </a:prstGeom>
          <a:noFill/>
        </p:spPr>
        <p:txBody>
          <a:bodyPr wrap="none">
            <a:spAutoFit/>
          </a:bodyPr>
          <a:lstStyle/>
          <a:p>
            <a:pPr algn="ctr" fontAlgn="auto">
              <a:spcBef>
                <a:spcPts val="0"/>
              </a:spcBef>
              <a:spcAft>
                <a:spcPts val="0"/>
              </a:spcAft>
              <a:defRPr/>
            </a:pPr>
            <a:r>
              <a:rPr lang="en-US" sz="4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mn-cs"/>
              </a:rPr>
              <a:t>Provider</a:t>
            </a:r>
          </a:p>
        </p:txBody>
      </p:sp>
      <p:sp>
        <p:nvSpPr>
          <p:cNvPr id="19" name="Rectangle 18"/>
          <p:cNvSpPr/>
          <p:nvPr/>
        </p:nvSpPr>
        <p:spPr>
          <a:xfrm>
            <a:off x="5715000" y="914400"/>
            <a:ext cx="2775119" cy="830997"/>
          </a:xfrm>
          <a:prstGeom prst="rect">
            <a:avLst/>
          </a:prstGeom>
          <a:noFill/>
        </p:spPr>
        <p:txBody>
          <a:bodyPr wrap="none">
            <a:spAutoFit/>
          </a:bodyPr>
          <a:lstStyle/>
          <a:p>
            <a:pPr algn="ctr" fontAlgn="auto">
              <a:spcBef>
                <a:spcPts val="0"/>
              </a:spcBef>
              <a:spcAft>
                <a:spcPts val="0"/>
              </a:spcAft>
              <a:defRPr/>
            </a:pPr>
            <a:r>
              <a:rPr lang="en-US" sz="48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n-lt"/>
                <a:cs typeface="+mn-cs"/>
              </a:rPr>
              <a:t>Consumer</a:t>
            </a:r>
          </a:p>
        </p:txBody>
      </p:sp>
      <p:sp>
        <p:nvSpPr>
          <p:cNvPr id="5129" name="TextBox 20"/>
          <p:cNvSpPr txBox="1">
            <a:spLocks noChangeArrowheads="1"/>
          </p:cNvSpPr>
          <p:nvPr/>
        </p:nvSpPr>
        <p:spPr bwMode="auto">
          <a:xfrm>
            <a:off x="2638425" y="2814638"/>
            <a:ext cx="6427788" cy="461962"/>
          </a:xfrm>
          <a:prstGeom prst="rect">
            <a:avLst/>
          </a:prstGeom>
          <a:noFill/>
          <a:ln w="9525">
            <a:noFill/>
            <a:miter lim="800000"/>
            <a:headEnd/>
            <a:tailEnd/>
          </a:ln>
        </p:spPr>
        <p:txBody>
          <a:bodyPr wrap="none">
            <a:spAutoFit/>
          </a:bodyPr>
          <a:lstStyle/>
          <a:p>
            <a:r>
              <a:rPr lang="en-US" sz="2400" b="1" dirty="0">
                <a:solidFill>
                  <a:srgbClr val="0070C0"/>
                </a:solidFill>
                <a:latin typeface="Calibri" pitchFamily="34" charset="0"/>
              </a:rPr>
              <a:t>Advertisement-- Captures and Potential Streams</a:t>
            </a:r>
          </a:p>
        </p:txBody>
      </p:sp>
      <p:sp>
        <p:nvSpPr>
          <p:cNvPr id="5130" name="TextBox 21"/>
          <p:cNvSpPr txBox="1">
            <a:spLocks noChangeArrowheads="1"/>
          </p:cNvSpPr>
          <p:nvPr/>
        </p:nvSpPr>
        <p:spPr bwMode="auto">
          <a:xfrm>
            <a:off x="3367088" y="3886200"/>
            <a:ext cx="1357312" cy="461963"/>
          </a:xfrm>
          <a:prstGeom prst="rect">
            <a:avLst/>
          </a:prstGeom>
          <a:noFill/>
          <a:ln w="9525">
            <a:noFill/>
            <a:miter lim="800000"/>
            <a:headEnd/>
            <a:tailEnd/>
          </a:ln>
        </p:spPr>
        <p:txBody>
          <a:bodyPr wrap="none">
            <a:spAutoFit/>
          </a:bodyPr>
          <a:lstStyle/>
          <a:p>
            <a:r>
              <a:rPr lang="en-US" sz="2400" b="1" dirty="0">
                <a:solidFill>
                  <a:srgbClr val="0070C0"/>
                </a:solidFill>
                <a:latin typeface="Calibri" pitchFamily="34" charset="0"/>
              </a:rPr>
              <a:t>Selection</a:t>
            </a:r>
          </a:p>
        </p:txBody>
      </p:sp>
      <p:sp>
        <p:nvSpPr>
          <p:cNvPr id="5131" name="TextBox 22"/>
          <p:cNvSpPr txBox="1">
            <a:spLocks noChangeArrowheads="1"/>
          </p:cNvSpPr>
          <p:nvPr/>
        </p:nvSpPr>
        <p:spPr bwMode="auto">
          <a:xfrm>
            <a:off x="3733800" y="5105400"/>
            <a:ext cx="1001713" cy="461963"/>
          </a:xfrm>
          <a:prstGeom prst="rect">
            <a:avLst/>
          </a:prstGeom>
          <a:noFill/>
          <a:ln w="9525">
            <a:noFill/>
            <a:miter lim="800000"/>
            <a:headEnd/>
            <a:tailEnd/>
          </a:ln>
        </p:spPr>
        <p:txBody>
          <a:bodyPr wrap="none">
            <a:spAutoFit/>
          </a:bodyPr>
          <a:lstStyle/>
          <a:p>
            <a:r>
              <a:rPr lang="en-US" sz="2400" b="1" dirty="0">
                <a:solidFill>
                  <a:srgbClr val="0070C0"/>
                </a:solidFill>
                <a:latin typeface="Calibri" pitchFamily="34" charset="0"/>
              </a:rPr>
              <a:t>Media</a:t>
            </a:r>
          </a:p>
        </p:txBody>
      </p:sp>
      <p:sp>
        <p:nvSpPr>
          <p:cNvPr id="24" name="Right Arrow 23"/>
          <p:cNvSpPr/>
          <p:nvPr/>
        </p:nvSpPr>
        <p:spPr>
          <a:xfrm rot="9948290">
            <a:off x="2597150" y="2071688"/>
            <a:ext cx="3276600" cy="457200"/>
          </a:xfrm>
          <a:prstGeom prst="rightArrow">
            <a:avLst/>
          </a:prstGeom>
          <a:solidFill>
            <a:schemeClr val="tx1">
              <a:lumMod val="40000"/>
              <a:lumOff val="60000"/>
            </a:schemeClr>
          </a:solidFill>
          <a:ln>
            <a:solidFill>
              <a:srgbClr val="000000"/>
            </a:solidFill>
            <a:prstDash val="dash"/>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133" name="TextBox 28"/>
          <p:cNvSpPr txBox="1">
            <a:spLocks noChangeArrowheads="1"/>
          </p:cNvSpPr>
          <p:nvPr/>
        </p:nvSpPr>
        <p:spPr bwMode="auto">
          <a:xfrm>
            <a:off x="1981200" y="1676400"/>
            <a:ext cx="2971800" cy="461963"/>
          </a:xfrm>
          <a:prstGeom prst="rect">
            <a:avLst/>
          </a:prstGeom>
          <a:noFill/>
          <a:ln w="9525">
            <a:noFill/>
            <a:miter lim="800000"/>
            <a:headEnd/>
            <a:tailEnd/>
          </a:ln>
        </p:spPr>
        <p:txBody>
          <a:bodyPr>
            <a:spAutoFit/>
          </a:bodyPr>
          <a:lstStyle/>
          <a:p>
            <a:r>
              <a:rPr lang="en-US" sz="2400" b="1" dirty="0">
                <a:solidFill>
                  <a:srgbClr val="0070C0"/>
                </a:solidFill>
                <a:latin typeface="Calibri" pitchFamily="34" charset="0"/>
              </a:rPr>
              <a:t>Consumer capabilities</a:t>
            </a:r>
          </a:p>
        </p:txBody>
      </p:sp>
      <p:sp>
        <p:nvSpPr>
          <p:cNvPr id="5134" name="TextBox 13"/>
          <p:cNvSpPr txBox="1">
            <a:spLocks noChangeArrowheads="1"/>
          </p:cNvSpPr>
          <p:nvPr/>
        </p:nvSpPr>
        <p:spPr bwMode="auto">
          <a:xfrm>
            <a:off x="3886200" y="5715000"/>
            <a:ext cx="715963" cy="1016000"/>
          </a:xfrm>
          <a:prstGeom prst="rect">
            <a:avLst/>
          </a:prstGeom>
          <a:noFill/>
          <a:ln w="9525">
            <a:noFill/>
            <a:miter lim="800000"/>
            <a:headEnd/>
            <a:tailEnd/>
          </a:ln>
        </p:spPr>
        <p:txBody>
          <a:bodyPr wrap="none">
            <a:spAutoFit/>
          </a:bodyPr>
          <a:lstStyle/>
          <a:p>
            <a:r>
              <a:rPr lang="en-US" sz="6000" dirty="0">
                <a:solidFill>
                  <a:srgbClr val="000000"/>
                </a:solidFill>
                <a:latin typeface="Calibri" pitchFamily="34" charset="0"/>
              </a:rPr>
              <a:t>…</a:t>
            </a:r>
          </a:p>
        </p:txBody>
      </p:sp>
    </p:spTree>
  </p:cSld>
  <p:clrMapOvr>
    <a:masterClrMapping/>
  </p:clrMapOvr>
  <p:transition xmlns:p14="http://schemas.microsoft.com/office/powerpoint/2010/mai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smtClean="0"/>
              <a:t>Parameters</a:t>
            </a:r>
            <a:endParaRPr>
              <a:solidFill>
                <a:srgbClr val="08252E"/>
              </a:solidFill>
            </a:endParaRPr>
          </a:p>
        </p:txBody>
      </p:sp>
      <p:sp>
        <p:nvSpPr>
          <p:cNvPr id="3" name="Text Placeholder 2"/>
          <p:cNvSpPr>
            <a:spLocks noGrp="1"/>
          </p:cNvSpPr>
          <p:nvPr>
            <p:ph type="body" sz="quarter" idx="10"/>
          </p:nvPr>
        </p:nvSpPr>
        <p:spPr>
          <a:xfrm>
            <a:off x="239713" y="1484313"/>
            <a:ext cx="8578850" cy="4824412"/>
          </a:xfrm>
        </p:spPr>
        <p:txBody>
          <a:bodyPr rtlCol="0">
            <a:normAutofit/>
          </a:bodyPr>
          <a:lstStyle/>
          <a:p>
            <a:pPr marL="91440" eaLnBrk="1" fontAlgn="auto" hangingPunct="1">
              <a:spcAft>
                <a:spcPts val="0"/>
              </a:spcAft>
              <a:defRPr/>
            </a:pPr>
            <a:r>
              <a:rPr sz="2800" b="1" dirty="0" smtClean="0">
                <a:solidFill>
                  <a:srgbClr val="0070C0"/>
                </a:solidFill>
              </a:rPr>
              <a:t>Capture attributes –  spatial relations, purpose, switched/composed, layout/policies, audio channel, encoding group id</a:t>
            </a:r>
          </a:p>
          <a:p>
            <a:pPr marL="91440" eaLnBrk="1" fontAlgn="auto" hangingPunct="1">
              <a:spcAft>
                <a:spcPts val="0"/>
              </a:spcAft>
              <a:defRPr/>
            </a:pPr>
            <a:r>
              <a:rPr sz="2800" b="1" dirty="0" smtClean="0">
                <a:solidFill>
                  <a:srgbClr val="0070C0"/>
                </a:solidFill>
              </a:rPr>
              <a:t> Encoding attributes – max width, max height, max FPS, max </a:t>
            </a:r>
            <a:r>
              <a:rPr sz="2800" b="1" dirty="0" err="1" smtClean="0">
                <a:solidFill>
                  <a:srgbClr val="0070C0"/>
                </a:solidFill>
              </a:rPr>
              <a:t>macroblocks</a:t>
            </a:r>
            <a:r>
              <a:rPr sz="2800" b="1" dirty="0" smtClean="0">
                <a:solidFill>
                  <a:srgbClr val="0070C0"/>
                </a:solidFill>
              </a:rPr>
              <a:t> per second, max bitrate</a:t>
            </a:r>
          </a:p>
          <a:p>
            <a:pPr marL="91440" eaLnBrk="1" fontAlgn="auto" hangingPunct="1">
              <a:spcAft>
                <a:spcPts val="0"/>
              </a:spcAft>
              <a:defRPr/>
            </a:pPr>
            <a:endParaRPr b="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smtClean="0"/>
              <a:t>Dynamic messages</a:t>
            </a:r>
            <a:endParaRPr>
              <a:solidFill>
                <a:srgbClr val="08252E"/>
              </a:solidFill>
            </a:endParaRPr>
          </a:p>
        </p:txBody>
      </p:sp>
      <p:sp>
        <p:nvSpPr>
          <p:cNvPr id="3" name="Text Placeholder 2"/>
          <p:cNvSpPr>
            <a:spLocks noGrp="1"/>
          </p:cNvSpPr>
          <p:nvPr>
            <p:ph type="body" sz="quarter" idx="10"/>
          </p:nvPr>
        </p:nvSpPr>
        <p:spPr>
          <a:xfrm>
            <a:off x="239713" y="1484313"/>
            <a:ext cx="8578850" cy="4824412"/>
          </a:xfrm>
        </p:spPr>
        <p:txBody>
          <a:bodyPr rtlCol="0">
            <a:normAutofit/>
          </a:bodyPr>
          <a:lstStyle/>
          <a:p>
            <a:pPr marL="91440" eaLnBrk="1" fontAlgn="auto" hangingPunct="1">
              <a:spcAft>
                <a:spcPts val="0"/>
              </a:spcAft>
              <a:defRPr/>
            </a:pPr>
            <a:r>
              <a:rPr sz="2800" b="1" dirty="0" smtClean="0">
                <a:solidFill>
                  <a:srgbClr val="0070C0"/>
                </a:solidFill>
              </a:rPr>
              <a:t>Advertisement and selection happen throughout call</a:t>
            </a:r>
          </a:p>
          <a:p>
            <a:pPr marL="91440" eaLnBrk="1" fontAlgn="auto" hangingPunct="1">
              <a:spcAft>
                <a:spcPts val="0"/>
              </a:spcAft>
              <a:defRPr/>
            </a:pPr>
            <a:endParaRPr sz="2800" b="1" dirty="0" smtClean="0">
              <a:solidFill>
                <a:srgbClr val="0070C0"/>
              </a:solidFill>
            </a:endParaRPr>
          </a:p>
          <a:p>
            <a:pPr marL="91440" eaLnBrk="1" fontAlgn="auto" hangingPunct="1">
              <a:spcAft>
                <a:spcPts val="0"/>
              </a:spcAft>
              <a:defRPr/>
            </a:pPr>
            <a:endParaRPr sz="2800" b="1" dirty="0" smtClean="0">
              <a:solidFill>
                <a:srgbClr val="0070C0"/>
              </a:solidFill>
            </a:endParaRPr>
          </a:p>
          <a:p>
            <a:pPr marL="91440" eaLnBrk="1" fontAlgn="auto" hangingPunct="1">
              <a:spcAft>
                <a:spcPts val="0"/>
              </a:spcAft>
              <a:buFont typeface="Wingdings" pitchFamily="2" charset="2"/>
              <a:buNone/>
              <a:defRPr/>
            </a:pPr>
            <a:r>
              <a:rPr sz="2800" b="1" dirty="0" smtClean="0">
                <a:solidFill>
                  <a:srgbClr val="0070C0"/>
                </a:solidFill>
              </a:rPr>
              <a:t> </a:t>
            </a:r>
          </a:p>
          <a:p>
            <a:pPr marL="91440" eaLnBrk="1" fontAlgn="auto" hangingPunct="1">
              <a:spcAft>
                <a:spcPts val="0"/>
              </a:spcAft>
              <a:buFont typeface="Wingdings" pitchFamily="2" charset="2"/>
              <a:buNone/>
              <a:defRPr/>
            </a:pPr>
            <a:endParaRPr sz="2800" b="1" dirty="0" smtClean="0">
              <a:solidFill>
                <a:srgbClr val="0070C0"/>
              </a:solidFill>
            </a:endParaRPr>
          </a:p>
          <a:p>
            <a:pPr marL="91440" eaLnBrk="1" fontAlgn="auto" hangingPunct="1">
              <a:spcAft>
                <a:spcPts val="0"/>
              </a:spcAft>
              <a:defRPr/>
            </a:pPr>
            <a:endParaRPr b="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smtClean="0"/>
              <a:t>Using SDP for signaling CLUE- for discussion</a:t>
            </a:r>
            <a:endParaRPr>
              <a:solidFill>
                <a:srgbClr val="08252E"/>
              </a:solidFill>
            </a:endParaRPr>
          </a:p>
        </p:txBody>
      </p:sp>
      <p:sp>
        <p:nvSpPr>
          <p:cNvPr id="3" name="Text Placeholder 2"/>
          <p:cNvSpPr>
            <a:spLocks noGrp="1"/>
          </p:cNvSpPr>
          <p:nvPr>
            <p:ph type="body" sz="quarter" idx="10"/>
          </p:nvPr>
        </p:nvSpPr>
        <p:spPr>
          <a:xfrm>
            <a:off x="239713" y="1484313"/>
            <a:ext cx="8578850" cy="4824412"/>
          </a:xfrm>
        </p:spPr>
        <p:txBody>
          <a:bodyPr rtlCol="0">
            <a:normAutofit/>
          </a:bodyPr>
          <a:lstStyle/>
          <a:p>
            <a:pPr marL="91440" eaLnBrk="1" fontAlgn="auto" hangingPunct="1">
              <a:spcAft>
                <a:spcPts val="0"/>
              </a:spcAft>
              <a:defRPr/>
            </a:pPr>
            <a:r>
              <a:rPr lang="en-US" sz="2400" b="1" dirty="0" smtClean="0"/>
              <a:t>SDP for what?</a:t>
            </a:r>
          </a:p>
          <a:p>
            <a:pPr marL="458152" lvl="1" eaLnBrk="1" fontAlgn="auto" hangingPunct="1">
              <a:spcAft>
                <a:spcPts val="0"/>
              </a:spcAft>
              <a:buFont typeface="Arial" pitchFamily="34" charset="0"/>
              <a:buChar char="•"/>
              <a:defRPr/>
            </a:pPr>
            <a:r>
              <a:rPr lang="en-GB" sz="2400" b="1" dirty="0" smtClean="0"/>
              <a:t>Session-level and media-level media parameters</a:t>
            </a:r>
            <a:endParaRPr lang="en-US" sz="2400" b="1" dirty="0" smtClean="0"/>
          </a:p>
          <a:p>
            <a:pPr marL="458152" lvl="1" eaLnBrk="1" fontAlgn="auto" hangingPunct="1">
              <a:spcAft>
                <a:spcPts val="0"/>
              </a:spcAft>
              <a:buFont typeface="Arial" pitchFamily="34" charset="0"/>
              <a:buChar char="•"/>
              <a:defRPr/>
            </a:pPr>
            <a:r>
              <a:rPr lang="en-US" sz="2400" b="1" dirty="0" smtClean="0"/>
              <a:t>CLUE encodings, encoding groups</a:t>
            </a:r>
          </a:p>
          <a:p>
            <a:pPr marL="458152" lvl="1" eaLnBrk="1" fontAlgn="auto" hangingPunct="1">
              <a:spcAft>
                <a:spcPts val="0"/>
              </a:spcAft>
              <a:buFont typeface="Arial" pitchFamily="34" charset="0"/>
              <a:buChar char="•"/>
              <a:defRPr/>
            </a:pPr>
            <a:r>
              <a:rPr lang="en-US" sz="2400" b="1" dirty="0" smtClean="0"/>
              <a:t>CLUE capture attributes</a:t>
            </a:r>
          </a:p>
          <a:p>
            <a:pPr marL="458152" lvl="1" eaLnBrk="1" fontAlgn="auto" hangingPunct="1">
              <a:spcAft>
                <a:spcPts val="0"/>
              </a:spcAft>
              <a:buFont typeface="Arial" pitchFamily="34" charset="0"/>
              <a:buChar char="•"/>
              <a:defRPr/>
            </a:pPr>
            <a:r>
              <a:rPr lang="en-US" sz="2400" b="1" dirty="0" smtClean="0"/>
              <a:t>CLUE selection</a:t>
            </a:r>
          </a:p>
          <a:p>
            <a:pPr marL="91440" eaLnBrk="1" fontAlgn="auto" hangingPunct="1">
              <a:spcAft>
                <a:spcPts val="0"/>
              </a:spcAft>
              <a:buFont typeface="Arial" pitchFamily="34" charset="0"/>
              <a:buChar char="•"/>
              <a:defRPr/>
            </a:pPr>
            <a:r>
              <a:rPr lang="en-US" sz="2400" b="1" dirty="0" smtClean="0"/>
              <a:t>Latency requirements?</a:t>
            </a:r>
          </a:p>
          <a:p>
            <a:pPr marL="458152" lvl="1" eaLnBrk="1" fontAlgn="auto" hangingPunct="1">
              <a:spcAft>
                <a:spcPts val="0"/>
              </a:spcAft>
              <a:buFont typeface="Arial" pitchFamily="34" charset="0"/>
              <a:buChar char="•"/>
              <a:defRPr/>
            </a:pPr>
            <a:r>
              <a:rPr lang="en-US" sz="2400" b="1" dirty="0" smtClean="0"/>
              <a:t> if too stringent SDP would not work</a:t>
            </a:r>
          </a:p>
          <a:p>
            <a:pPr marL="91440" eaLnBrk="1" fontAlgn="auto" hangingPunct="1">
              <a:spcAft>
                <a:spcPts val="0"/>
              </a:spcAft>
              <a:buFont typeface="Arial" pitchFamily="34" charset="0"/>
              <a:buChar char="•"/>
              <a:defRPr/>
            </a:pPr>
            <a:r>
              <a:rPr lang="en-US" sz="2400" b="1" dirty="0" smtClean="0"/>
              <a:t>  What do intermediaries need to know about CLUE info? </a:t>
            </a:r>
          </a:p>
          <a:p>
            <a:pPr marL="458152" lvl="1" eaLnBrk="1" fontAlgn="auto" hangingPunct="1">
              <a:spcAft>
                <a:spcPts val="0"/>
              </a:spcAft>
              <a:buFont typeface="Arial" pitchFamily="34" charset="0"/>
              <a:buChar char="•"/>
              <a:defRPr/>
            </a:pPr>
            <a:r>
              <a:rPr lang="en-US" sz="2000" b="1" dirty="0" smtClean="0"/>
              <a:t> </a:t>
            </a:r>
            <a:r>
              <a:rPr lang="en-US" sz="2400" b="1" dirty="0" smtClean="0"/>
              <a:t>SDP would be an advantageous way to carry that subset of the information. </a:t>
            </a:r>
          </a:p>
          <a:p>
            <a:pPr marL="91440" eaLnBrk="1" fontAlgn="auto" hangingPunct="1">
              <a:spcAft>
                <a:spcPts val="0"/>
              </a:spcAft>
              <a:buNone/>
              <a:defRPr/>
            </a:pPr>
            <a:endParaRPr lang="en-US" b="1" dirty="0" smtClean="0"/>
          </a:p>
          <a:p>
            <a:pPr marL="458152" lvl="1" eaLnBrk="1" fontAlgn="auto" hangingPunct="1">
              <a:spcAft>
                <a:spcPts val="0"/>
              </a:spcAft>
              <a:defRPr/>
            </a:pPr>
            <a:endParaRPr b="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smtClean="0"/>
              <a:t>SDP questions</a:t>
            </a:r>
            <a:endParaRPr>
              <a:solidFill>
                <a:srgbClr val="08252E"/>
              </a:solidFill>
            </a:endParaRPr>
          </a:p>
        </p:txBody>
      </p:sp>
      <p:sp>
        <p:nvSpPr>
          <p:cNvPr id="3" name="Text Placeholder 2"/>
          <p:cNvSpPr>
            <a:spLocks noGrp="1"/>
          </p:cNvSpPr>
          <p:nvPr>
            <p:ph type="body" sz="quarter" idx="10"/>
          </p:nvPr>
        </p:nvSpPr>
        <p:spPr>
          <a:xfrm>
            <a:off x="239713" y="1484313"/>
            <a:ext cx="8578850" cy="4824412"/>
          </a:xfrm>
        </p:spPr>
        <p:txBody>
          <a:bodyPr rtlCol="0">
            <a:normAutofit/>
          </a:bodyPr>
          <a:lstStyle/>
          <a:p>
            <a:pPr marL="91440" eaLnBrk="1" fontAlgn="auto" hangingPunct="1">
              <a:spcAft>
                <a:spcPts val="0"/>
              </a:spcAft>
              <a:defRPr/>
            </a:pPr>
            <a:r>
              <a:rPr lang="en-US" sz="2400" b="1" dirty="0" smtClean="0"/>
              <a:t>Is there a concern about SDP bloat and the need to preserve backward capability – large number of advertisements and selections</a:t>
            </a:r>
          </a:p>
          <a:p>
            <a:pPr marL="91440" eaLnBrk="1" fontAlgn="auto" hangingPunct="1">
              <a:spcAft>
                <a:spcPts val="0"/>
              </a:spcAft>
              <a:defRPr/>
            </a:pPr>
            <a:r>
              <a:rPr lang="en-US" sz="2400" b="1" dirty="0" smtClean="0"/>
              <a:t>CLUE doesn’t fit within offer/answer.. So if we’re using SDP, it will be interesting </a:t>
            </a:r>
          </a:p>
          <a:p>
            <a:pPr marL="91440" eaLnBrk="1" fontAlgn="auto" hangingPunct="1">
              <a:spcAft>
                <a:spcPts val="0"/>
              </a:spcAft>
              <a:buNone/>
              <a:defRPr/>
            </a:pPr>
            <a:endParaRPr lang="en-US" b="1" dirty="0" smtClean="0"/>
          </a:p>
          <a:p>
            <a:pPr marL="458152" lvl="1" eaLnBrk="1" fontAlgn="auto" hangingPunct="1">
              <a:spcAft>
                <a:spcPts val="0"/>
              </a:spcAft>
              <a:defRPr/>
            </a:pPr>
            <a:endParaRPr b="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smtClean="0"/>
              <a:t>Goal</a:t>
            </a:r>
            <a:endParaRPr>
              <a:solidFill>
                <a:srgbClr val="08252E"/>
              </a:solidFill>
            </a:endParaRPr>
          </a:p>
        </p:txBody>
      </p:sp>
      <p:sp>
        <p:nvSpPr>
          <p:cNvPr id="3" name="Text Placeholder 2"/>
          <p:cNvSpPr>
            <a:spLocks noGrp="1"/>
          </p:cNvSpPr>
          <p:nvPr>
            <p:ph type="body" sz="quarter" idx="10"/>
          </p:nvPr>
        </p:nvSpPr>
        <p:spPr>
          <a:xfrm>
            <a:off x="228600" y="1143000"/>
            <a:ext cx="8578850" cy="4824413"/>
          </a:xfrm>
        </p:spPr>
        <p:txBody>
          <a:bodyPr rtlCol="0">
            <a:normAutofit/>
          </a:bodyPr>
          <a:lstStyle/>
          <a:p>
            <a:pPr marL="91440" eaLnBrk="1" fontAlgn="auto" hangingPunct="1">
              <a:spcAft>
                <a:spcPts val="0"/>
              </a:spcAft>
              <a:buFont typeface="Wingdings" pitchFamily="2" charset="2"/>
              <a:buNone/>
              <a:defRPr/>
            </a:pPr>
            <a:endParaRPr sz="2800" b="1" dirty="0" smtClean="0">
              <a:solidFill>
                <a:srgbClr val="0070C0"/>
              </a:solidFill>
            </a:endParaRPr>
          </a:p>
          <a:p>
            <a:pPr marL="91440" eaLnBrk="1" fontAlgn="auto" hangingPunct="1">
              <a:spcAft>
                <a:spcPts val="0"/>
              </a:spcAft>
              <a:buFont typeface="Wingdings" pitchFamily="2" charset="2"/>
              <a:buNone/>
              <a:defRPr/>
            </a:pPr>
            <a:endParaRPr sz="2800" b="1" dirty="0" smtClean="0">
              <a:solidFill>
                <a:srgbClr val="0070C0"/>
              </a:solidFill>
            </a:endParaRPr>
          </a:p>
          <a:p>
            <a:pPr marL="91440" algn="ctr" eaLnBrk="1" fontAlgn="auto" hangingPunct="1">
              <a:spcAft>
                <a:spcPts val="0"/>
              </a:spcAft>
              <a:buFont typeface="Wingdings" pitchFamily="2" charset="2"/>
              <a:buNone/>
              <a:defRPr/>
            </a:pPr>
            <a:r>
              <a:rPr sz="2800" b="1" dirty="0" smtClean="0">
                <a:solidFill>
                  <a:srgbClr val="0070C0"/>
                </a:solidFill>
              </a:rPr>
              <a:t>We need to agree on</a:t>
            </a:r>
          </a:p>
          <a:p>
            <a:pPr marL="91440" algn="ctr" eaLnBrk="1" fontAlgn="auto" hangingPunct="1">
              <a:spcAft>
                <a:spcPts val="0"/>
              </a:spcAft>
              <a:buFont typeface="Wingdings" pitchFamily="2" charset="2"/>
              <a:buNone/>
              <a:defRPr/>
            </a:pPr>
            <a:r>
              <a:rPr sz="2800" b="1" dirty="0" smtClean="0">
                <a:solidFill>
                  <a:srgbClr val="0070C0"/>
                </a:solidFill>
              </a:rPr>
              <a:t>the </a:t>
            </a:r>
            <a:r>
              <a:rPr sz="2800" b="1" i="1" dirty="0" smtClean="0">
                <a:solidFill>
                  <a:srgbClr val="0070C0"/>
                </a:solidFill>
              </a:rPr>
              <a:t>requirements</a:t>
            </a:r>
            <a:r>
              <a:rPr sz="2800" b="1" dirty="0" smtClean="0">
                <a:solidFill>
                  <a:srgbClr val="0070C0"/>
                </a:solidFill>
              </a:rPr>
              <a:t> for </a:t>
            </a:r>
            <a:r>
              <a:rPr sz="2800" b="1" smtClean="0">
                <a:solidFill>
                  <a:srgbClr val="0070C0"/>
                </a:solidFill>
              </a:rPr>
              <a:t>signaling protocols</a:t>
            </a:r>
          </a:p>
          <a:p>
            <a:pPr marL="91440" algn="ctr" eaLnBrk="1" fontAlgn="auto" hangingPunct="1">
              <a:spcAft>
                <a:spcPts val="0"/>
              </a:spcAft>
              <a:buFont typeface="Wingdings" pitchFamily="2" charset="2"/>
              <a:buNone/>
              <a:defRPr/>
            </a:pPr>
            <a:r>
              <a:rPr sz="2800" b="1" smtClean="0">
                <a:solidFill>
                  <a:srgbClr val="0070C0"/>
                </a:solidFill>
              </a:rPr>
              <a:t>to </a:t>
            </a:r>
            <a:r>
              <a:rPr sz="2800" b="1" dirty="0" smtClean="0">
                <a:solidFill>
                  <a:srgbClr val="0070C0"/>
                </a:solidFill>
              </a:rPr>
              <a:t>implement the framework</a:t>
            </a:r>
          </a:p>
          <a:p>
            <a:pPr marL="91440" eaLnBrk="1" fontAlgn="auto" hangingPunct="1">
              <a:spcAft>
                <a:spcPts val="0"/>
              </a:spcAft>
              <a:defRPr/>
            </a:pPr>
            <a:endParaRPr b="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smtClean="0"/>
              <a:t>Requirements for each </a:t>
            </a:r>
            <a:endParaRPr>
              <a:solidFill>
                <a:srgbClr val="08252E"/>
              </a:solidFill>
            </a:endParaRPr>
          </a:p>
        </p:txBody>
      </p:sp>
      <p:sp>
        <p:nvSpPr>
          <p:cNvPr id="3" name="Text Placeholder 2"/>
          <p:cNvSpPr>
            <a:spLocks noGrp="1"/>
          </p:cNvSpPr>
          <p:nvPr>
            <p:ph type="body" sz="quarter" idx="10"/>
          </p:nvPr>
        </p:nvSpPr>
        <p:spPr>
          <a:xfrm>
            <a:off x="239713" y="1484313"/>
            <a:ext cx="8578850" cy="4824412"/>
          </a:xfrm>
        </p:spPr>
        <p:txBody>
          <a:bodyPr rtlCol="0">
            <a:normAutofit/>
          </a:bodyPr>
          <a:lstStyle/>
          <a:p>
            <a:pPr marL="91440" eaLnBrk="1" fontAlgn="auto" hangingPunct="1">
              <a:spcAft>
                <a:spcPts val="0"/>
              </a:spcAft>
              <a:defRPr/>
            </a:pPr>
            <a:r>
              <a:rPr sz="2800" b="1" dirty="0" smtClean="0">
                <a:solidFill>
                  <a:srgbClr val="0070C0"/>
                </a:solidFill>
              </a:rPr>
              <a:t>Consumer advertisements - skip for now</a:t>
            </a:r>
          </a:p>
          <a:p>
            <a:pPr marL="91440" eaLnBrk="1" fontAlgn="auto" hangingPunct="1">
              <a:spcAft>
                <a:spcPts val="0"/>
              </a:spcAft>
              <a:defRPr/>
            </a:pPr>
            <a:r>
              <a:rPr sz="2800" b="1" dirty="0" smtClean="0">
                <a:solidFill>
                  <a:srgbClr val="0070C0"/>
                </a:solidFill>
              </a:rPr>
              <a:t>Capture advertisements</a:t>
            </a:r>
          </a:p>
          <a:p>
            <a:pPr marL="91440" eaLnBrk="1" fontAlgn="auto" hangingPunct="1">
              <a:spcAft>
                <a:spcPts val="0"/>
              </a:spcAft>
              <a:defRPr/>
            </a:pPr>
            <a:r>
              <a:rPr sz="2800" b="1" dirty="0" smtClean="0">
                <a:solidFill>
                  <a:srgbClr val="0070C0"/>
                </a:solidFill>
              </a:rPr>
              <a:t>Encoding advertisements</a:t>
            </a:r>
          </a:p>
          <a:p>
            <a:pPr marL="91440" eaLnBrk="1" fontAlgn="auto" hangingPunct="1">
              <a:spcAft>
                <a:spcPts val="0"/>
              </a:spcAft>
              <a:defRPr/>
            </a:pPr>
            <a:r>
              <a:rPr sz="2800" b="1" dirty="0" smtClean="0">
                <a:solidFill>
                  <a:srgbClr val="0070C0"/>
                </a:solidFill>
              </a:rPr>
              <a:t>Selection</a:t>
            </a:r>
          </a:p>
          <a:p>
            <a:pPr marL="91440" eaLnBrk="1" fontAlgn="auto" hangingPunct="1">
              <a:spcAft>
                <a:spcPts val="0"/>
              </a:spcAft>
              <a:defRPr/>
            </a:pPr>
            <a:r>
              <a:rPr sz="2800" b="1" dirty="0" smtClean="0">
                <a:solidFill>
                  <a:srgbClr val="0070C0"/>
                </a:solidFill>
              </a:rPr>
              <a:t>Media</a:t>
            </a:r>
          </a:p>
          <a:p>
            <a:pPr marL="91440" eaLnBrk="1" fontAlgn="auto" hangingPunct="1">
              <a:spcAft>
                <a:spcPts val="0"/>
              </a:spcAft>
              <a:defRPr/>
            </a:pPr>
            <a:endParaRPr sz="2800" b="1" dirty="0" smtClean="0">
              <a:solidFill>
                <a:srgbClr val="0070C0"/>
              </a:solidFill>
            </a:endParaRPr>
          </a:p>
          <a:p>
            <a:pPr marL="91440" eaLnBrk="1" fontAlgn="auto" hangingPunct="1">
              <a:spcAft>
                <a:spcPts val="0"/>
              </a:spcAft>
              <a:defRPr/>
            </a:pPr>
            <a:endParaRPr b="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88861" cy="838200"/>
          </a:xfrm>
        </p:spPr>
        <p:txBody>
          <a:bodyPr>
            <a:normAutofit fontScale="90000"/>
          </a:bodyPr>
          <a:lstStyle/>
          <a:p>
            <a:pPr fontAlgn="auto">
              <a:spcAft>
                <a:spcPts val="0"/>
              </a:spcAft>
              <a:defRPr/>
            </a:pPr>
            <a:r>
              <a:rPr smtClean="0"/>
              <a:t>Timing Requirements -</a:t>
            </a:r>
            <a:br>
              <a:rPr smtClean="0"/>
            </a:br>
            <a:r>
              <a:rPr smtClean="0"/>
              <a:t>advertisements of capture attributes</a:t>
            </a:r>
            <a:endParaRPr>
              <a:solidFill>
                <a:srgbClr val="08252E"/>
              </a:solidFill>
            </a:endParaRPr>
          </a:p>
        </p:txBody>
      </p:sp>
      <p:sp>
        <p:nvSpPr>
          <p:cNvPr id="3" name="Text Placeholder 2"/>
          <p:cNvSpPr>
            <a:spLocks noGrp="1"/>
          </p:cNvSpPr>
          <p:nvPr>
            <p:ph type="body" sz="quarter" idx="10"/>
          </p:nvPr>
        </p:nvSpPr>
        <p:spPr>
          <a:xfrm>
            <a:off x="304800" y="1143000"/>
            <a:ext cx="8578850" cy="4824413"/>
          </a:xfrm>
        </p:spPr>
        <p:txBody>
          <a:bodyPr rtlCol="0">
            <a:normAutofit fontScale="92500" lnSpcReduction="20000"/>
          </a:bodyPr>
          <a:lstStyle/>
          <a:p>
            <a:pPr marL="91440" algn="just" eaLnBrk="1" fontAlgn="auto" hangingPunct="1">
              <a:spcAft>
                <a:spcPts val="0"/>
              </a:spcAft>
              <a:defRPr/>
            </a:pPr>
            <a:r>
              <a:rPr sz="3200" b="1" dirty="0" smtClean="0">
                <a:solidFill>
                  <a:srgbClr val="0070C0"/>
                </a:solidFill>
              </a:rPr>
              <a:t>Switched/composed – changes are frequent</a:t>
            </a:r>
          </a:p>
          <a:p>
            <a:pPr marL="91440" algn="just" eaLnBrk="1" fontAlgn="auto" hangingPunct="1">
              <a:spcAft>
                <a:spcPts val="0"/>
              </a:spcAft>
              <a:defRPr/>
            </a:pPr>
            <a:r>
              <a:rPr sz="3200" b="1" dirty="0" smtClean="0">
                <a:solidFill>
                  <a:srgbClr val="0070C0"/>
                </a:solidFill>
              </a:rPr>
              <a:t> Spatial attributes change as current participant changes, </a:t>
            </a:r>
            <a:r>
              <a:rPr sz="3200" b="1" smtClean="0">
                <a:solidFill>
                  <a:srgbClr val="0070C0"/>
                </a:solidFill>
              </a:rPr>
              <a:t>speaker changes </a:t>
            </a:r>
            <a:endParaRPr sz="3200" b="1" dirty="0" smtClean="0">
              <a:solidFill>
                <a:srgbClr val="0070C0"/>
              </a:solidFill>
            </a:endParaRPr>
          </a:p>
          <a:p>
            <a:pPr marL="91440" algn="just" eaLnBrk="1" fontAlgn="auto" hangingPunct="1">
              <a:spcAft>
                <a:spcPts val="0"/>
              </a:spcAft>
              <a:defRPr/>
            </a:pPr>
            <a:r>
              <a:rPr sz="3200" b="1" dirty="0" smtClean="0">
                <a:solidFill>
                  <a:srgbClr val="0070C0"/>
                </a:solidFill>
              </a:rPr>
              <a:t>Need spatial info before media is received in order </a:t>
            </a:r>
            <a:r>
              <a:rPr sz="3200" b="1" smtClean="0">
                <a:solidFill>
                  <a:srgbClr val="0070C0"/>
                </a:solidFill>
              </a:rPr>
              <a:t>to render  </a:t>
            </a:r>
            <a:r>
              <a:rPr sz="3200" b="1" dirty="0" smtClean="0">
                <a:solidFill>
                  <a:srgbClr val="0070C0"/>
                </a:solidFill>
              </a:rPr>
              <a:t>(Need to sync with media)</a:t>
            </a:r>
          </a:p>
          <a:p>
            <a:pPr marL="91440" algn="just" eaLnBrk="1" fontAlgn="auto" hangingPunct="1">
              <a:spcAft>
                <a:spcPts val="0"/>
              </a:spcAft>
              <a:defRPr/>
            </a:pPr>
            <a:r>
              <a:rPr sz="3200" b="1" dirty="0" smtClean="0">
                <a:solidFill>
                  <a:srgbClr val="0070C0"/>
                </a:solidFill>
              </a:rPr>
              <a:t>Advertisement needs to be fast. On par with the speed of the media. Order of 100s ms to 300ms </a:t>
            </a:r>
          </a:p>
          <a:p>
            <a:pPr marL="91440" algn="just" eaLnBrk="1" fontAlgn="auto" hangingPunct="1">
              <a:spcAft>
                <a:spcPts val="0"/>
              </a:spcAft>
              <a:defRPr/>
            </a:pPr>
            <a:r>
              <a:rPr sz="3200" b="1" dirty="0" smtClean="0">
                <a:solidFill>
                  <a:srgbClr val="0070C0"/>
                </a:solidFill>
              </a:rPr>
              <a:t>A slow signaling channel wouldn’t work</a:t>
            </a:r>
          </a:p>
          <a:p>
            <a:pPr marL="91440" algn="just" eaLnBrk="1" fontAlgn="auto" hangingPunct="1">
              <a:spcAft>
                <a:spcPts val="0"/>
              </a:spcAft>
              <a:defRPr/>
            </a:pPr>
            <a:r>
              <a:rPr sz="3200" b="1" dirty="0" smtClean="0">
                <a:solidFill>
                  <a:srgbClr val="0070C0"/>
                </a:solidFill>
              </a:rPr>
              <a:t>Want delivery status to be known by provider, to manage latency - reliability</a:t>
            </a:r>
          </a:p>
          <a:p>
            <a:pPr marL="91440" algn="just" eaLnBrk="1" fontAlgn="auto" hangingPunct="1">
              <a:spcAft>
                <a:spcPts val="0"/>
              </a:spcAft>
              <a:defRPr/>
            </a:pPr>
            <a:endParaRPr sz="3200" b="1" dirty="0" smtClean="0">
              <a:solidFill>
                <a:srgbClr val="0070C0"/>
              </a:solidFill>
            </a:endParaRPr>
          </a:p>
          <a:p>
            <a:pPr marL="91440" eaLnBrk="1" fontAlgn="auto" hangingPunct="1">
              <a:spcAft>
                <a:spcPts val="0"/>
              </a:spcAft>
              <a:buFont typeface="Arial" pitchFamily="34" charset="0"/>
              <a:buChar char="•"/>
              <a:defRPr/>
            </a:pPr>
            <a:endParaRPr sz="3200" b="1" dirty="0" smtClean="0">
              <a:solidFill>
                <a:srgbClr val="0070C0"/>
              </a:solidFill>
            </a:endParaRPr>
          </a:p>
          <a:p>
            <a:pPr lvl="1" eaLnBrk="1" fontAlgn="auto" hangingPunct="1">
              <a:spcAft>
                <a:spcPts val="0"/>
              </a:spcAft>
              <a:buFont typeface="Arial" pitchFamily="34" charset="0"/>
              <a:buChar char="•"/>
              <a:defRPr/>
            </a:pPr>
            <a:endParaRPr sz="2400" b="1" dirty="0" smtClean="0">
              <a:solidFill>
                <a:srgbClr val="0070C0"/>
              </a:solidFill>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Cisco_2011_abegen">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Cisco_2011_abegen</Template>
  <TotalTime>23055</TotalTime>
  <Words>830</Words>
  <Application>Microsoft Macintosh PowerPoint</Application>
  <PresentationFormat>On-screen Show (4:3)</PresentationFormat>
  <Paragraphs>132</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Cisco_2011_abegen</vt:lpstr>
      <vt:lpstr> CLUE</vt:lpstr>
      <vt:lpstr>Data Flow</vt:lpstr>
      <vt:lpstr>Parameters</vt:lpstr>
      <vt:lpstr>Dynamic messages</vt:lpstr>
      <vt:lpstr>Using SDP for signaling CLUE- for discussion</vt:lpstr>
      <vt:lpstr>SDP questions</vt:lpstr>
      <vt:lpstr>Goal</vt:lpstr>
      <vt:lpstr>Requirements for each </vt:lpstr>
      <vt:lpstr>Timing Requirements - advertisements of capture attributes</vt:lpstr>
      <vt:lpstr>Requirements for capture attribs advertisement continued</vt:lpstr>
      <vt:lpstr>Timing Requirements – Advertisements of encodings &amp; encoding groups</vt:lpstr>
      <vt:lpstr>Timing Requirements for consumer selection</vt:lpstr>
      <vt:lpstr>Signalling bandwidth</vt:lpstr>
      <vt:lpstr>Requirements for media</vt:lpstr>
      <vt:lpstr>Requirements for intermediaries</vt:lpstr>
      <vt:lpstr>Use of SDP</vt:lpstr>
      <vt:lpstr>SDP Challenges</vt:lpstr>
    </vt:vector>
  </TitlesOfParts>
  <Company>Cisco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Watching Video over the Web: Internet Video and Adaptive Streaming Technologies</dc:title>
  <dc:creator>Ali C. Begen (abegen)</dc:creator>
  <cp:lastModifiedBy>Mary Barnes</cp:lastModifiedBy>
  <cp:revision>220</cp:revision>
  <dcterms:created xsi:type="dcterms:W3CDTF">2010-12-21T07:37:24Z</dcterms:created>
  <dcterms:modified xsi:type="dcterms:W3CDTF">2012-02-16T12:33:31Z</dcterms:modified>
</cp:coreProperties>
</file>