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5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790" autoAdjust="0"/>
  </p:normalViewPr>
  <p:slideViewPr>
    <p:cSldViewPr>
      <p:cViewPr>
        <p:scale>
          <a:sx n="70" d="100"/>
          <a:sy n="70" d="100"/>
        </p:scale>
        <p:origin x="-61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C6806B2-7ED7-4D39-A0FF-A2C01E640283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1AB372C0-E9E3-4795-9CA8-FD491E8F2E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573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F44C9-1F5F-408F-AC05-7A9550E39453}" type="datetime1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C776D-F96C-4533-BF99-E5F7974F25C5}" type="datetime1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8CD6-0A15-41EC-968B-3496849B1577}" type="datetime1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2E854-D5FB-4CCB-854C-36C27895D12F}" type="datetime1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B781-5218-4E16-A65B-3B4E76630CCB}" type="datetime1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48704-4675-4E6E-8A5E-4F4F6622E982}" type="datetime1">
              <a:rPr lang="en-US" smtClean="0"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CD381-AE93-41C6-8B7D-6E39604EA252}" type="datetime1">
              <a:rPr lang="en-US" smtClean="0"/>
              <a:t>2/10/2012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62A1D-2759-4A94-A2DB-80167E8AC987}" type="datetime1">
              <a:rPr lang="en-US" smtClean="0"/>
              <a:t>2/10/2012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E9B29-9650-44D3-A02D-9BFCB9735B22}" type="datetime1">
              <a:rPr lang="en-US" smtClean="0"/>
              <a:t>2/10/2012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BD28-30AB-4524-B78C-4EDC84BB06E6}" type="datetime1">
              <a:rPr lang="en-US" smtClean="0"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E469-DCDD-435F-8D2B-D7CD411DACA9}" type="datetime1">
              <a:rPr lang="en-US" smtClean="0"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DE953-FEA6-4A34-8540-26FAFF7512E6}" type="datetime1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llyn@cisco.com" TargetMode="External"/><Relationship Id="rId2" Type="http://schemas.openxmlformats.org/officeDocument/2006/relationships/hyperlink" Target="mailto:jonathan@vidyo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paul.witty@balliol.oxon.org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RTP Usage for CLUE</a:t>
            </a:r>
            <a:br>
              <a:rPr lang="en-US" dirty="0" smtClean="0"/>
            </a:br>
            <a:r>
              <a:rPr lang="en-US" sz="3200" dirty="0" smtClean="0"/>
              <a:t>draft-lennox-clue-rtp-usage-02</a:t>
            </a:r>
            <a:br>
              <a:rPr lang="en-US" sz="3200" dirty="0" smtClean="0"/>
            </a:br>
            <a:r>
              <a:rPr lang="en-US" sz="3200" dirty="0" smtClean="0"/>
              <a:t>Clue WG Interim – 16 February 2011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Jonathan Lennox </a:t>
            </a:r>
            <a:r>
              <a:rPr lang="en-US" b="1" dirty="0" smtClean="0">
                <a:hlinkClick r:id="rId2"/>
              </a:rPr>
              <a:t>jonathan@vidyo.com</a:t>
            </a:r>
            <a:endParaRPr lang="en-US" b="1" dirty="0" smtClean="0"/>
          </a:p>
          <a:p>
            <a:r>
              <a:rPr lang="en-US" b="1" dirty="0"/>
              <a:t>Allyn </a:t>
            </a:r>
            <a:r>
              <a:rPr lang="en-US" b="1" dirty="0" smtClean="0"/>
              <a:t>Romanow </a:t>
            </a:r>
            <a:r>
              <a:rPr lang="en-US" b="1" dirty="0" smtClean="0">
                <a:hlinkClick r:id="rId3"/>
              </a:rPr>
              <a:t>allyn@cisco.com</a:t>
            </a:r>
            <a:endParaRPr lang="en-US" b="1" dirty="0" smtClean="0"/>
          </a:p>
          <a:p>
            <a:r>
              <a:rPr lang="en-US" b="1" dirty="0"/>
              <a:t>Paul </a:t>
            </a:r>
            <a:r>
              <a:rPr lang="en-US" b="1" dirty="0" smtClean="0"/>
              <a:t>Witty </a:t>
            </a:r>
            <a:r>
              <a:rPr lang="en-US" b="1" dirty="0" smtClean="0">
                <a:hlinkClick r:id="rId4"/>
              </a:rPr>
              <a:t>paul.witty@balliol.oxon.org</a:t>
            </a:r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37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</a:t>
            </a:r>
            <a:r>
              <a:rPr lang="en-US" dirty="0"/>
              <a:t>sources </a:t>
            </a:r>
            <a:r>
              <a:rPr lang="en-US" dirty="0" smtClean="0"/>
              <a:t>to captures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capture might correspond to one or more </a:t>
            </a:r>
            <a:r>
              <a:rPr lang="en-US" dirty="0"/>
              <a:t>sources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</a:t>
            </a:r>
            <a:r>
              <a:rPr lang="en-US" dirty="0" smtClean="0"/>
              <a:t>source might </a:t>
            </a:r>
            <a:r>
              <a:rPr lang="en-US" dirty="0" smtClean="0"/>
              <a:t>be used for one or more captures.</a:t>
            </a:r>
          </a:p>
          <a:p>
            <a:r>
              <a:rPr lang="en-US" dirty="0" smtClean="0"/>
              <a:t>Sources </a:t>
            </a:r>
            <a:r>
              <a:rPr lang="en-US" dirty="0" smtClean="0"/>
              <a:t>are identified by SSRC, but SSRC is a random number with no further information.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326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for accurate mappings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equipment needs to know source-to-capture mappings before decoding.</a:t>
            </a:r>
          </a:p>
          <a:p>
            <a:pPr lvl="1"/>
            <a:r>
              <a:rPr lang="en-US" dirty="0" smtClean="0"/>
              <a:t>Dedicated decoder hardware: one-out-one-in.</a:t>
            </a:r>
          </a:p>
          <a:p>
            <a:pPr lvl="1"/>
            <a:r>
              <a:rPr lang="en-US" dirty="0" smtClean="0"/>
              <a:t>Decoder hardware associated with specific displays/speakers.</a:t>
            </a:r>
          </a:p>
          <a:p>
            <a:r>
              <a:rPr lang="en-US" dirty="0" smtClean="0"/>
              <a:t>Receiving mapping information late can mean discarding packets, leading to poor switching times, excess I-Frame requests, etc.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184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for flexible mappings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Conversely, some equipment can share decoder state as sources move between captures.</a:t>
            </a:r>
          </a:p>
          <a:p>
            <a:pPr lvl="1"/>
            <a:r>
              <a:rPr lang="en-US" dirty="0" smtClean="0"/>
              <a:t>E.g. continuous presence screen: 16 recent speakers.</a:t>
            </a:r>
          </a:p>
          <a:p>
            <a:pPr lvl="2"/>
            <a:r>
              <a:rPr lang="en-US" i="1" dirty="0" smtClean="0"/>
              <a:t>(Details of policy choice not important here.)</a:t>
            </a:r>
          </a:p>
          <a:p>
            <a:pPr lvl="1"/>
            <a:r>
              <a:rPr lang="en-US" dirty="0" smtClean="0"/>
              <a:t>Same source being sent for more than one capture.</a:t>
            </a:r>
          </a:p>
          <a:p>
            <a:r>
              <a:rPr lang="en-US" dirty="0" smtClean="0"/>
              <a:t>Don’t want to require unnecessary I-frames or duplicate transmission.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5679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Sending mapping outside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 CLUE messaging</a:t>
            </a:r>
          </a:p>
          <a:p>
            <a:pPr lvl="1"/>
            <a:r>
              <a:rPr lang="en-US" dirty="0" smtClean="0"/>
              <a:t>Reliable, but not time-guaranteed.</a:t>
            </a:r>
          </a:p>
          <a:p>
            <a:pPr lvl="1"/>
            <a:r>
              <a:rPr lang="en-US" dirty="0" smtClean="0"/>
              <a:t>Depending on how CLUE is sent, might be very heavyweight.</a:t>
            </a:r>
          </a:p>
          <a:p>
            <a:r>
              <a:rPr lang="en-US" dirty="0" smtClean="0"/>
              <a:t>In RTCP SDES</a:t>
            </a:r>
          </a:p>
          <a:p>
            <a:pPr lvl="1"/>
            <a:r>
              <a:rPr lang="en-US" dirty="0" smtClean="0"/>
              <a:t>Unreliable; subject to RTCP timing/bandwidth rules.</a:t>
            </a:r>
            <a:endParaRPr lang="en-US" dirty="0"/>
          </a:p>
          <a:p>
            <a:pPr marL="0" indent="0"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0                  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1                   2                   3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0 1 2 3 4 5 6 7 8 9 0 1 2 3 4 5 6 7 8 9 0 1 2 3 4 5 6 7 8 9 0 1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pPr marL="0" indent="0"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|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CaptureID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=9  |   length=4    |           Capture ID          :</a:t>
            </a:r>
          </a:p>
          <a:p>
            <a:pPr marL="0" indent="0"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:                              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|</a:t>
            </a:r>
          </a:p>
          <a:p>
            <a:pPr marL="0" indent="0"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+-+-+-+-+-+-+-+-+-+-+-+-+-+-+-+-+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511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Sending capture IDs in media stream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Tag media packets with capture IDs</a:t>
            </a:r>
          </a:p>
          <a:p>
            <a:r>
              <a:rPr lang="en-US" dirty="0" smtClean="0"/>
              <a:t>Advantages:</a:t>
            </a:r>
          </a:p>
          <a:p>
            <a:pPr lvl="1"/>
            <a:r>
              <a:rPr lang="en-US" dirty="0" smtClean="0"/>
              <a:t>No latency or possibility of confusion</a:t>
            </a:r>
          </a:p>
          <a:p>
            <a:r>
              <a:rPr lang="en-US" dirty="0" smtClean="0"/>
              <a:t>Disadvantages:</a:t>
            </a:r>
          </a:p>
          <a:p>
            <a:pPr lvl="1"/>
            <a:r>
              <a:rPr lang="en-US" dirty="0" smtClean="0"/>
              <a:t>Processing load for switching MCU</a:t>
            </a:r>
          </a:p>
          <a:p>
            <a:pPr lvl="2"/>
            <a:r>
              <a:rPr lang="en-US" dirty="0" smtClean="0"/>
              <a:t>Capture IDs are scoped to each hop.</a:t>
            </a:r>
          </a:p>
          <a:p>
            <a:pPr lvl="1"/>
            <a:r>
              <a:rPr lang="en-US" dirty="0" smtClean="0"/>
              <a:t>Additional packet overhead: potential bandwidth or MTU issues.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5797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RTP Header Extension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Can carry capture ID in RFC 5285 header extension</a:t>
            </a:r>
          </a:p>
          <a:p>
            <a:pPr marL="457200" lvl="1" indent="0">
              <a:buNone/>
            </a:pPr>
            <a:r>
              <a:rPr lang="en-US" dirty="0" smtClean="0"/>
              <a:t>a=extmap:1 </a:t>
            </a:r>
            <a:r>
              <a:rPr lang="en-US" dirty="0" err="1"/>
              <a:t>urn:ietf:params:rtp-hdrex:clue-capture-id</a:t>
            </a:r>
            <a:endParaRPr lang="en-US" dirty="0" smtClean="0"/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0                   1                   2                   3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0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1 2 3 4 5 6 7 8 9 0 1 2 3 4 5 6 7 8 9 0 1 2 3 4 5 6 7 8 9 0 1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+-+-+-+-+-+-+-+-+-+-+-+-+-+-+-+-+-+-+-+-+-+-+-+-+-+-+-+-+-+-+-+-+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| 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ID=1 |  L=3  |                 capture id                    |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+-+-+-+-+-+-+-+-+-+-+-+-+-+-+-+-+-+-+-+-+-+-+-+-+-+-+-+-+-+-+-+-+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| 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capture id   |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+-+-+-+-+-+-+-+-+</a:t>
            </a:r>
          </a:p>
          <a:p>
            <a:r>
              <a:rPr lang="en-US" dirty="0" smtClean="0"/>
              <a:t>Modification could be costly, especially for SRTP (</a:t>
            </a:r>
            <a:r>
              <a:rPr lang="en-US" dirty="0" err="1" smtClean="0"/>
              <a:t>reauthentication</a:t>
            </a:r>
            <a:r>
              <a:rPr lang="en-US" dirty="0"/>
              <a:t> </a:t>
            </a:r>
            <a:r>
              <a:rPr lang="en-US" dirty="0" smtClean="0"/>
              <a:t>required).</a:t>
            </a:r>
          </a:p>
          <a:p>
            <a:r>
              <a:rPr lang="en-US" dirty="0" smtClean="0"/>
              <a:t>RTP </a:t>
            </a:r>
            <a:r>
              <a:rPr lang="en-US" dirty="0"/>
              <a:t>header extensions </a:t>
            </a:r>
            <a:r>
              <a:rPr lang="en-US" dirty="0" smtClean="0"/>
              <a:t>“MUST </a:t>
            </a:r>
            <a:r>
              <a:rPr lang="en-US" dirty="0"/>
              <a:t>only be used for data that can safely be ignored by the </a:t>
            </a:r>
            <a:r>
              <a:rPr lang="en-US" dirty="0" smtClean="0"/>
              <a:t>recipient” – semantics are unclear. (Need SDES as well?)</a:t>
            </a:r>
          </a:p>
          <a:p>
            <a:r>
              <a:rPr lang="en-US" dirty="0" smtClean="0"/>
              <a:t>Defining this wouldn’t be in scope for CLUE anyway (presumably would be AVTEXT).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09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to send Capture 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Option 1: always</a:t>
            </a:r>
          </a:p>
          <a:p>
            <a:pPr lvl="1"/>
            <a:r>
              <a:rPr lang="en-US" dirty="0" smtClean="0"/>
              <a:t>Disadvantages as mentioned</a:t>
            </a:r>
          </a:p>
          <a:p>
            <a:r>
              <a:rPr lang="en-US" dirty="0" smtClean="0"/>
              <a:t>Option 2: as needed</a:t>
            </a:r>
          </a:p>
          <a:p>
            <a:pPr lvl="1"/>
            <a:r>
              <a:rPr lang="en-US" dirty="0" smtClean="0"/>
              <a:t>With I-frames, or for some period of time following a capture ID switch.</a:t>
            </a:r>
          </a:p>
          <a:p>
            <a:pPr lvl="1"/>
            <a:r>
              <a:rPr lang="en-US" dirty="0" smtClean="0"/>
              <a:t>Imposes additional state-maintenance requirements on receivers.</a:t>
            </a:r>
          </a:p>
          <a:p>
            <a:pPr lvl="1"/>
            <a:r>
              <a:rPr lang="en-US" dirty="0" smtClean="0"/>
              <a:t>May need refresh request AVPF feedback message.</a:t>
            </a:r>
          </a:p>
          <a:p>
            <a:r>
              <a:rPr lang="en-US" dirty="0" smtClean="0"/>
              <a:t>Recommendation: MUST support option 1, MAY negotiate option 2.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775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RTP Requirements for CLUE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CLUE permits SIP calls to have many media </a:t>
            </a:r>
            <a:r>
              <a:rPr lang="en-US" dirty="0" smtClean="0"/>
              <a:t>sources</a:t>
            </a:r>
            <a:endParaRPr lang="en-US" dirty="0" smtClean="0"/>
          </a:p>
          <a:p>
            <a:pPr lvl="1"/>
            <a:r>
              <a:rPr lang="en-US" dirty="0" smtClean="0"/>
              <a:t>Easily dozens at a time, e.g. for continuous presence in multipoint sessions.</a:t>
            </a:r>
          </a:p>
          <a:p>
            <a:pPr lvl="1"/>
            <a:r>
              <a:rPr lang="en-US" dirty="0" smtClean="0"/>
              <a:t>Potentially choosing among hundreds of inputs (for switched or composited captures).</a:t>
            </a:r>
          </a:p>
          <a:p>
            <a:pPr lvl="1"/>
            <a:r>
              <a:rPr lang="en-US" dirty="0" smtClean="0"/>
              <a:t>Number of media </a:t>
            </a:r>
            <a:r>
              <a:rPr lang="en-US" dirty="0" smtClean="0"/>
              <a:t>sources can </a:t>
            </a:r>
            <a:r>
              <a:rPr lang="en-US" dirty="0" smtClean="0"/>
              <a:t>be asymmetric and dynamic.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0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 offer shouldn’t confuse non-CLUE endpoints.</a:t>
            </a:r>
          </a:p>
          <a:p>
            <a:r>
              <a:rPr lang="en-US" dirty="0" smtClean="0"/>
              <a:t>Signaling messages shouldn’t </a:t>
            </a:r>
            <a:r>
              <a:rPr lang="en-US" dirty="0" smtClean="0"/>
              <a:t>confuse SIP </a:t>
            </a:r>
            <a:r>
              <a:rPr lang="en-US" dirty="0" err="1" smtClean="0"/>
              <a:t>middleboxes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Transport flow usage (for NATs, FWs, port consumption on MCUs, etc.) should be restrained and static.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08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multiplexing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Send all sources of the same media type over a single RTP session.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Can 6"/>
          <p:cNvSpPr/>
          <p:nvPr/>
        </p:nvSpPr>
        <p:spPr>
          <a:xfrm rot="16200000">
            <a:off x="3962400" y="1828800"/>
            <a:ext cx="1066800" cy="3352800"/>
          </a:xfrm>
          <a:prstGeom prst="can">
            <a:avLst>
              <a:gd name="adj" fmla="val 49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676400" y="3551366"/>
            <a:ext cx="1295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33400" y="4419600"/>
            <a:ext cx="8001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3200" dirty="0" smtClean="0"/>
              <a:t>Even </a:t>
            </a:r>
            <a:r>
              <a:rPr lang="en-US" sz="3200" dirty="0"/>
              <a:t>though these correspond to different CLUE </a:t>
            </a:r>
            <a:r>
              <a:rPr lang="en-US" sz="3200" dirty="0" smtClean="0"/>
              <a:t>captures.</a:t>
            </a:r>
            <a:endParaRPr lang="en-US" sz="3200" dirty="0"/>
          </a:p>
          <a:p>
            <a:pPr marL="457200" indent="-457200">
              <a:buFont typeface="Arial" charset="0"/>
              <a:buChar char="•"/>
            </a:pPr>
            <a:r>
              <a:rPr lang="en-US" sz="3200" dirty="0" smtClean="0"/>
              <a:t>(Unless </a:t>
            </a:r>
            <a:r>
              <a:rPr lang="en-US" sz="3200" dirty="0"/>
              <a:t>you need different transport treatment.)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28600" y="2876490"/>
            <a:ext cx="158423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dirty="0" smtClean="0"/>
              <a:t>Camera 1</a:t>
            </a:r>
            <a:endParaRPr lang="en-US" sz="2000" dirty="0"/>
          </a:p>
        </p:txBody>
      </p:sp>
      <p:sp>
        <p:nvSpPr>
          <p:cNvPr id="13" name="Rectangle 12"/>
          <p:cNvSpPr/>
          <p:nvPr/>
        </p:nvSpPr>
        <p:spPr>
          <a:xfrm>
            <a:off x="228600" y="3351311"/>
            <a:ext cx="158423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dirty="0" smtClean="0"/>
              <a:t>Camera 2</a:t>
            </a:r>
            <a:endParaRPr lang="en-US" sz="2000" dirty="0"/>
          </a:p>
        </p:txBody>
      </p:sp>
      <p:sp>
        <p:nvSpPr>
          <p:cNvPr id="14" name="Rectangle 13"/>
          <p:cNvSpPr/>
          <p:nvPr/>
        </p:nvSpPr>
        <p:spPr>
          <a:xfrm>
            <a:off x="228600" y="3790890"/>
            <a:ext cx="158423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dirty="0" smtClean="0"/>
              <a:t>Camera 3</a:t>
            </a:r>
            <a:endParaRPr lang="en-US" sz="20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676400" y="3076545"/>
            <a:ext cx="1295400" cy="2000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1676400" y="3790891"/>
            <a:ext cx="1371602" cy="2000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7086600" y="2876490"/>
            <a:ext cx="158423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dirty="0" smtClean="0"/>
              <a:t>Screen1</a:t>
            </a:r>
            <a:endParaRPr lang="en-US" sz="2000" dirty="0"/>
          </a:p>
        </p:txBody>
      </p:sp>
      <p:sp>
        <p:nvSpPr>
          <p:cNvPr id="31" name="Rectangle 30"/>
          <p:cNvSpPr/>
          <p:nvPr/>
        </p:nvSpPr>
        <p:spPr>
          <a:xfrm>
            <a:off x="7086600" y="3351311"/>
            <a:ext cx="158423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dirty="0" smtClean="0"/>
              <a:t>Screen 2</a:t>
            </a:r>
            <a:endParaRPr lang="en-US" sz="2000" dirty="0"/>
          </a:p>
        </p:txBody>
      </p:sp>
      <p:sp>
        <p:nvSpPr>
          <p:cNvPr id="32" name="Rectangle 31"/>
          <p:cNvSpPr/>
          <p:nvPr/>
        </p:nvSpPr>
        <p:spPr>
          <a:xfrm>
            <a:off x="7086600" y="3790890"/>
            <a:ext cx="158423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dirty="0" smtClean="0"/>
              <a:t>Screen 3</a:t>
            </a:r>
            <a:endParaRPr lang="en-US" sz="2000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6172200" y="3581400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6172200" y="3076545"/>
            <a:ext cx="1219200" cy="200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172200" y="3790891"/>
            <a:ext cx="1219200" cy="2000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533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for CLUE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Receiver needs to interpret </a:t>
            </a:r>
            <a:r>
              <a:rPr lang="en-US" dirty="0" smtClean="0"/>
              <a:t>sources it </a:t>
            </a:r>
            <a:r>
              <a:rPr lang="en-US" dirty="0" smtClean="0"/>
              <a:t>receives, and correlate them with captures it has requested.</a:t>
            </a:r>
          </a:p>
          <a:p>
            <a:r>
              <a:rPr lang="en-US" dirty="0" smtClean="0"/>
              <a:t>In some cases, CLUE Framework captures map to RTP sources (SSRC), but in many cases they do not.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8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Case 1: Static </a:t>
            </a:r>
            <a:r>
              <a:rPr lang="en-US" dirty="0" smtClean="0"/>
              <a:t>Source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14400"/>
          </a:xfrm>
        </p:spPr>
        <p:txBody>
          <a:bodyPr/>
          <a:lstStyle/>
          <a:p>
            <a:r>
              <a:rPr lang="en-US" dirty="0" smtClean="0"/>
              <a:t>Sources are </a:t>
            </a:r>
            <a:r>
              <a:rPr lang="en-US" dirty="0" smtClean="0"/>
              <a:t>constant over complete session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66800" y="3276600"/>
            <a:ext cx="1524000" cy="1524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Endpoint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48400" y="3276600"/>
            <a:ext cx="1524000" cy="1524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Endpoint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895600" y="3581400"/>
            <a:ext cx="3048000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895600" y="4038600"/>
            <a:ext cx="3048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895600" y="4495800"/>
            <a:ext cx="3048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32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Case 2: Point to Point Finite </a:t>
            </a:r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5239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Choice from among a small set of </a:t>
            </a:r>
            <a:r>
              <a:rPr lang="en-US" dirty="0" smtClean="0"/>
              <a:t>sources</a:t>
            </a:r>
            <a:endParaRPr lang="en-US" dirty="0" smtClean="0"/>
          </a:p>
          <a:p>
            <a:r>
              <a:rPr lang="en-US" dirty="0" smtClean="0"/>
              <a:t>Set of </a:t>
            </a:r>
            <a:r>
              <a:rPr lang="en-US" dirty="0" smtClean="0"/>
              <a:t>sources might </a:t>
            </a:r>
            <a:r>
              <a:rPr lang="en-US" dirty="0" smtClean="0"/>
              <a:t>change over a session</a:t>
            </a:r>
          </a:p>
          <a:p>
            <a:r>
              <a:rPr lang="en-US" dirty="0" smtClean="0"/>
              <a:t>A </a:t>
            </a:r>
            <a:r>
              <a:rPr lang="en-US" dirty="0" smtClean="0"/>
              <a:t>source might </a:t>
            </a:r>
            <a:r>
              <a:rPr lang="en-US" dirty="0" smtClean="0"/>
              <a:t>move between switched captures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66800" y="3609833"/>
            <a:ext cx="1524000" cy="1524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Endpoint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48400" y="3609833"/>
            <a:ext cx="1524000" cy="1524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Endpoint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895600" y="3914633"/>
            <a:ext cx="3048000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895600" y="4371833"/>
            <a:ext cx="3048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895600" y="4829033"/>
            <a:ext cx="13716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267200" y="4829033"/>
            <a:ext cx="167640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Multiply 16"/>
          <p:cNvSpPr/>
          <p:nvPr/>
        </p:nvSpPr>
        <p:spPr>
          <a:xfrm>
            <a:off x="4264925" y="4684594"/>
            <a:ext cx="304800" cy="3048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 flipH="1">
            <a:off x="5863188" y="3622245"/>
            <a:ext cx="43070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</a:t>
            </a:r>
            <a:endParaRPr 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 flipH="1">
            <a:off x="5822981" y="4079443"/>
            <a:ext cx="5111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</a:t>
            </a:r>
            <a:endParaRPr 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676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Case 2: Point to Point Finite </a:t>
            </a:r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5239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Choice from among a small set of </a:t>
            </a:r>
            <a:r>
              <a:rPr lang="en-US" dirty="0" smtClean="0"/>
              <a:t>sources</a:t>
            </a:r>
            <a:endParaRPr lang="en-US" dirty="0" smtClean="0"/>
          </a:p>
          <a:p>
            <a:r>
              <a:rPr lang="en-US" dirty="0" smtClean="0"/>
              <a:t>Set of </a:t>
            </a:r>
            <a:r>
              <a:rPr lang="en-US" dirty="0"/>
              <a:t>sources </a:t>
            </a:r>
            <a:r>
              <a:rPr lang="en-US" dirty="0" smtClean="0"/>
              <a:t>might change over a session</a:t>
            </a:r>
          </a:p>
          <a:p>
            <a:r>
              <a:rPr lang="en-US" dirty="0" smtClean="0"/>
              <a:t>A </a:t>
            </a:r>
            <a:r>
              <a:rPr lang="en-US" dirty="0" smtClean="0"/>
              <a:t>source might </a:t>
            </a:r>
            <a:r>
              <a:rPr lang="en-US" dirty="0" smtClean="0"/>
              <a:t>move between switched captures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66800" y="3609833"/>
            <a:ext cx="1524000" cy="1524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Endpoint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48400" y="3609833"/>
            <a:ext cx="1524000" cy="1524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Endpoint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895600" y="3914633"/>
            <a:ext cx="1521725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895600" y="4371833"/>
            <a:ext cx="3048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895600" y="4829033"/>
            <a:ext cx="3048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355110" y="3914633"/>
            <a:ext cx="167640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" name="Multiply 16"/>
          <p:cNvSpPr/>
          <p:nvPr/>
        </p:nvSpPr>
        <p:spPr>
          <a:xfrm>
            <a:off x="4274023" y="3762233"/>
            <a:ext cx="304800" cy="3048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 flipH="1">
            <a:off x="5853690" y="4079442"/>
            <a:ext cx="43070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</a:t>
            </a:r>
            <a:endParaRPr 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 flipH="1">
            <a:off x="5813483" y="4536640"/>
            <a:ext cx="5111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</a:t>
            </a:r>
            <a:endParaRPr 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677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Case 3: Multipoint Unbounded </a:t>
            </a:r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5239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Switched multipoint device: MCU sends </a:t>
            </a:r>
            <a:r>
              <a:rPr lang="en-US" dirty="0"/>
              <a:t>sources </a:t>
            </a:r>
            <a:r>
              <a:rPr lang="en-US" dirty="0" smtClean="0"/>
              <a:t>from any endpoint to any other, switching dynamically.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RTP Usage for CLUE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57701" y="3007058"/>
            <a:ext cx="762000" cy="762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EP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30155" y="4209197"/>
            <a:ext cx="762000" cy="762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EP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143000" y="5562600"/>
            <a:ext cx="762000" cy="762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EP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7315200" y="4028933"/>
            <a:ext cx="762000" cy="762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EP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810000" y="3838433"/>
            <a:ext cx="1219200" cy="1143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MCU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2057400" y="3388058"/>
            <a:ext cx="1524000" cy="71423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057400" y="3572200"/>
            <a:ext cx="1524000" cy="71423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057400" y="3481316"/>
            <a:ext cx="1524000" cy="71423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181600" y="4195549"/>
            <a:ext cx="1981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676400" y="4409933"/>
            <a:ext cx="1761699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676400" y="4562333"/>
            <a:ext cx="1761699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676400" y="4693591"/>
            <a:ext cx="1761699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181600" y="4409933"/>
            <a:ext cx="1981200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057400" y="5105400"/>
            <a:ext cx="1642849" cy="838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2091519" y="5252682"/>
            <a:ext cx="1642849" cy="838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2049722" y="4981433"/>
            <a:ext cx="1642849" cy="838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181600" y="4648200"/>
            <a:ext cx="19812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686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4652</TotalTime>
  <Words>856</Words>
  <Application>Microsoft Office PowerPoint</Application>
  <PresentationFormat>On-screen Show (4:3)</PresentationFormat>
  <Paragraphs>143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RTP Usage for CLUE draft-lennox-clue-rtp-usage-02 Clue WG Interim – 16 February 2011</vt:lpstr>
      <vt:lpstr>RTP Requirements for CLUE</vt:lpstr>
      <vt:lpstr>Architectural constraints</vt:lpstr>
      <vt:lpstr>Source multiplexing</vt:lpstr>
      <vt:lpstr>Complications for CLUE</vt:lpstr>
      <vt:lpstr>Use Case 1: Static Source Choice</vt:lpstr>
      <vt:lpstr>Use Case 2: Point to Point Finite Sources</vt:lpstr>
      <vt:lpstr>Use Case 2: Point to Point Finite Sources</vt:lpstr>
      <vt:lpstr>Use Case 3: Multipoint Unbounded Sources</vt:lpstr>
      <vt:lpstr>Mapping sources to captures</vt:lpstr>
      <vt:lpstr>Need for accurate mappings</vt:lpstr>
      <vt:lpstr>Need for flexible mappings</vt:lpstr>
      <vt:lpstr>Sending mapping outside media</vt:lpstr>
      <vt:lpstr>Sending capture IDs in media stream</vt:lpstr>
      <vt:lpstr>RTP Header Extension</vt:lpstr>
      <vt:lpstr>When to send Capture ID</vt:lpstr>
    </vt:vector>
  </TitlesOfParts>
  <Company>Cisco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Jonathan</cp:lastModifiedBy>
  <cp:revision>133</cp:revision>
  <dcterms:created xsi:type="dcterms:W3CDTF">2011-11-08T18:36:05Z</dcterms:created>
  <dcterms:modified xsi:type="dcterms:W3CDTF">2012-02-10T20:50:13Z</dcterms:modified>
</cp:coreProperties>
</file>