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67" r:id="rId3"/>
    <p:sldId id="257" r:id="rId4"/>
    <p:sldId id="258" r:id="rId5"/>
    <p:sldId id="269" r:id="rId6"/>
    <p:sldId id="270" r:id="rId7"/>
    <p:sldId id="268" r:id="rId8"/>
    <p:sldId id="264" r:id="rId9"/>
    <p:sldId id="260" r:id="rId10"/>
    <p:sldId id="266" r:id="rId11"/>
    <p:sldId id="271" r:id="rId12"/>
    <p:sldId id="261" r:id="rId13"/>
    <p:sldId id="263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319" autoAdjust="0"/>
    <p:restoredTop sz="94681" autoAdjust="0"/>
  </p:normalViewPr>
  <p:slideViewPr>
    <p:cSldViewPr>
      <p:cViewPr varScale="1">
        <p:scale>
          <a:sx n="126" d="100"/>
          <a:sy n="126" d="100"/>
        </p:scale>
        <p:origin x="-96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EF2E5-AA39-4BD0-BB0C-FDE5B01B7D07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75FA6-F73C-43C8-A2AB-80CF06A8C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505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75FA6-F73C-43C8-A2AB-80CF06A8C21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7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E7F2C-853B-452C-A003-8F934F2B7DE2}" type="datetime1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C4A2A-C888-4098-9117-2FE1EFEAB536}" type="datetime1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36A8-75D8-4171-A6C5-980A85AA6FC0}" type="datetime1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437DA-7B76-4DDC-ABB7-091DF44216E1}" type="datetime1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41F2-277E-464A-9E4F-E0A5A13EF481}" type="datetime1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2D246-7A3C-4547-B1C6-91FD614BE658}" type="datetime1">
              <a:rPr lang="en-US" smtClean="0"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AA93E-3895-4417-864D-79293D1A096F}" type="datetime1">
              <a:rPr lang="en-US" smtClean="0"/>
              <a:t>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9A6EA-BDA8-466A-B2B2-43095B86D9BF}" type="datetime1">
              <a:rPr lang="en-US" smtClean="0"/>
              <a:t>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106F-953A-4281-9C9A-334798CAF32E}" type="datetime1">
              <a:rPr lang="en-US" smtClean="0"/>
              <a:t>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C788-7178-4B4E-93D0-337D54DB47CA}" type="datetime1">
              <a:rPr lang="en-US" smtClean="0"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0C44B-C9D3-4911-AFAD-818E11CC202F}" type="datetime1">
              <a:rPr lang="en-US" smtClean="0"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60894-C5DF-434D-B171-E2D1661B35E9}" type="datetime1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CLUE Framework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Interim Meeting Feb 15, 2012</a:t>
            </a:r>
            <a:endParaRPr lang="en-US" dirty="0"/>
          </a:p>
          <a:p>
            <a:r>
              <a:rPr lang="en-US" dirty="0"/>
              <a:t>Mark Duckworth</a:t>
            </a:r>
          </a:p>
          <a:p>
            <a:r>
              <a:rPr lang="en-US" dirty="0" err="1"/>
              <a:t>Allyn</a:t>
            </a:r>
            <a:r>
              <a:rPr lang="en-US" dirty="0"/>
              <a:t> </a:t>
            </a:r>
            <a:r>
              <a:rPr lang="en-US" dirty="0" err="1"/>
              <a:t>Romanow</a:t>
            </a:r>
            <a:endParaRPr lang="en-US" dirty="0"/>
          </a:p>
          <a:p>
            <a:r>
              <a:rPr lang="en-US" dirty="0"/>
              <a:t>Brian </a:t>
            </a:r>
            <a:r>
              <a:rPr lang="en-US" dirty="0" err="1"/>
              <a:t>Baldino</a:t>
            </a:r>
            <a:endParaRPr lang="en-US" dirty="0"/>
          </a:p>
          <a:p>
            <a:r>
              <a:rPr lang="en-US" dirty="0"/>
              <a:t>Andy Pepperell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44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</a:t>
            </a:r>
            <a:r>
              <a:rPr lang="en-US" dirty="0" smtClean="0"/>
              <a:t>Capability Message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 to add this detail to the framework</a:t>
            </a:r>
          </a:p>
          <a:p>
            <a:r>
              <a:rPr lang="en-US" dirty="0" smtClean="0"/>
              <a:t>Sent </a:t>
            </a:r>
            <a:r>
              <a:rPr lang="en-US" dirty="0"/>
              <a:t>from the consumer to the provider</a:t>
            </a:r>
          </a:p>
          <a:p>
            <a:pPr lvl="1"/>
            <a:r>
              <a:rPr lang="en-US" dirty="0"/>
              <a:t>Must be the first message sent by the consumer</a:t>
            </a:r>
          </a:p>
          <a:p>
            <a:pPr lvl="1"/>
            <a:r>
              <a:rPr lang="en-US" dirty="0"/>
              <a:t>Provider must not send CLUE messages until this is received from the consumer</a:t>
            </a:r>
          </a:p>
          <a:p>
            <a:r>
              <a:rPr lang="en-US" dirty="0"/>
              <a:t>In common with other CLUE messages, the consumer may sent additional updates at any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57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Capability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Consumer tells provider which attributes and media types it understands</a:t>
            </a:r>
          </a:p>
          <a:p>
            <a:r>
              <a:rPr lang="en-US" dirty="0"/>
              <a:t>Allows consumer side to be simpler and implement only the subset of features that makes sense to it</a:t>
            </a:r>
          </a:p>
          <a:p>
            <a:r>
              <a:rPr lang="en-US" dirty="0"/>
              <a:t>Allows forward compatibility with new features</a:t>
            </a:r>
          </a:p>
          <a:p>
            <a:pPr lvl="1"/>
            <a:r>
              <a:rPr lang="en-US" dirty="0"/>
              <a:t>Provider must not advertise multiple captures which the consumer would be unable to </a:t>
            </a:r>
            <a:r>
              <a:rPr lang="en-US" dirty="0" smtClean="0"/>
              <a:t>differentiate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5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Indicating “activity” – voice or other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Authors will update a previous proposal and present it on the email list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89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Ticket #4 – share metadata with </a:t>
            </a:r>
            <a:r>
              <a:rPr lang="en-US" dirty="0" smtClean="0"/>
              <a:t>W3C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ready for this yet.</a:t>
            </a:r>
          </a:p>
          <a:p>
            <a:r>
              <a:rPr lang="en-US" dirty="0" smtClean="0"/>
              <a:t>Need to get more stability in the framework and some progress on mapping framework elements to a data model</a:t>
            </a:r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399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review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Authors will track and respond to all the document review comments on the list</a:t>
            </a:r>
          </a:p>
          <a:p>
            <a:r>
              <a:rPr lang="en-US" dirty="0" smtClean="0"/>
              <a:t>If there is time, we can talk about any of the review comments 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751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Document changes since IETF82</a:t>
            </a:r>
          </a:p>
          <a:p>
            <a:r>
              <a:rPr lang="en-US" dirty="0" smtClean="0"/>
              <a:t>Framework structure</a:t>
            </a:r>
          </a:p>
          <a:p>
            <a:r>
              <a:rPr lang="en-US" dirty="0" smtClean="0"/>
              <a:t>Spatial relationship</a:t>
            </a:r>
          </a:p>
          <a:p>
            <a:r>
              <a:rPr lang="en-US" dirty="0" smtClean="0"/>
              <a:t>Ticket #5 and #7 – composed/switched captures</a:t>
            </a:r>
          </a:p>
          <a:p>
            <a:r>
              <a:rPr lang="en-US" dirty="0" smtClean="0"/>
              <a:t>Consumer Capability </a:t>
            </a:r>
            <a:r>
              <a:rPr lang="en-US" dirty="0" smtClean="0"/>
              <a:t>Message Proposal</a:t>
            </a:r>
            <a:endParaRPr lang="en-US" dirty="0" smtClean="0"/>
          </a:p>
          <a:p>
            <a:r>
              <a:rPr lang="en-US" dirty="0" smtClean="0"/>
              <a:t>Voice activity</a:t>
            </a:r>
          </a:p>
          <a:p>
            <a:r>
              <a:rPr lang="en-US" dirty="0" smtClean="0"/>
              <a:t>Ticket #4 – share metadata with W3C</a:t>
            </a:r>
          </a:p>
          <a:p>
            <a:r>
              <a:rPr lang="en-US" dirty="0" smtClean="0"/>
              <a:t>Handling document review comments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82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since IETF82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draft-ietf-clue-framework-02</a:t>
            </a:r>
          </a:p>
          <a:p>
            <a:pPr lvl="1"/>
            <a:r>
              <a:rPr lang="en-US" dirty="0" smtClean="0"/>
              <a:t>Spatial relationships</a:t>
            </a:r>
          </a:p>
          <a:p>
            <a:pPr lvl="1"/>
            <a:r>
              <a:rPr lang="en-US" dirty="0" smtClean="0"/>
              <a:t>Coordinate system</a:t>
            </a:r>
          </a:p>
          <a:p>
            <a:pPr lvl="1"/>
            <a:r>
              <a:rPr lang="en-US" dirty="0" smtClean="0"/>
              <a:t>Area of capture, point of capture</a:t>
            </a:r>
          </a:p>
          <a:p>
            <a:pPr lvl="1"/>
            <a:r>
              <a:rPr lang="en-US" dirty="0" smtClean="0"/>
              <a:t>Area scale</a:t>
            </a:r>
          </a:p>
          <a:p>
            <a:r>
              <a:rPr lang="en-US" dirty="0"/>
              <a:t>In </a:t>
            </a:r>
            <a:r>
              <a:rPr lang="en-US" dirty="0" smtClean="0"/>
              <a:t>draft-ietf-clue-framework-03</a:t>
            </a:r>
          </a:p>
          <a:p>
            <a:pPr lvl="1"/>
            <a:r>
              <a:rPr lang="en-US" dirty="0" smtClean="0"/>
              <a:t>Reorganize and clarify.  More concise.</a:t>
            </a:r>
          </a:p>
          <a:p>
            <a:pPr lvl="1"/>
            <a:r>
              <a:rPr lang="en-US" dirty="0" smtClean="0"/>
              <a:t>Address some review comments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29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5943600" y="5638800"/>
            <a:ext cx="2438400" cy="40744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Encoding </a:t>
            </a:r>
            <a:r>
              <a:rPr lang="en-US" b="1" dirty="0" smtClean="0"/>
              <a:t>Group N</a:t>
            </a:r>
            <a:endParaRPr lang="en-US" b="1" dirty="0"/>
          </a:p>
        </p:txBody>
      </p:sp>
      <p:sp>
        <p:nvSpPr>
          <p:cNvPr id="18" name="Rectangle 17"/>
          <p:cNvSpPr/>
          <p:nvPr/>
        </p:nvSpPr>
        <p:spPr>
          <a:xfrm>
            <a:off x="5029200" y="2133600"/>
            <a:ext cx="3505200" cy="29921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Media Capture N</a:t>
            </a:r>
            <a:endParaRPr lang="en-US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1371600" y="2249270"/>
            <a:ext cx="2667000" cy="34657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Capture Set N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Framework </a:t>
            </a:r>
            <a:r>
              <a:rPr lang="en-US" dirty="0" smtClean="0"/>
              <a:t>structure – Captures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38200" y="2706469"/>
            <a:ext cx="2667000" cy="34657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Capture Set 1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1143000" y="3087470"/>
            <a:ext cx="1524000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/>
              <a:t>Attributes</a:t>
            </a:r>
          </a:p>
          <a:p>
            <a:r>
              <a:rPr lang="en-US" dirty="0"/>
              <a:t>Area of Scene</a:t>
            </a:r>
          </a:p>
          <a:p>
            <a:r>
              <a:rPr lang="en-US" dirty="0"/>
              <a:t>Scale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43000" y="4078070"/>
            <a:ext cx="1981200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/>
              <a:t>Simultaneous </a:t>
            </a:r>
            <a:r>
              <a:rPr lang="en-US" b="1" dirty="0" smtClean="0"/>
              <a:t>Sets</a:t>
            </a:r>
            <a:endParaRPr lang="en-US" dirty="0" smtClean="0"/>
          </a:p>
          <a:p>
            <a:r>
              <a:rPr lang="en-US" dirty="0" smtClean="0"/>
              <a:t>Set1 (list </a:t>
            </a:r>
            <a:r>
              <a:rPr lang="en-US" dirty="0"/>
              <a:t>of MCs)</a:t>
            </a:r>
          </a:p>
          <a:p>
            <a:r>
              <a:rPr lang="en-US" dirty="0" err="1" smtClean="0"/>
              <a:t>SetN</a:t>
            </a:r>
            <a:r>
              <a:rPr lang="en-US" dirty="0" smtClean="0"/>
              <a:t> (list </a:t>
            </a:r>
            <a:r>
              <a:rPr lang="en-US" dirty="0"/>
              <a:t>of MCs)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43000" y="5144870"/>
            <a:ext cx="22098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Entries</a:t>
            </a:r>
            <a:endParaRPr lang="en-US" dirty="0" smtClean="0"/>
          </a:p>
          <a:p>
            <a:r>
              <a:rPr lang="en-US" dirty="0"/>
              <a:t>Entry1 (list of MCs)</a:t>
            </a:r>
          </a:p>
          <a:p>
            <a:r>
              <a:rPr lang="en-US" dirty="0" err="1"/>
              <a:t>EntryN</a:t>
            </a:r>
            <a:r>
              <a:rPr lang="en-US" dirty="0"/>
              <a:t> (list of MCs)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72000" y="2583456"/>
            <a:ext cx="3505200" cy="29921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Media Capture 1</a:t>
            </a:r>
            <a:endParaRPr lang="en-US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4724400" y="2984822"/>
            <a:ext cx="2895600" cy="2438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/>
              <a:t>Attributes</a:t>
            </a:r>
          </a:p>
          <a:p>
            <a:r>
              <a:rPr lang="en-US" dirty="0" smtClean="0"/>
              <a:t>Area of Capture</a:t>
            </a:r>
            <a:endParaRPr lang="en-US" dirty="0"/>
          </a:p>
          <a:p>
            <a:r>
              <a:rPr lang="en-US" dirty="0" smtClean="0"/>
              <a:t>Point of Capture</a:t>
            </a:r>
          </a:p>
          <a:p>
            <a:r>
              <a:rPr lang="en-US" dirty="0" smtClean="0"/>
              <a:t>Audio Channel Format</a:t>
            </a:r>
          </a:p>
          <a:p>
            <a:r>
              <a:rPr lang="en-US" dirty="0" smtClean="0"/>
              <a:t>Composed/Switched</a:t>
            </a:r>
          </a:p>
          <a:p>
            <a:r>
              <a:rPr lang="en-US" dirty="0" smtClean="0"/>
              <a:t>Layout/Policies</a:t>
            </a:r>
          </a:p>
          <a:p>
            <a:r>
              <a:rPr lang="en-US" dirty="0" smtClean="0"/>
              <a:t>Encoding </a:t>
            </a:r>
            <a:r>
              <a:rPr lang="en-US" dirty="0" smtClean="0"/>
              <a:t>Group ID</a:t>
            </a:r>
            <a:endParaRPr lang="en-US" dirty="0" smtClean="0"/>
          </a:p>
          <a:p>
            <a:r>
              <a:rPr lang="en-US" i="1" dirty="0"/>
              <a:t>m</a:t>
            </a:r>
            <a:r>
              <a:rPr lang="en-US" i="1" dirty="0" smtClean="0"/>
              <a:t>ore . . .</a:t>
            </a:r>
            <a:endParaRPr lang="en-US" i="1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124200" y="3087470"/>
            <a:ext cx="1371600" cy="2819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819400" y="2286000"/>
            <a:ext cx="1676400" cy="316367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495800" y="22860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457200" y="1371600"/>
            <a:ext cx="8382000" cy="502920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rtlCol="0" anchor="t" anchorCtr="0"/>
          <a:lstStyle/>
          <a:p>
            <a:pPr algn="ctr"/>
            <a:r>
              <a:rPr lang="en-US" sz="2800" dirty="0" smtClean="0"/>
              <a:t>Provider Advertisement</a:t>
            </a:r>
            <a:endParaRPr lang="en-US" sz="2800" dirty="0"/>
          </a:p>
        </p:txBody>
      </p:sp>
      <p:sp>
        <p:nvSpPr>
          <p:cNvPr id="24" name="Rectangle 23"/>
          <p:cNvSpPr/>
          <p:nvPr/>
        </p:nvSpPr>
        <p:spPr>
          <a:xfrm>
            <a:off x="5105400" y="5917152"/>
            <a:ext cx="2895600" cy="40744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Encoding </a:t>
            </a:r>
            <a:r>
              <a:rPr lang="en-US" b="1" dirty="0" smtClean="0"/>
              <a:t>Group 1</a:t>
            </a:r>
            <a:endParaRPr lang="en-US" b="1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5715000" y="4992470"/>
            <a:ext cx="2286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8191500" y="4992470"/>
            <a:ext cx="114300" cy="65347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87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12" grpId="0" animBg="1"/>
      <p:bldP spid="7" grpId="0" animBg="1"/>
      <p:bldP spid="10" grpId="0" animBg="1"/>
      <p:bldP spid="11" grpId="0" animBg="1"/>
      <p:bldP spid="13" grpId="0" animBg="1"/>
      <p:bldP spid="14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362200" y="1752600"/>
            <a:ext cx="5486400" cy="4191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Encoding </a:t>
            </a:r>
            <a:r>
              <a:rPr lang="en-US" b="1" dirty="0" smtClean="0"/>
              <a:t>Group 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Framework Structure – Encoding Groups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905000" y="2133600"/>
            <a:ext cx="5486400" cy="4191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Encoding </a:t>
            </a:r>
            <a:r>
              <a:rPr lang="en-US" b="1" dirty="0" smtClean="0"/>
              <a:t>Group 1</a:t>
            </a:r>
          </a:p>
          <a:p>
            <a:r>
              <a:rPr lang="en-US" dirty="0" err="1" smtClean="0"/>
              <a:t>encodeGroupID</a:t>
            </a:r>
            <a:endParaRPr lang="en-US" dirty="0" smtClean="0"/>
          </a:p>
          <a:p>
            <a:r>
              <a:rPr lang="en-US" dirty="0" err="1" smtClean="0"/>
              <a:t>maxGroupBandwidth</a:t>
            </a:r>
            <a:endParaRPr lang="en-US" dirty="0" smtClean="0"/>
          </a:p>
          <a:p>
            <a:r>
              <a:rPr lang="en-US" dirty="0" smtClean="0"/>
              <a:t>maxGroupH264Mbps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33600" y="3352800"/>
            <a:ext cx="4953000" cy="15607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Video Encodings</a:t>
            </a:r>
            <a:endParaRPr lang="en-US" dirty="0" smtClean="0"/>
          </a:p>
          <a:p>
            <a:r>
              <a:rPr lang="en-US" dirty="0" smtClean="0"/>
              <a:t>Encoding1 (</a:t>
            </a:r>
            <a:r>
              <a:rPr lang="en-US" sz="1400" dirty="0" smtClean="0"/>
              <a:t>ID, </a:t>
            </a:r>
            <a:r>
              <a:rPr lang="en-US" sz="1400" dirty="0" err="1" smtClean="0"/>
              <a:t>maxBandwidth</a:t>
            </a:r>
            <a:r>
              <a:rPr lang="en-US" sz="1400" dirty="0" smtClean="0"/>
              <a:t>, maxH264Mbps, </a:t>
            </a:r>
            <a:r>
              <a:rPr lang="en-US" sz="1400" dirty="0" err="1" smtClean="0"/>
              <a:t>maxWidth</a:t>
            </a:r>
            <a:r>
              <a:rPr lang="en-US" sz="1400" dirty="0" smtClean="0"/>
              <a:t>,                  	</a:t>
            </a:r>
            <a:r>
              <a:rPr lang="en-US" sz="1400" dirty="0" err="1" smtClean="0"/>
              <a:t>maxHeight</a:t>
            </a:r>
            <a:r>
              <a:rPr lang="en-US" sz="1400" dirty="0" smtClean="0"/>
              <a:t>, </a:t>
            </a:r>
            <a:r>
              <a:rPr lang="en-US" sz="1400" dirty="0" err="1" smtClean="0"/>
              <a:t>maxFrameRate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EncodingN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sz="1400" dirty="0"/>
              <a:t>ID, </a:t>
            </a:r>
            <a:r>
              <a:rPr lang="en-US" sz="1400" dirty="0" err="1"/>
              <a:t>maxBandwidth</a:t>
            </a:r>
            <a:r>
              <a:rPr lang="en-US" sz="1400" dirty="0"/>
              <a:t>, maxH264Mbps, </a:t>
            </a:r>
            <a:r>
              <a:rPr lang="en-US" sz="1400" dirty="0" err="1"/>
              <a:t>maxWidth</a:t>
            </a:r>
            <a:r>
              <a:rPr lang="en-US" sz="1400" dirty="0"/>
              <a:t>,                  	</a:t>
            </a:r>
            <a:r>
              <a:rPr lang="en-US" sz="1400" dirty="0" err="1"/>
              <a:t>maxHeight</a:t>
            </a:r>
            <a:r>
              <a:rPr lang="en-US" sz="1400" dirty="0"/>
              <a:t>, </a:t>
            </a:r>
            <a:r>
              <a:rPr lang="en-US" sz="1400" dirty="0" err="1"/>
              <a:t>maxFrameRate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33600" y="5144870"/>
            <a:ext cx="4953000" cy="9511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Audio</a:t>
            </a:r>
            <a:r>
              <a:rPr lang="en-US" b="1" dirty="0" smtClean="0"/>
              <a:t> Encodings</a:t>
            </a:r>
            <a:endParaRPr lang="en-US" dirty="0" smtClean="0"/>
          </a:p>
          <a:p>
            <a:r>
              <a:rPr lang="en-US" dirty="0" smtClean="0"/>
              <a:t>Encoding1 (</a:t>
            </a:r>
            <a:r>
              <a:rPr lang="en-US" sz="1400" dirty="0" smtClean="0"/>
              <a:t>ID, </a:t>
            </a:r>
            <a:r>
              <a:rPr lang="en-US" sz="1400" dirty="0" err="1" smtClean="0"/>
              <a:t>maxBandwidth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EncodingN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sz="1400" dirty="0"/>
              <a:t>ID, </a:t>
            </a:r>
            <a:r>
              <a:rPr lang="en-US" sz="1400" dirty="0" err="1" smtClean="0"/>
              <a:t>maxBandwidth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5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5029200" y="2590800"/>
            <a:ext cx="2971800" cy="29596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Encoding </a:t>
            </a:r>
            <a:r>
              <a:rPr lang="en-US" b="1" dirty="0" smtClean="0"/>
              <a:t>Group 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 Structure 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306736" y="4875540"/>
            <a:ext cx="2274664" cy="103521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Media Capture N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1143000" y="1752600"/>
            <a:ext cx="2667000" cy="24751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Capture Set N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762000" y="2094128"/>
            <a:ext cx="2667000" cy="24751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Capture Set 1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1066800" y="2475129"/>
            <a:ext cx="1524000" cy="3959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Attributes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1066800" y="2969059"/>
            <a:ext cx="1981200" cy="40073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/>
              <a:t>Simultaneous </a:t>
            </a:r>
            <a:r>
              <a:rPr lang="en-US" b="1" dirty="0" smtClean="0"/>
              <a:t>Sets</a:t>
            </a: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1066800" y="3502459"/>
            <a:ext cx="22098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Entries</a:t>
            </a:r>
            <a:endParaRPr lang="en-US" dirty="0" smtClean="0"/>
          </a:p>
          <a:p>
            <a:r>
              <a:rPr lang="en-US" dirty="0"/>
              <a:t>Entry1 (list of MCs)</a:t>
            </a:r>
          </a:p>
          <a:p>
            <a:r>
              <a:rPr lang="en-US" dirty="0" err="1"/>
              <a:t>EntryN</a:t>
            </a:r>
            <a:r>
              <a:rPr lang="en-US" dirty="0"/>
              <a:t> (list of MCs)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4400" y="5218868"/>
            <a:ext cx="2362200" cy="92174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Media Capture 1</a:t>
            </a:r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1066800" y="5620233"/>
            <a:ext cx="1981200" cy="36797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Attributes</a:t>
            </a:r>
            <a:endParaRPr lang="en-US" b="1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828800" y="4469878"/>
            <a:ext cx="76200" cy="4069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381000" y="1371600"/>
            <a:ext cx="8382000" cy="502920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rtlCol="0" anchor="t" anchorCtr="0"/>
          <a:lstStyle/>
          <a:p>
            <a:endParaRPr lang="en-US" sz="2800" dirty="0"/>
          </a:p>
        </p:txBody>
      </p:sp>
      <p:sp>
        <p:nvSpPr>
          <p:cNvPr id="18" name="Rectangle 17"/>
          <p:cNvSpPr/>
          <p:nvPr/>
        </p:nvSpPr>
        <p:spPr>
          <a:xfrm>
            <a:off x="4572000" y="2985027"/>
            <a:ext cx="3124200" cy="295857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Encoding </a:t>
            </a:r>
            <a:r>
              <a:rPr lang="en-US" b="1" dirty="0" smtClean="0"/>
              <a:t>Group 1</a:t>
            </a:r>
            <a:endParaRPr lang="en-US" dirty="0" smtClean="0"/>
          </a:p>
          <a:p>
            <a:r>
              <a:rPr lang="en-US" i="1" dirty="0" smtClean="0"/>
              <a:t>parameters</a:t>
            </a:r>
            <a:endParaRPr lang="en-US" i="1" dirty="0"/>
          </a:p>
        </p:txBody>
      </p:sp>
      <p:sp>
        <p:nvSpPr>
          <p:cNvPr id="19" name="Rectangle 18"/>
          <p:cNvSpPr/>
          <p:nvPr/>
        </p:nvSpPr>
        <p:spPr>
          <a:xfrm>
            <a:off x="4800600" y="3694330"/>
            <a:ext cx="2743200" cy="990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Video Encodings</a:t>
            </a:r>
            <a:endParaRPr lang="en-US" dirty="0" smtClean="0"/>
          </a:p>
          <a:p>
            <a:r>
              <a:rPr lang="en-US" dirty="0" smtClean="0"/>
              <a:t>Encoding1 (</a:t>
            </a:r>
            <a:r>
              <a:rPr lang="en-US" i="1" dirty="0" smtClean="0"/>
              <a:t>parameters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EncodingN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i="1" dirty="0"/>
              <a:t>parameters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800600" y="4837330"/>
            <a:ext cx="2743200" cy="9511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b="1" dirty="0" smtClean="0"/>
              <a:t>Audio</a:t>
            </a:r>
            <a:r>
              <a:rPr lang="en-US" b="1" dirty="0" smtClean="0"/>
              <a:t> Encodings</a:t>
            </a:r>
            <a:endParaRPr lang="en-US" dirty="0" smtClean="0"/>
          </a:p>
          <a:p>
            <a:r>
              <a:rPr lang="en-US" dirty="0" smtClean="0"/>
              <a:t>Encoding1 (</a:t>
            </a:r>
            <a:r>
              <a:rPr lang="en-US" sz="1400" dirty="0" smtClean="0"/>
              <a:t>ID, </a:t>
            </a:r>
            <a:r>
              <a:rPr lang="en-US" sz="1400" dirty="0" err="1" smtClean="0"/>
              <a:t>maxBandwidth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EncodingN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sz="1400" dirty="0"/>
              <a:t>ID, </a:t>
            </a:r>
            <a:r>
              <a:rPr lang="en-US" sz="1400" dirty="0" err="1" smtClean="0"/>
              <a:t>maxBandwidth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3429000" y="5910751"/>
            <a:ext cx="914400" cy="22986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71800" y="1295400"/>
            <a:ext cx="3154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Provider </a:t>
            </a:r>
            <a:r>
              <a:rPr lang="en-US" sz="2400" dirty="0" smtClean="0"/>
              <a:t>Advertisement</a:t>
            </a:r>
            <a:endParaRPr lang="en-US" sz="2400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2133600" y="4469878"/>
            <a:ext cx="76200" cy="4069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2438400" y="4469878"/>
            <a:ext cx="76200" cy="4069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3657600" y="5218868"/>
            <a:ext cx="685800" cy="1163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552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 Relationship Coordinates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of what has been in the document since -02 version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Group 3"/>
          <p:cNvGrpSpPr>
            <a:grpSpLocks noChangeAspect="1"/>
          </p:cNvGrpSpPr>
          <p:nvPr/>
        </p:nvGrpSpPr>
        <p:grpSpPr bwMode="auto">
          <a:xfrm>
            <a:off x="1219212" y="2682875"/>
            <a:ext cx="6142990" cy="3565525"/>
            <a:chOff x="1126" y="6890"/>
            <a:chExt cx="9674" cy="5616"/>
          </a:xfrm>
        </p:grpSpPr>
        <p:sp>
          <p:nvSpPr>
            <p:cNvPr id="7" name="AutoShape 23"/>
            <p:cNvSpPr>
              <a:spLocks noChangeAspect="1" noChangeArrowheads="1" noTextEdit="1"/>
            </p:cNvSpPr>
            <p:nvPr/>
          </p:nvSpPr>
          <p:spPr bwMode="auto">
            <a:xfrm>
              <a:off x="1440" y="6890"/>
              <a:ext cx="9360" cy="5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AutoShape 22"/>
            <p:cNvSpPr>
              <a:spLocks noChangeArrowheads="1"/>
            </p:cNvSpPr>
            <p:nvPr/>
          </p:nvSpPr>
          <p:spPr bwMode="auto">
            <a:xfrm>
              <a:off x="3240" y="11030"/>
              <a:ext cx="359" cy="360"/>
            </a:xfrm>
            <a:prstGeom prst="star4">
              <a:avLst>
                <a:gd name="adj" fmla="val 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AutoShape 21"/>
            <p:cNvSpPr>
              <a:spLocks noChangeShapeType="1"/>
            </p:cNvSpPr>
            <p:nvPr/>
          </p:nvSpPr>
          <p:spPr bwMode="auto">
            <a:xfrm flipV="1">
              <a:off x="3420" y="8330"/>
              <a:ext cx="1800" cy="288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20"/>
            <p:cNvSpPr>
              <a:spLocks noChangeShapeType="1"/>
            </p:cNvSpPr>
            <p:nvPr/>
          </p:nvSpPr>
          <p:spPr bwMode="auto">
            <a:xfrm flipV="1">
              <a:off x="3421" y="9590"/>
              <a:ext cx="1799" cy="16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AutoShape 19"/>
            <p:cNvSpPr>
              <a:spLocks noChangeShapeType="1"/>
            </p:cNvSpPr>
            <p:nvPr/>
          </p:nvSpPr>
          <p:spPr bwMode="auto">
            <a:xfrm>
              <a:off x="5220" y="8330"/>
              <a:ext cx="1" cy="12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18"/>
            <p:cNvSpPr>
              <a:spLocks noChangeShapeType="1"/>
            </p:cNvSpPr>
            <p:nvPr/>
          </p:nvSpPr>
          <p:spPr bwMode="auto">
            <a:xfrm>
              <a:off x="5221" y="8330"/>
              <a:ext cx="1259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17"/>
            <p:cNvSpPr>
              <a:spLocks noChangeShapeType="1"/>
            </p:cNvSpPr>
            <p:nvPr/>
          </p:nvSpPr>
          <p:spPr bwMode="auto">
            <a:xfrm>
              <a:off x="6480" y="8331"/>
              <a:ext cx="0" cy="125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16"/>
            <p:cNvSpPr>
              <a:spLocks noChangeShapeType="1"/>
            </p:cNvSpPr>
            <p:nvPr/>
          </p:nvSpPr>
          <p:spPr bwMode="auto">
            <a:xfrm>
              <a:off x="5221" y="9590"/>
              <a:ext cx="125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AutoShape 15"/>
            <p:cNvSpPr>
              <a:spLocks noChangeShapeType="1"/>
            </p:cNvSpPr>
            <p:nvPr/>
          </p:nvSpPr>
          <p:spPr bwMode="auto">
            <a:xfrm flipH="1">
              <a:off x="3421" y="8330"/>
              <a:ext cx="3059" cy="288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AutoShape 14"/>
            <p:cNvSpPr>
              <a:spLocks noChangeShapeType="1"/>
            </p:cNvSpPr>
            <p:nvPr/>
          </p:nvSpPr>
          <p:spPr bwMode="auto">
            <a:xfrm flipH="1">
              <a:off x="3420" y="9590"/>
              <a:ext cx="3060" cy="162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1861" y="7787"/>
              <a:ext cx="2684" cy="1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Area of capture,</a:t>
              </a:r>
              <a:endParaRPr kumimoji="0" lang="en-GB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top left:</a:t>
              </a:r>
              <a:b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</a:b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-1000, 3000, 500</a:t>
              </a: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 Box 12"/>
            <p:cNvSpPr txBox="1">
              <a:spLocks noChangeArrowheads="1"/>
            </p:cNvSpPr>
            <p:nvPr/>
          </p:nvSpPr>
          <p:spPr bwMode="auto">
            <a:xfrm>
              <a:off x="3839" y="11450"/>
              <a:ext cx="2859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Point of capture: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10, 10, 10</a:t>
              </a: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26" y="9950"/>
              <a:ext cx="3084" cy="1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Area of capture,</a:t>
              </a:r>
              <a:endParaRPr kumimoji="0" lang="en-GB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bottom left: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-1000, 3000, -500</a:t>
              </a: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6840" y="7250"/>
              <a:ext cx="3084" cy="1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Area of capture,</a:t>
              </a:r>
              <a:endParaRPr kumimoji="0" lang="en-GB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top right: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1000, 3000, 500</a:t>
              </a: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 Box 9"/>
            <p:cNvSpPr txBox="1">
              <a:spLocks noChangeArrowheads="1"/>
            </p:cNvSpPr>
            <p:nvPr/>
          </p:nvSpPr>
          <p:spPr bwMode="auto">
            <a:xfrm>
              <a:off x="7020" y="10052"/>
              <a:ext cx="3084" cy="1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Area of capture,</a:t>
              </a:r>
              <a:endParaRPr kumimoji="0" lang="en-GB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bottom right: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1000, 3000, -500</a:t>
              </a: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AutoShape 8"/>
            <p:cNvSpPr>
              <a:spLocks noChangeShapeType="1"/>
            </p:cNvSpPr>
            <p:nvPr/>
          </p:nvSpPr>
          <p:spPr bwMode="auto">
            <a:xfrm>
              <a:off x="4545" y="8146"/>
              <a:ext cx="676" cy="269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AutoShape 7"/>
            <p:cNvSpPr>
              <a:spLocks noChangeShapeType="1"/>
            </p:cNvSpPr>
            <p:nvPr/>
          </p:nvSpPr>
          <p:spPr bwMode="auto">
            <a:xfrm flipH="1">
              <a:off x="6480" y="7610"/>
              <a:ext cx="360" cy="809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AutoShape 6"/>
            <p:cNvSpPr>
              <a:spLocks noChangeShapeType="1"/>
            </p:cNvSpPr>
            <p:nvPr/>
          </p:nvSpPr>
          <p:spPr bwMode="auto">
            <a:xfrm flipH="1" flipV="1">
              <a:off x="6480" y="9590"/>
              <a:ext cx="2082" cy="462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AutoShape 5"/>
            <p:cNvSpPr>
              <a:spLocks noChangeShapeType="1"/>
            </p:cNvSpPr>
            <p:nvPr/>
          </p:nvSpPr>
          <p:spPr bwMode="auto">
            <a:xfrm flipV="1">
              <a:off x="2982" y="9590"/>
              <a:ext cx="2238" cy="360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4"/>
            <p:cNvSpPr>
              <a:spLocks noChangeShapeType="1"/>
            </p:cNvSpPr>
            <p:nvPr/>
          </p:nvSpPr>
          <p:spPr bwMode="auto">
            <a:xfrm flipH="1" flipV="1">
              <a:off x="3646" y="11281"/>
              <a:ext cx="1623" cy="169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078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 Relationship Example</a:t>
            </a:r>
            <a:endParaRPr lang="en-US" dirty="0"/>
          </a:p>
        </p:txBody>
      </p:sp>
      <p:sp>
        <p:nvSpPr>
          <p:cNvPr id="4" name="AutoShape 38"/>
          <p:cNvSpPr>
            <a:spLocks noChangeAspect="1" noChangeArrowheads="1" noTextEdit="1"/>
          </p:cNvSpPr>
          <p:nvPr/>
        </p:nvSpPr>
        <p:spPr bwMode="auto">
          <a:xfrm>
            <a:off x="1581150" y="1943100"/>
            <a:ext cx="6286500" cy="2971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694815" y="2285554"/>
            <a:ext cx="4345940" cy="1867488"/>
            <a:chOff x="2665" y="2826"/>
            <a:chExt cx="5264" cy="2262"/>
          </a:xfrm>
        </p:grpSpPr>
        <p:sp>
          <p:nvSpPr>
            <p:cNvPr id="32" name="Rectangle 37"/>
            <p:cNvSpPr>
              <a:spLocks noChangeArrowheads="1"/>
            </p:cNvSpPr>
            <p:nvPr/>
          </p:nvSpPr>
          <p:spPr bwMode="auto">
            <a:xfrm>
              <a:off x="2665" y="3519"/>
              <a:ext cx="5264" cy="1569"/>
            </a:xfrm>
            <a:prstGeom prst="blockArc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3" name="Oval 32"/>
            <p:cNvSpPr>
              <a:spLocks noChangeArrowheads="1"/>
            </p:cNvSpPr>
            <p:nvPr/>
          </p:nvSpPr>
          <p:spPr bwMode="auto">
            <a:xfrm>
              <a:off x="2942" y="3149"/>
              <a:ext cx="554" cy="55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4" name="Oval 33"/>
            <p:cNvSpPr>
              <a:spLocks noChangeArrowheads="1"/>
            </p:cNvSpPr>
            <p:nvPr/>
          </p:nvSpPr>
          <p:spPr bwMode="auto">
            <a:xfrm>
              <a:off x="3635" y="2965"/>
              <a:ext cx="555" cy="55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5" name="Oval 34"/>
            <p:cNvSpPr>
              <a:spLocks noChangeArrowheads="1"/>
            </p:cNvSpPr>
            <p:nvPr/>
          </p:nvSpPr>
          <p:spPr bwMode="auto">
            <a:xfrm>
              <a:off x="4604" y="2826"/>
              <a:ext cx="552" cy="5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5435" y="2826"/>
              <a:ext cx="554" cy="55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6404" y="2965"/>
              <a:ext cx="554" cy="55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8" name="Oval 37"/>
            <p:cNvSpPr>
              <a:spLocks noChangeArrowheads="1"/>
            </p:cNvSpPr>
            <p:nvPr/>
          </p:nvSpPr>
          <p:spPr bwMode="auto">
            <a:xfrm>
              <a:off x="7096" y="3149"/>
              <a:ext cx="555" cy="55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6" name="AutoShape 29"/>
          <p:cNvSpPr>
            <a:spLocks noChangeShapeType="1"/>
          </p:cNvSpPr>
          <p:nvPr/>
        </p:nvSpPr>
        <p:spPr bwMode="auto">
          <a:xfrm flipH="1" flipV="1">
            <a:off x="1733549" y="2628900"/>
            <a:ext cx="762635" cy="160020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7" name="AutoShape 28"/>
          <p:cNvSpPr>
            <a:spLocks noChangeShapeType="1"/>
          </p:cNvSpPr>
          <p:nvPr/>
        </p:nvSpPr>
        <p:spPr bwMode="auto">
          <a:xfrm flipH="1" flipV="1">
            <a:off x="3181350" y="2305685"/>
            <a:ext cx="685165" cy="192341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" name="AutoShape 27"/>
          <p:cNvSpPr>
            <a:spLocks noChangeShapeType="1"/>
          </p:cNvSpPr>
          <p:nvPr/>
        </p:nvSpPr>
        <p:spPr bwMode="auto">
          <a:xfrm flipH="1" flipV="1">
            <a:off x="4552950" y="2305685"/>
            <a:ext cx="685800" cy="192341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52650" y="4229100"/>
            <a:ext cx="685165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VC0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524885" y="4229100"/>
            <a:ext cx="685165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VC1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895850" y="4229100"/>
            <a:ext cx="685165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VC2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5582285" y="3771900"/>
            <a:ext cx="68516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100,0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4210685" y="3771900"/>
            <a:ext cx="45656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0,0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2723515" y="3771900"/>
            <a:ext cx="68643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-100,0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utoShape 20"/>
          <p:cNvSpPr>
            <a:spLocks noChangeShapeType="1"/>
          </p:cNvSpPr>
          <p:nvPr/>
        </p:nvSpPr>
        <p:spPr bwMode="auto">
          <a:xfrm flipH="1">
            <a:off x="2496185" y="4000500"/>
            <a:ext cx="570865" cy="228600"/>
          </a:xfrm>
          <a:prstGeom prst="straightConnector1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6" name="AutoShape 19"/>
          <p:cNvSpPr>
            <a:spLocks noChangeShapeType="1"/>
          </p:cNvSpPr>
          <p:nvPr/>
        </p:nvSpPr>
        <p:spPr bwMode="auto">
          <a:xfrm flipH="1">
            <a:off x="3867785" y="4000500"/>
            <a:ext cx="571500" cy="228600"/>
          </a:xfrm>
          <a:prstGeom prst="straightConnector1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7" name="AutoShape 18"/>
          <p:cNvSpPr>
            <a:spLocks noChangeShapeType="1"/>
          </p:cNvSpPr>
          <p:nvPr/>
        </p:nvSpPr>
        <p:spPr bwMode="auto">
          <a:xfrm flipH="1">
            <a:off x="5238750" y="4000500"/>
            <a:ext cx="686435" cy="228600"/>
          </a:xfrm>
          <a:prstGeom prst="straightConnector1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2724150" y="1943100"/>
            <a:ext cx="914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-50,120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5695950" y="2438400"/>
            <a:ext cx="914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150,100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6610350" y="1943100"/>
            <a:ext cx="14668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Area of capture co-ordinates (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x,y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b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(z</a:t>
            </a:r>
            <a:r>
              <a:rPr kumimoji="0" 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values not show)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6610350" y="3771900"/>
            <a:ext cx="12573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Point of capture co-ordinates (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x,y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6038850" y="2971800"/>
            <a:ext cx="6858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(table)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AutoShape 12"/>
          <p:cNvSpPr>
            <a:spLocks noChangeShapeType="1"/>
          </p:cNvSpPr>
          <p:nvPr/>
        </p:nvSpPr>
        <p:spPr bwMode="auto">
          <a:xfrm flipV="1">
            <a:off x="2496185" y="2286000"/>
            <a:ext cx="685165" cy="196278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4" name="AutoShape 11"/>
          <p:cNvSpPr>
            <a:spLocks noChangeShapeType="1"/>
          </p:cNvSpPr>
          <p:nvPr/>
        </p:nvSpPr>
        <p:spPr bwMode="auto">
          <a:xfrm flipV="1">
            <a:off x="3867785" y="2284730"/>
            <a:ext cx="685165" cy="194310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5" name="AutoShape 10"/>
          <p:cNvSpPr>
            <a:spLocks noChangeShapeType="1"/>
          </p:cNvSpPr>
          <p:nvPr/>
        </p:nvSpPr>
        <p:spPr bwMode="auto">
          <a:xfrm flipV="1">
            <a:off x="5239384" y="2705100"/>
            <a:ext cx="761365" cy="152273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1276350" y="2362200"/>
            <a:ext cx="8001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-150,100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4095750" y="1943100"/>
            <a:ext cx="914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50,120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AutoShape 7"/>
          <p:cNvSpPr>
            <a:spLocks noChangeShapeType="1"/>
          </p:cNvSpPr>
          <p:nvPr/>
        </p:nvSpPr>
        <p:spPr bwMode="auto">
          <a:xfrm flipV="1">
            <a:off x="1694815" y="3657600"/>
            <a:ext cx="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9" name="AutoShape 6"/>
          <p:cNvSpPr>
            <a:spLocks noChangeShapeType="1"/>
          </p:cNvSpPr>
          <p:nvPr/>
        </p:nvSpPr>
        <p:spPr bwMode="auto">
          <a:xfrm>
            <a:off x="1694815" y="4114800"/>
            <a:ext cx="57213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1923415" y="3886200"/>
            <a:ext cx="68516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smtClean="0">
                <a:ln>
                  <a:solidFill>
                    <a:schemeClr val="tx1"/>
                  </a:solidFill>
                </a:ln>
                <a:solidFill>
                  <a:srgbClr val="7F7F7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x axis</a:t>
            </a:r>
            <a:endParaRPr kumimoji="0" lang="en-GB" sz="1800" b="0" i="0" u="none" strike="noStrike" cap="none" normalizeH="0" baseline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1695450" y="3543300"/>
            <a:ext cx="68516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7F7F7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y axis</a:t>
            </a:r>
            <a:endParaRPr kumimoji="0" lang="en-GB" sz="1800" b="0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54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Ticket #5 and #7</a:t>
            </a:r>
            <a:br>
              <a:rPr lang="en-US" dirty="0"/>
            </a:br>
            <a:r>
              <a:rPr lang="en-US" dirty="0" smtClean="0"/>
              <a:t>Composed/Switched Captures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Points for discussion:</a:t>
            </a:r>
          </a:p>
          <a:p>
            <a:pPr lvl="1"/>
            <a:r>
              <a:rPr lang="en-US" dirty="0" smtClean="0"/>
              <a:t>Attributes can be a list of alternatives; consumer can choose one</a:t>
            </a:r>
          </a:p>
          <a:p>
            <a:pPr lvl="1"/>
            <a:r>
              <a:rPr lang="en-US" dirty="0" smtClean="0"/>
              <a:t>Provider advertises</a:t>
            </a:r>
            <a:r>
              <a:rPr lang="en-US" dirty="0"/>
              <a:t> </a:t>
            </a:r>
            <a:r>
              <a:rPr lang="en-US" dirty="0" smtClean="0"/>
              <a:t>&lt;video-layouts&gt;; consumer selects one</a:t>
            </a:r>
          </a:p>
          <a:p>
            <a:pPr lvl="2"/>
            <a:r>
              <a:rPr lang="en-US" dirty="0" err="1" smtClean="0"/>
              <a:t>mediactrl</a:t>
            </a:r>
            <a:r>
              <a:rPr lang="en-US" dirty="0" smtClean="0"/>
              <a:t>/</a:t>
            </a:r>
            <a:r>
              <a:rPr lang="en-US" dirty="0" err="1" smtClean="0"/>
              <a:t>xcon</a:t>
            </a:r>
            <a:r>
              <a:rPr lang="en-US" dirty="0" smtClean="0"/>
              <a:t> </a:t>
            </a:r>
            <a:r>
              <a:rPr lang="en-US" dirty="0"/>
              <a:t>video-layout</a:t>
            </a:r>
          </a:p>
          <a:p>
            <a:pPr lvl="2"/>
            <a:r>
              <a:rPr lang="en-US" dirty="0" smtClean="0"/>
              <a:t>Stephan’s proposal </a:t>
            </a:r>
            <a:r>
              <a:rPr lang="en-US" dirty="0"/>
              <a:t>(email Oct 14</a:t>
            </a:r>
            <a:r>
              <a:rPr lang="en-US" dirty="0" smtClean="0"/>
              <a:t>) using </a:t>
            </a:r>
            <a:r>
              <a:rPr lang="en-US" dirty="0" err="1" smtClean="0"/>
              <a:t>bitstream</a:t>
            </a:r>
            <a:r>
              <a:rPr lang="en-US" dirty="0" smtClean="0"/>
              <a:t> </a:t>
            </a:r>
            <a:r>
              <a:rPr lang="en-US" dirty="0" smtClean="0"/>
              <a:t>coordinates ?</a:t>
            </a:r>
            <a:endParaRPr lang="en-US" dirty="0" smtClean="0"/>
          </a:p>
          <a:p>
            <a:pPr lvl="1"/>
            <a:r>
              <a:rPr lang="en-US" dirty="0"/>
              <a:t>Provider </a:t>
            </a:r>
            <a:r>
              <a:rPr lang="en-US" dirty="0" smtClean="0"/>
              <a:t>advertises &lt;switch-policies&gt;; consumer selects one</a:t>
            </a:r>
          </a:p>
          <a:p>
            <a:pPr lvl="2"/>
            <a:r>
              <a:rPr lang="en-US" dirty="0" smtClean="0"/>
              <a:t>Active speaker, round robin, site switch, segment switch, combinations of these</a:t>
            </a:r>
          </a:p>
          <a:p>
            <a:pPr lvl="1"/>
            <a:r>
              <a:rPr lang="en-US" dirty="0" smtClean="0"/>
              <a:t>Provider advertises list of sources that go into a composed/switched source (if it is known up front)</a:t>
            </a:r>
          </a:p>
          <a:p>
            <a:pPr lvl="2"/>
            <a:r>
              <a:rPr lang="en-US" dirty="0"/>
              <a:t>Stephan’s </a:t>
            </a:r>
            <a:r>
              <a:rPr lang="en-US" dirty="0" smtClean="0"/>
              <a:t>proposal (email Oct 14); </a:t>
            </a:r>
            <a:r>
              <a:rPr lang="en-US" dirty="0"/>
              <a:t>Marshall’s </a:t>
            </a:r>
            <a:r>
              <a:rPr lang="en-US" dirty="0" smtClean="0"/>
              <a:t>proposal (email Jan 24)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67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677</Words>
  <Application>Microsoft Office PowerPoint</Application>
  <PresentationFormat>On-screen Show (4:3)</PresentationFormat>
  <Paragraphs>164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CLUE Framework</vt:lpstr>
      <vt:lpstr>Agenda</vt:lpstr>
      <vt:lpstr>Changes since IETF82</vt:lpstr>
      <vt:lpstr>Framework structure – Captures</vt:lpstr>
      <vt:lpstr>Framework Structure – Encoding Groups</vt:lpstr>
      <vt:lpstr>Framework Structure Summary</vt:lpstr>
      <vt:lpstr>Spatial Relationship Coordinates</vt:lpstr>
      <vt:lpstr>Spatial Relationship Example</vt:lpstr>
      <vt:lpstr>Ticket #5 and #7 Composed/Switched Captures</vt:lpstr>
      <vt:lpstr>Consumer Capability Message</vt:lpstr>
      <vt:lpstr>Consumer Capability cont’d</vt:lpstr>
      <vt:lpstr>Indicating “activity” – voice or other criteria</vt:lpstr>
      <vt:lpstr>Ticket #4 – share metadata with W3C</vt:lpstr>
      <vt:lpstr>Other review comments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Duckworth, Mark</dc:creator>
  <cp:lastModifiedBy>Mark Duckworth</cp:lastModifiedBy>
  <cp:revision>44</cp:revision>
  <dcterms:created xsi:type="dcterms:W3CDTF">2006-08-16T00:00:00Z</dcterms:created>
  <dcterms:modified xsi:type="dcterms:W3CDTF">2012-02-10T18:17:13Z</dcterms:modified>
</cp:coreProperties>
</file>