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7" r:id="rId4"/>
    <p:sldId id="286" r:id="rId5"/>
    <p:sldId id="280" r:id="rId6"/>
    <p:sldId id="268" r:id="rId7"/>
    <p:sldId id="275" r:id="rId8"/>
    <p:sldId id="289" r:id="rId9"/>
    <p:sldId id="290" r:id="rId10"/>
    <p:sldId id="292" r:id="rId11"/>
    <p:sldId id="305" r:id="rId12"/>
    <p:sldId id="306" r:id="rId13"/>
    <p:sldId id="307" r:id="rId14"/>
    <p:sldId id="308" r:id="rId15"/>
    <p:sldId id="287" r:id="rId16"/>
    <p:sldId id="29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3012F-9488-4F36-A086-892B78753B32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E8B00-CC90-4ED2-AC68-A3090AC467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BB354-E422-466F-9942-841FA9D5AFDD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62439-1815-4269-BECA-B99B87AD7665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69C8A-ED1A-4D51-B5AD-9B63827D1307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719DC-55F9-4E3C-B1BB-D0C157F0270F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A497-0246-4667-A980-7F863225CC58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85E5-2083-4CBA-84BF-82349A4F8A31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293C6-D530-457B-9620-B155C9CE2AC7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F64C8-1283-4F0E-B1BC-A36B8FA759BB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1F09B-8F59-4B32-9738-FA408F55F632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CFADA-E7DE-4D5A-84CD-91B27F13C434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20659-4609-4AF7-9D3B-AFC71EED768B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44470-679F-4EC2-B838-44A4190A82C8}" type="datetime1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50BE3-362B-49FB-A706-CC73B87E5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soc.org/files/Publications/Magazines/ni/cfp/cfpnetwork0514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ICN Baseline Scenarios</a:t>
            </a:r>
            <a:br>
              <a:rPr lang="en-US" dirty="0" smtClean="0"/>
            </a:br>
            <a:r>
              <a:rPr lang="en-US" sz="2800" dirty="0" smtClean="0"/>
              <a:t>draft-pentikousis-icn-scenarios-04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33600"/>
          </a:xfrm>
        </p:spPr>
        <p:txBody>
          <a:bodyPr>
            <a:noAutofit/>
          </a:bodyPr>
          <a:lstStyle/>
          <a:p>
            <a:r>
              <a:rPr lang="en-US" sz="2000" dirty="0" smtClean="0"/>
              <a:t>K. Pentikousis (Ed.), B. Ohlman, D. Corujo, G. Boggia,</a:t>
            </a:r>
            <a:br>
              <a:rPr lang="en-US" sz="2000" dirty="0" smtClean="0"/>
            </a:br>
            <a:r>
              <a:rPr lang="en-US" sz="2000" dirty="0" smtClean="0"/>
              <a:t>G. Tyson, E. Davies, P. </a:t>
            </a:r>
            <a:r>
              <a:rPr lang="en-US" sz="2000" dirty="0" err="1" smtClean="0"/>
              <a:t>Mahadevan</a:t>
            </a:r>
            <a:r>
              <a:rPr lang="en-US" sz="2000" dirty="0" smtClean="0"/>
              <a:t>, S. Spirou,</a:t>
            </a:r>
          </a:p>
          <a:p>
            <a:r>
              <a:rPr lang="en-US" sz="2000" dirty="0" smtClean="0"/>
              <a:t>A. Molinaro, D. Gellert, and S. Eum</a:t>
            </a:r>
          </a:p>
          <a:p>
            <a:pPr lvl="0"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IETF 87</a:t>
            </a:r>
          </a:p>
          <a:p>
            <a:pPr lvl="0">
              <a:defRPr/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Berlin, Germany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of evaluation tools, available data sets</a:t>
            </a:r>
          </a:p>
          <a:p>
            <a:r>
              <a:rPr lang="en-US" dirty="0" smtClean="0"/>
              <a:t>Evaluation guidelines, not a benchmark tool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315" y="2828926"/>
            <a:ext cx="8929686" cy="3571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Traffic Load (Content Catalog)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t="9469"/>
          <a:stretch>
            <a:fillRect/>
          </a:stretch>
        </p:blipFill>
        <p:spPr bwMode="auto">
          <a:xfrm>
            <a:off x="145402" y="2057400"/>
            <a:ext cx="892239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Traffic Metrics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514474"/>
            <a:ext cx="8828979" cy="4657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Component Metrics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692" y="1905000"/>
            <a:ext cx="8632508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ICN changes networking as we know it</a:t>
            </a:r>
          </a:p>
          <a:p>
            <a:pPr lvl="1"/>
            <a:r>
              <a:rPr lang="en-US" dirty="0" smtClean="0"/>
              <a:t>What is the impact on network security?</a:t>
            </a:r>
            <a:endParaRPr lang="en-US" dirty="0" smtClean="0"/>
          </a:p>
          <a:p>
            <a:r>
              <a:rPr lang="en-US" dirty="0" smtClean="0"/>
              <a:t>Lots of work on content authentication</a:t>
            </a:r>
          </a:p>
          <a:p>
            <a:pPr lvl="1"/>
            <a:r>
              <a:rPr lang="en-US" dirty="0" smtClean="0"/>
              <a:t>What about other aspects?</a:t>
            </a:r>
          </a:p>
          <a:p>
            <a:r>
              <a:rPr lang="en-US" dirty="0" smtClean="0"/>
              <a:t>Towards a new/updated threat model?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00600"/>
            <a:ext cx="9095697" cy="1302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</a:t>
            </a:r>
            <a:r>
              <a:rPr lang="en-US" dirty="0" smtClean="0"/>
              <a:t>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dirty="0" smtClean="0"/>
              <a:t>Special </a:t>
            </a:r>
            <a:r>
              <a:rPr lang="en-US" sz="2000" dirty="0" smtClean="0"/>
              <a:t>Issue on</a:t>
            </a:r>
          </a:p>
          <a:p>
            <a:pPr marL="0" indent="0" algn="ctr">
              <a:buNone/>
            </a:pPr>
            <a:r>
              <a:rPr lang="en-US" sz="2800" b="1" dirty="0" smtClean="0">
                <a:hlinkClick r:id="rId2"/>
              </a:rPr>
              <a:t>Information-Centric </a:t>
            </a:r>
            <a:r>
              <a:rPr lang="en-US" sz="2800" b="1" dirty="0" smtClean="0">
                <a:hlinkClick r:id="rId2"/>
              </a:rPr>
              <a:t>Networking Beyond Baseline Scenarios: Research Advances and Implementation</a:t>
            </a:r>
            <a:endParaRPr lang="en-US" sz="2800" b="1" dirty="0" smtClean="0"/>
          </a:p>
          <a:p>
            <a:pPr marL="685800">
              <a:tabLst>
                <a:tab pos="685800" algn="l"/>
              </a:tabLst>
            </a:pPr>
            <a:r>
              <a:rPr lang="en-US" sz="2000" dirty="0" smtClean="0"/>
              <a:t>Large scale scenarios, deployment, and experimentation</a:t>
            </a:r>
          </a:p>
          <a:p>
            <a:pPr marL="685800">
              <a:tabLst>
                <a:tab pos="685800" algn="l"/>
              </a:tabLst>
            </a:pPr>
            <a:r>
              <a:rPr lang="en-US" sz="2000" dirty="0" smtClean="0"/>
              <a:t>Case studies of security attacks and solutions in ICN</a:t>
            </a:r>
          </a:p>
          <a:p>
            <a:pPr marL="685800">
              <a:tabLst>
                <a:tab pos="685800" algn="l"/>
              </a:tabLst>
            </a:pPr>
            <a:r>
              <a:rPr lang="en-US" sz="2000" dirty="0" smtClean="0"/>
              <a:t>ICN development platforms (</a:t>
            </a:r>
            <a:r>
              <a:rPr lang="en-US" sz="2000" dirty="0" err="1" smtClean="0"/>
              <a:t>testbeds</a:t>
            </a:r>
            <a:r>
              <a:rPr lang="en-US" sz="2000" dirty="0" smtClean="0"/>
              <a:t>, simulators, open-source code) and tools</a:t>
            </a:r>
          </a:p>
          <a:p>
            <a:pPr marL="685800">
              <a:tabLst>
                <a:tab pos="685800" algn="l"/>
              </a:tabLst>
            </a:pPr>
            <a:r>
              <a:rPr lang="en-US" sz="2000" dirty="0" smtClean="0"/>
              <a:t>Evaluation methodology challenges and advances</a:t>
            </a:r>
          </a:p>
          <a:p>
            <a:pPr marL="685800">
              <a:tabLst>
                <a:tab pos="685800" algn="l"/>
              </a:tabLst>
            </a:pPr>
            <a:r>
              <a:rPr lang="en-US" sz="2000" dirty="0" smtClean="0"/>
              <a:t>ICN protocol design challenges in baseline scenarios</a:t>
            </a:r>
          </a:p>
          <a:p>
            <a:pPr marL="685800">
              <a:tabLst>
                <a:tab pos="685800" algn="l"/>
              </a:tabLst>
            </a:pPr>
            <a:r>
              <a:rPr lang="en-US" sz="2000" dirty="0" smtClean="0"/>
              <a:t>ICN practice, including protocol implementation, empirical performance evaluation and enhancements</a:t>
            </a:r>
          </a:p>
          <a:p>
            <a:pPr marL="685800">
              <a:tabLst>
                <a:tab pos="685800" algn="l"/>
              </a:tabLst>
            </a:pPr>
            <a:r>
              <a:rPr lang="en-US" sz="2000" dirty="0" smtClean="0"/>
              <a:t>ICN and Cloud </a:t>
            </a:r>
            <a:r>
              <a:rPr lang="en-US" sz="2000" dirty="0" smtClean="0"/>
              <a:t>computing</a:t>
            </a:r>
          </a:p>
          <a:p>
            <a:pPr algn="ctr">
              <a:buNone/>
            </a:pPr>
            <a:r>
              <a:rPr lang="en-US" sz="1800" dirty="0" smtClean="0"/>
              <a:t>Paper submission deadline: 1 October 2013</a:t>
            </a: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14300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800" dirty="0" smtClean="0">
                <a:solidFill>
                  <a:prstClr val="black"/>
                </a:solidFill>
                <a:ea typeface="+mj-ea"/>
                <a:cs typeface="+mj-cs"/>
              </a:rPr>
              <a:t>Thank </a:t>
            </a:r>
            <a:r>
              <a:rPr lang="en-US" sz="4800" dirty="0" smtClean="0">
                <a:solidFill>
                  <a:prstClr val="black"/>
                </a:solidFill>
                <a:ea typeface="+mj-ea"/>
                <a:cs typeface="+mj-cs"/>
              </a:rPr>
              <a:t>You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E</a:t>
            </a:r>
            <a:r>
              <a:rPr lang="en-US" sz="2400" dirty="0" smtClean="0"/>
              <a:t>stablish a common understanding about potential experimental setups (</a:t>
            </a:r>
            <a:r>
              <a:rPr lang="en-US" sz="2400" dirty="0" err="1" smtClean="0"/>
              <a:t>testbed</a:t>
            </a:r>
            <a:r>
              <a:rPr lang="en-US" sz="2400" dirty="0" smtClean="0"/>
              <a:t> and simulation)</a:t>
            </a:r>
          </a:p>
          <a:p>
            <a:r>
              <a:rPr lang="en-US" sz="2400" dirty="0" smtClean="0"/>
              <a:t>Provide equal ground for comparison, an agreed framework</a:t>
            </a:r>
          </a:p>
          <a:p>
            <a:r>
              <a:rPr lang="en-US" sz="2400" dirty="0" smtClean="0"/>
              <a:t>Scenarios should be general enough and “technology agnostic”</a:t>
            </a:r>
          </a:p>
          <a:p>
            <a:pPr lvl="1"/>
            <a:r>
              <a:rPr lang="en-US" sz="2000" dirty="0" smtClean="0"/>
              <a:t>Scenario detail may vary</a:t>
            </a:r>
          </a:p>
          <a:p>
            <a:r>
              <a:rPr lang="en-US" sz="2400" dirty="0" smtClean="0"/>
              <a:t>Aim to get feedback from implementers, both on the scenario definition and level of detail</a:t>
            </a:r>
          </a:p>
          <a:p>
            <a:r>
              <a:rPr lang="en-US" sz="2400" dirty="0" smtClean="0"/>
              <a:t>All approaches need not implement all scenarios</a:t>
            </a:r>
          </a:p>
          <a:p>
            <a:pPr lvl="1"/>
            <a:r>
              <a:rPr lang="en-US" sz="2000" dirty="0" smtClean="0"/>
              <a:t>but all scenarios should end up illustrated in a real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Updates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Section 2: Toward Baseline Scenarios</a:t>
            </a:r>
          </a:p>
          <a:p>
            <a:pPr lvl="1"/>
            <a:r>
              <a:rPr lang="en-US" sz="2000" dirty="0" smtClean="0"/>
              <a:t>Things that you can do with the host-centric approach today and things you cannot do (well)</a:t>
            </a:r>
          </a:p>
          <a:p>
            <a:pPr lvl="1"/>
            <a:r>
              <a:rPr lang="en-US" sz="2000" dirty="0" smtClean="0"/>
              <a:t>ICN should </a:t>
            </a:r>
            <a:r>
              <a:rPr lang="en-US" sz="2000" i="1" dirty="0" smtClean="0"/>
              <a:t>make easy things easy and difficult things possible</a:t>
            </a:r>
          </a:p>
          <a:p>
            <a:r>
              <a:rPr lang="en-US" sz="2400" dirty="0" smtClean="0"/>
              <a:t>Updates since Orlando (-02)</a:t>
            </a:r>
            <a:endParaRPr lang="en-US" sz="2400" i="1" dirty="0" smtClean="0"/>
          </a:p>
          <a:p>
            <a:pPr lvl="1"/>
            <a:r>
              <a:rPr lang="en-US" sz="2000" dirty="0" smtClean="0"/>
              <a:t>Editorial: Social Networking, Infrastructure Sharing , Smart City</a:t>
            </a:r>
          </a:p>
          <a:p>
            <a:pPr lvl="1"/>
            <a:r>
              <a:rPr lang="en-US" sz="2000" dirty="0" smtClean="0"/>
              <a:t>Updated: Real-time A/V Communications, Mobile Networking, Content Dissemination, Multiply Connected Nodes and Economics, Internet of Things</a:t>
            </a:r>
          </a:p>
          <a:p>
            <a:pPr lvl="1"/>
            <a:r>
              <a:rPr lang="en-US" sz="2000" dirty="0" smtClean="0"/>
              <a:t>Major updates: Energy Efficiency , Delay and Disruption Tolerance</a:t>
            </a:r>
          </a:p>
          <a:p>
            <a:pPr lvl="1"/>
            <a:r>
              <a:rPr lang="en-US" sz="2000" dirty="0" smtClean="0"/>
              <a:t>NEW: Vehicular Networking,  Operation across Multiple Network Paradigms, 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 Updates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Section 3: Evaluation Methodology</a:t>
            </a:r>
          </a:p>
          <a:p>
            <a:pPr lvl="1"/>
            <a:r>
              <a:rPr lang="en-US" sz="2000" dirty="0" smtClean="0"/>
              <a:t>Survey evaluation tools currently available </a:t>
            </a:r>
          </a:p>
          <a:p>
            <a:pPr lvl="1"/>
            <a:r>
              <a:rPr lang="en-US" sz="2000" dirty="0" smtClean="0"/>
              <a:t>Provide suggestions regarding methodology and metrics</a:t>
            </a:r>
            <a:endParaRPr lang="en-US" sz="2000" i="1" dirty="0" smtClean="0"/>
          </a:p>
          <a:p>
            <a:r>
              <a:rPr lang="en-US" sz="2400" dirty="0" smtClean="0"/>
              <a:t>Updates since Orlando (-02)</a:t>
            </a:r>
            <a:endParaRPr lang="en-US" sz="2400" i="1" dirty="0" smtClean="0"/>
          </a:p>
          <a:p>
            <a:pPr lvl="1"/>
            <a:r>
              <a:rPr lang="en-US" sz="2000" dirty="0" smtClean="0"/>
              <a:t>Editorial</a:t>
            </a:r>
            <a:r>
              <a:rPr lang="en-US" sz="2000" dirty="0" smtClean="0"/>
              <a:t>: </a:t>
            </a:r>
            <a:r>
              <a:rPr lang="en-US" sz="2000" dirty="0" smtClean="0"/>
              <a:t>Resource Equivalence and Tradeoffs</a:t>
            </a:r>
            <a:endParaRPr lang="en-US" sz="2000" dirty="0" smtClean="0"/>
          </a:p>
          <a:p>
            <a:pPr lvl="1"/>
            <a:r>
              <a:rPr lang="en-US" sz="2000" dirty="0" smtClean="0"/>
              <a:t>Updated</a:t>
            </a:r>
            <a:r>
              <a:rPr lang="en-US" sz="2000" dirty="0" smtClean="0"/>
              <a:t>:</a:t>
            </a:r>
            <a:r>
              <a:rPr lang="en-US" sz="2000" dirty="0" smtClean="0"/>
              <a:t> Topology Selection, Traffic Load</a:t>
            </a:r>
            <a:endParaRPr lang="en-US" sz="2000" dirty="0" smtClean="0"/>
          </a:p>
          <a:p>
            <a:pPr lvl="1"/>
            <a:r>
              <a:rPr lang="en-US" sz="2000" dirty="0" smtClean="0"/>
              <a:t>Major updates</a:t>
            </a:r>
            <a:r>
              <a:rPr lang="en-US" sz="2000" dirty="0" smtClean="0"/>
              <a:t>: </a:t>
            </a:r>
            <a:r>
              <a:rPr lang="en-US" sz="2000" dirty="0" smtClean="0"/>
              <a:t>ICN Simulators and </a:t>
            </a:r>
            <a:r>
              <a:rPr lang="en-US" sz="2000" dirty="0" err="1" smtClean="0"/>
              <a:t>Testbeds</a:t>
            </a:r>
            <a:r>
              <a:rPr lang="en-US" sz="2000" dirty="0" smtClean="0"/>
              <a:t>, Choosing Relevant </a:t>
            </a:r>
            <a:r>
              <a:rPr lang="en-US" sz="2000" dirty="0" smtClean="0"/>
              <a:t>Metrics</a:t>
            </a:r>
          </a:p>
          <a:p>
            <a:pPr lvl="1"/>
            <a:r>
              <a:rPr lang="en-US" sz="2000" dirty="0" smtClean="0"/>
              <a:t>Technology Evolution </a:t>
            </a:r>
            <a:r>
              <a:rPr lang="en-US" sz="2000" dirty="0" smtClean="0"/>
              <a:t>Assumptions section needs input (?)</a:t>
            </a:r>
            <a:endParaRPr lang="en-US" sz="2000" dirty="0" smtClean="0"/>
          </a:p>
          <a:p>
            <a:r>
              <a:rPr lang="en-US" sz="2400" dirty="0" smtClean="0"/>
              <a:t>Section 4: </a:t>
            </a:r>
            <a:r>
              <a:rPr lang="en-US" sz="2400" dirty="0" smtClean="0"/>
              <a:t>Security </a:t>
            </a:r>
            <a:r>
              <a:rPr lang="en-US" sz="2400" dirty="0" smtClean="0"/>
              <a:t>Considerations</a:t>
            </a:r>
          </a:p>
          <a:p>
            <a:pPr lvl="1"/>
            <a:r>
              <a:rPr lang="en-US" sz="2000" dirty="0" smtClean="0"/>
              <a:t>NEW </a:t>
            </a:r>
            <a:r>
              <a:rPr lang="en-US" sz="2000" dirty="0" smtClean="0"/>
              <a:t>since Orlando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US" sz="2400" dirty="0" smtClean="0"/>
              <a:t>Thanks </a:t>
            </a:r>
            <a:r>
              <a:rPr lang="en-US" sz="2400" dirty="0" smtClean="0"/>
              <a:t>to </a:t>
            </a:r>
            <a:r>
              <a:rPr lang="en-US" sz="2400" dirty="0" err="1" smtClean="0"/>
              <a:t>Marica</a:t>
            </a:r>
            <a:r>
              <a:rPr lang="en-US" sz="2400" dirty="0" smtClean="0"/>
              <a:t> </a:t>
            </a:r>
            <a:r>
              <a:rPr lang="en-US" sz="2400" dirty="0" err="1" smtClean="0"/>
              <a:t>Amadeo</a:t>
            </a:r>
            <a:r>
              <a:rPr lang="en-US" sz="2400" dirty="0" smtClean="0"/>
              <a:t>, Hitoshi Asaeda, Claudia </a:t>
            </a:r>
            <a:r>
              <a:rPr lang="en-US" sz="2400" dirty="0" err="1" smtClean="0"/>
              <a:t>Campolo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Luigi Alfredo Grieco, </a:t>
            </a:r>
            <a:r>
              <a:rPr lang="en-US" sz="2400" dirty="0" err="1" smtClean="0"/>
              <a:t>Myeong-Wuk</a:t>
            </a:r>
            <a:r>
              <a:rPr lang="en-US" sz="2400" dirty="0" smtClean="0"/>
              <a:t> Jang, </a:t>
            </a:r>
            <a:r>
              <a:rPr lang="en-US" sz="2400" dirty="0" err="1" smtClean="0"/>
              <a:t>Ren</a:t>
            </a:r>
            <a:r>
              <a:rPr lang="en-US" sz="2400" dirty="0" smtClean="0"/>
              <a:t> Jing, Will Liu, Ioannis Psaras, Dirk Trossen, Jianping Wang, </a:t>
            </a:r>
            <a:r>
              <a:rPr lang="en-US" sz="2400" dirty="0" err="1" smtClean="0"/>
              <a:t>Yuanzhe</a:t>
            </a:r>
            <a:r>
              <a:rPr lang="en-US" sz="2400" dirty="0" smtClean="0"/>
              <a:t> </a:t>
            </a:r>
            <a:r>
              <a:rPr lang="en-US" sz="2400" dirty="0" err="1" smtClean="0"/>
              <a:t>Xuan</a:t>
            </a:r>
            <a:r>
              <a:rPr lang="en-US" sz="2400" dirty="0" smtClean="0"/>
              <a:t>,</a:t>
            </a:r>
          </a:p>
          <a:p>
            <a:pPr algn="ctr">
              <a:buNone/>
            </a:pPr>
            <a:r>
              <a:rPr lang="en-US" sz="2400" dirty="0" smtClean="0"/>
              <a:t>and Xinwen </a:t>
            </a:r>
            <a:r>
              <a:rPr lang="en-US" sz="2400" dirty="0" smtClean="0"/>
              <a:t>Zhang for their comments, suggestions, literature pointers and short text contributions.</a:t>
            </a: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8000" dirty="0" smtClean="0"/>
              <a:t>Please contribute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 ICN Baseline Scenarios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dirty="0" smtClean="0"/>
              <a:t>omprehensive review of ICN evaluations</a:t>
            </a:r>
          </a:p>
          <a:p>
            <a:pPr lvl="1"/>
            <a:r>
              <a:rPr lang="en-US" dirty="0" smtClean="0"/>
              <a:t>First of its kind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743200"/>
            <a:ext cx="9006736" cy="3584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Topologies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95400"/>
            <a:ext cx="4495800" cy="267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962400"/>
            <a:ext cx="3048000" cy="272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0178" y="1295400"/>
            <a:ext cx="2596622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4038600"/>
            <a:ext cx="3352800" cy="2655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 Review Summary (1/2)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500" dirty="0" smtClean="0"/>
              <a:t>Scalability</a:t>
            </a:r>
          </a:p>
          <a:p>
            <a:r>
              <a:rPr lang="en-US" sz="3500" dirty="0" smtClean="0"/>
              <a:t>Network</a:t>
            </a:r>
            <a:r>
              <a:rPr lang="en-US" sz="3500" dirty="0" smtClean="0"/>
              <a:t>, resource and energy </a:t>
            </a:r>
            <a:r>
              <a:rPr lang="en-US" sz="3500" dirty="0" smtClean="0"/>
              <a:t>efficiency</a:t>
            </a:r>
          </a:p>
          <a:p>
            <a:r>
              <a:rPr lang="en-US" sz="3500" dirty="0" smtClean="0"/>
              <a:t>Operational </a:t>
            </a:r>
            <a:r>
              <a:rPr lang="en-US" sz="3500" dirty="0" smtClean="0"/>
              <a:t>aspects</a:t>
            </a:r>
          </a:p>
          <a:p>
            <a:pPr lvl="1"/>
            <a:r>
              <a:rPr lang="en-US" dirty="0" smtClean="0"/>
              <a:t>Network planning</a:t>
            </a:r>
          </a:p>
          <a:p>
            <a:pPr lvl="1"/>
            <a:r>
              <a:rPr lang="en-US" dirty="0" smtClean="0"/>
              <a:t>Manageability</a:t>
            </a:r>
          </a:p>
          <a:p>
            <a:pPr lvl="1"/>
            <a:r>
              <a:rPr lang="en-US" dirty="0" smtClean="0"/>
              <a:t>Reduced </a:t>
            </a:r>
            <a:r>
              <a:rPr lang="en-US" dirty="0" smtClean="0"/>
              <a:t>complexity and </a:t>
            </a:r>
            <a:r>
              <a:rPr lang="en-US" dirty="0" smtClean="0"/>
              <a:t>overhead</a:t>
            </a:r>
          </a:p>
          <a:p>
            <a:r>
              <a:rPr lang="en-US" sz="3500" smtClean="0"/>
              <a:t>Economics</a:t>
            </a:r>
            <a:endParaRPr lang="en-US" sz="3500" dirty="0" smtClean="0"/>
          </a:p>
          <a:p>
            <a:r>
              <a:rPr lang="en-US" sz="3500" dirty="0" smtClean="0"/>
              <a:t>Design tradeoffs</a:t>
            </a:r>
          </a:p>
          <a:p>
            <a:pPr lvl="1"/>
            <a:r>
              <a:rPr lang="en-US" dirty="0" smtClean="0"/>
              <a:t>Communication, Computation, Storage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 Review Summary (2/2)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Support for</a:t>
            </a:r>
          </a:p>
          <a:p>
            <a:pPr lvl="1"/>
            <a:r>
              <a:rPr lang="en-US" dirty="0" smtClean="0"/>
              <a:t>Multicast</a:t>
            </a:r>
          </a:p>
          <a:p>
            <a:pPr lvl="1"/>
            <a:r>
              <a:rPr lang="en-US" dirty="0" smtClean="0"/>
              <a:t>Mobility</a:t>
            </a:r>
          </a:p>
          <a:p>
            <a:pPr lvl="1"/>
            <a:r>
              <a:rPr lang="en-US" dirty="0" smtClean="0"/>
              <a:t>Caching</a:t>
            </a:r>
          </a:p>
          <a:p>
            <a:pPr lvl="1"/>
            <a:r>
              <a:rPr lang="en-US" dirty="0" err="1" smtClean="0"/>
              <a:t>QoS</a:t>
            </a:r>
            <a:r>
              <a:rPr lang="en-US" dirty="0" smtClean="0"/>
              <a:t> (real-time A/V)</a:t>
            </a:r>
          </a:p>
          <a:p>
            <a:r>
              <a:rPr lang="en-US" dirty="0" smtClean="0"/>
              <a:t>Reliability and Resilience</a:t>
            </a:r>
          </a:p>
          <a:p>
            <a:r>
              <a:rPr lang="en-US" dirty="0" smtClean="0"/>
              <a:t>Migration and coping with different paradigms</a:t>
            </a:r>
          </a:p>
          <a:p>
            <a:r>
              <a:rPr lang="en-US" dirty="0" smtClean="0"/>
              <a:t>New applications</a:t>
            </a:r>
          </a:p>
          <a:p>
            <a:pPr lvl="1"/>
            <a:r>
              <a:rPr lang="en-US" dirty="0" smtClean="0"/>
              <a:t>Key to sustained and increasing deployment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50BE3-362B-49FB-A706-CC73B87E520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4170</TotalTime>
  <Words>511</Words>
  <Application>Microsoft Office PowerPoint</Application>
  <PresentationFormat>On-screen Show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 ICN Baseline Scenarios draft-pentikousis-icn-scenarios-04</vt:lpstr>
      <vt:lpstr>Draft Goals</vt:lpstr>
      <vt:lpstr>Draft Updates (1/2)</vt:lpstr>
      <vt:lpstr>Draft Updates (2/2)</vt:lpstr>
      <vt:lpstr>Community Document</vt:lpstr>
      <vt:lpstr>Toward ICN Baseline Scenarios</vt:lpstr>
      <vt:lpstr>Topologies</vt:lpstr>
      <vt:lpstr>Literature Review Summary (1/2)</vt:lpstr>
      <vt:lpstr>Literature Review Summary (2/2)</vt:lpstr>
      <vt:lpstr>Evaluation Methodology</vt:lpstr>
      <vt:lpstr>Example Traffic Load (Content Catalog)</vt:lpstr>
      <vt:lpstr>Example: Traffic Metrics</vt:lpstr>
      <vt:lpstr>Example: Component Metrics </vt:lpstr>
      <vt:lpstr>Security Considerations</vt:lpstr>
      <vt:lpstr>IEEE Network</vt:lpstr>
      <vt:lpstr>Slide 16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Konstantinos Pentikousis</dc:creator>
  <cp:lastModifiedBy>Kostas Pentikousis</cp:lastModifiedBy>
  <cp:revision>191</cp:revision>
  <dcterms:created xsi:type="dcterms:W3CDTF">2012-11-05T18:07:27Z</dcterms:created>
  <dcterms:modified xsi:type="dcterms:W3CDTF">2013-07-19T14:58:26Z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(4)w3sNfbFyJ/CWjkfBfmH0Ih1Ok5tD5FzqrhXFOIiJWqLMvY2KKrho5sYrU6fcCFYAH3Vd88ehEedvbALtHLMCavZh+vdS5HYnMBCX+eD/FHzpX6uvivoyM1BMd1vA5SqkY+knrFEcdnQGbFuPYnzoWZBDgonzrmaN9zARHfAmUb2rxk2NngGtRbG8DwPPnmzozBXAeybfGCVBLzWt2h2HBPDCuTeepsZD/6Ejz7cbESnpSQkX</vt:lpwstr>
  </property>
  <property fmtid="{D5CDD505-2E9C-101B-9397-08002B2CF9AE}" pid="3" name="_ms_pID_7253431">
    <vt:lpwstr>m209KXtmSAZkc3pYEpSUOc7FFLFgABTy5hOSxpnqaLNDCQSjlye+0E4cYpvF4QcKY978khwKp6gcNVp+EA9qipKzQXTgltkTCNPgwxe6f3B3nZAswcZKmJ73RiZ8AwYCog9QsmfyNQTCfLM3xw/srJgTomyH3NoC2T6k6AbpWtofvlbhjgVh2m8BiuC+K6cuTB427QID8kvaUxbLpJhVTJ20/+KBZfwx82j7AMnNLgoB9cPS</vt:lpwstr>
  </property>
  <property fmtid="{D5CDD505-2E9C-101B-9397-08002B2CF9AE}" pid="4" name="_ms_pID_7253432">
    <vt:lpwstr>DgbH+CXYcjjbcudlEC84IADip6mNMM++OwrtTn54CkS+nnDl9jfsHEevEI4oJITE7ne1uDJcLDZ96SkThFKvDoRwESDrJT/xyV/lye/FMKjF3jJUmkjYyQwyeug9nKWd0Jw5+LjVTHE8SCAYDz+w5RcS1U0SYo5OOLyMJDHzNyICMdcuV6te6fCcs4JE97T5jZx7mkQlENDnUQvsqQf3bTawjVN0ZX7vuH3p/L1gG5SxY6oL</vt:lpwstr>
  </property>
  <property fmtid="{D5CDD505-2E9C-101B-9397-08002B2CF9AE}" pid="5" name="sflag">
    <vt:lpwstr>1374229378</vt:lpwstr>
  </property>
  <property fmtid="{D5CDD505-2E9C-101B-9397-08002B2CF9AE}" pid="6" name="_ms_pID_7253433">
    <vt:lpwstr>X3VSCKC4ELBAm6kxxk+gBR/N1k3DTlAJ/+TPsgF9X9YtzMDxDq/m021Dfr3CmDVWRqPXYnxPtYz9I3JGRkkluVEcLIw=</vt:lpwstr>
  </property>
</Properties>
</file>