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66" r:id="rId5"/>
    <p:sldId id="264" r:id="rId6"/>
    <p:sldId id="265" r:id="rId7"/>
    <p:sldId id="267" r:id="rId8"/>
    <p:sldId id="268" r:id="rId9"/>
    <p:sldId id="269" r:id="rId10"/>
    <p:sldId id="279" r:id="rId11"/>
    <p:sldId id="271" r:id="rId12"/>
    <p:sldId id="272" r:id="rId13"/>
    <p:sldId id="276" r:id="rId14"/>
    <p:sldId id="273" r:id="rId15"/>
    <p:sldId id="274" r:id="rId16"/>
    <p:sldId id="275" r:id="rId17"/>
    <p:sldId id="277" r:id="rId18"/>
    <p:sldId id="278" r:id="rId19"/>
    <p:sldId id="280" r:id="rId20"/>
    <p:sldId id="281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29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A75188-54A0-3442-9BB5-C110B59573E6}" type="datetimeFigureOut">
              <a:rPr lang="en-US" smtClean="0"/>
              <a:t>1/13/15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47A44-9EB0-DB40-BAE7-3100F6C950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246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01F53-9744-43D1-BDE2-0E6DC6F2F31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4987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01F53-9744-43D1-BDE2-0E6DC6F2F31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5653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01F53-9744-43D1-BDE2-0E6DC6F2F31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8643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01F53-9744-43D1-BDE2-0E6DC6F2F31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9301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6DB52-FFA6-4825-881F-7CCED7EE4777}" type="datetimeFigureOut">
              <a:rPr lang="en-US" smtClean="0"/>
              <a:t>1/13/15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465E-BBF8-4DB0-88E2-2DB584EFB3B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6DB52-FFA6-4825-881F-7CCED7EE4777}" type="datetimeFigureOut">
              <a:rPr lang="en-US" smtClean="0"/>
              <a:t>1/13/15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465E-BBF8-4DB0-88E2-2DB584EFB3B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6DB52-FFA6-4825-881F-7CCED7EE4777}" type="datetimeFigureOut">
              <a:rPr lang="en-US" smtClean="0"/>
              <a:t>1/13/15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465E-BBF8-4DB0-88E2-2DB584EFB3B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6DB52-FFA6-4825-881F-7CCED7EE4777}" type="datetimeFigureOut">
              <a:rPr lang="en-US" smtClean="0"/>
              <a:t>1/13/15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465E-BBF8-4DB0-88E2-2DB584EFB3B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6DB52-FFA6-4825-881F-7CCED7EE4777}" type="datetimeFigureOut">
              <a:rPr lang="en-US" smtClean="0"/>
              <a:t>1/13/15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465E-BBF8-4DB0-88E2-2DB584EFB3B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6DB52-FFA6-4825-881F-7CCED7EE4777}" type="datetimeFigureOut">
              <a:rPr lang="en-US" smtClean="0"/>
              <a:t>1/13/15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465E-BBF8-4DB0-88E2-2DB584EFB3B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6DB52-FFA6-4825-881F-7CCED7EE4777}" type="datetimeFigureOut">
              <a:rPr lang="en-US" smtClean="0"/>
              <a:t>1/13/15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465E-BBF8-4DB0-88E2-2DB584EFB3B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6DB52-FFA6-4825-881F-7CCED7EE4777}" type="datetimeFigureOut">
              <a:rPr lang="en-US" smtClean="0"/>
              <a:t>1/13/15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465E-BBF8-4DB0-88E2-2DB584EFB3B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6DB52-FFA6-4825-881F-7CCED7EE4777}" type="datetimeFigureOut">
              <a:rPr lang="en-US" smtClean="0"/>
              <a:t>1/13/15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465E-BBF8-4DB0-88E2-2DB584EFB3B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6DB52-FFA6-4825-881F-7CCED7EE4777}" type="datetimeFigureOut">
              <a:rPr lang="en-US" smtClean="0"/>
              <a:t>1/13/15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465E-BBF8-4DB0-88E2-2DB584EFB3B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6DB52-FFA6-4825-881F-7CCED7EE4777}" type="datetimeFigureOut">
              <a:rPr lang="en-US" smtClean="0"/>
              <a:t>1/13/15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465E-BBF8-4DB0-88E2-2DB584EFB3B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D6DB52-FFA6-4825-881F-7CCED7EE4777}" type="datetimeFigureOut">
              <a:rPr lang="en-US" smtClean="0"/>
              <a:t>1/13/15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84465E-BBF8-4DB0-88E2-2DB584EFB3B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Video over ICN</a:t>
            </a:r>
            <a:br>
              <a:rPr lang="en-US" dirty="0" smtClean="0"/>
            </a:br>
            <a:r>
              <a:rPr lang="en-US" dirty="0" smtClean="0"/>
              <a:t>IRTF Interim Meeting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Boston, 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Cedric </a:t>
            </a:r>
            <a:r>
              <a:rPr lang="en-US" dirty="0" smtClean="0"/>
              <a:t>Westphal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 Transport in ICN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Video is a specific case of large file transfer</a:t>
            </a:r>
          </a:p>
          <a:p>
            <a:r>
              <a:rPr lang="en-US" dirty="0" smtClean="0"/>
              <a:t>TCP e2e throughput governed by 1/RTT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r>
              <a:rPr lang="en-US" dirty="0" smtClean="0"/>
              <a:t>Store-and-Forward divides RTT when pipelining transmissions: replace </a:t>
            </a:r>
          </a:p>
          <a:p>
            <a:pPr marL="0" indent="0" algn="ctr">
              <a:buNone/>
            </a:pPr>
            <a:r>
              <a:rPr lang="en-US" i="1" dirty="0" smtClean="0"/>
              <a:t>1/(</a:t>
            </a:r>
            <a:r>
              <a:rPr lang="en-US" i="1" dirty="0" err="1" smtClean="0"/>
              <a:t>RTTe+RTTc</a:t>
            </a:r>
            <a:r>
              <a:rPr lang="en-US" i="1" dirty="0" smtClean="0"/>
              <a:t>) </a:t>
            </a:r>
            <a:r>
              <a:rPr lang="en-US" dirty="0" smtClean="0"/>
              <a:t>with </a:t>
            </a:r>
            <a:r>
              <a:rPr lang="en-US" b="1" dirty="0" smtClean="0"/>
              <a:t>min</a:t>
            </a:r>
            <a:r>
              <a:rPr lang="en-US" dirty="0" smtClean="0"/>
              <a:t>(</a:t>
            </a:r>
            <a:r>
              <a:rPr lang="en-US" i="1" dirty="0" smtClean="0"/>
              <a:t>1/RTTe;1/</a:t>
            </a:r>
            <a:r>
              <a:rPr lang="en-US" i="1" dirty="0" err="1" smtClean="0"/>
              <a:t>RTTc</a:t>
            </a:r>
            <a:r>
              <a:rPr lang="en-US" dirty="0" smtClean="0"/>
              <a:t>)</a:t>
            </a:r>
          </a:p>
          <a:p>
            <a:r>
              <a:rPr lang="en-US" dirty="0" smtClean="0"/>
              <a:t>But it decouples the rate adaptation which works e2e as well!</a:t>
            </a:r>
          </a:p>
          <a:p>
            <a:endParaRPr lang="en-US" dirty="0"/>
          </a:p>
        </p:txBody>
      </p:sp>
      <p:pic>
        <p:nvPicPr>
          <p:cNvPr id="4" name="Picture 3" descr="TCPeq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2894429"/>
            <a:ext cx="3441700" cy="852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921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 Prefetching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6436" y="1935794"/>
            <a:ext cx="8592468" cy="4351338"/>
          </a:xfrm>
        </p:spPr>
        <p:txBody>
          <a:bodyPr>
            <a:normAutofit/>
          </a:bodyPr>
          <a:lstStyle/>
          <a:p>
            <a:pPr marL="228600" lvl="2">
              <a:spcBef>
                <a:spcPts val="1000"/>
              </a:spcBef>
            </a:pPr>
            <a:r>
              <a:rPr lang="en-US" sz="2400" dirty="0" smtClean="0"/>
              <a:t>Video </a:t>
            </a:r>
            <a:r>
              <a:rPr lang="en-US" sz="2400" dirty="0"/>
              <a:t>streaming exhibits strong daily </a:t>
            </a:r>
            <a:r>
              <a:rPr lang="en-US" sz="2400" dirty="0" smtClean="0"/>
              <a:t>patterns</a:t>
            </a:r>
            <a:endParaRPr lang="en-US" sz="3200" dirty="0" smtClean="0"/>
          </a:p>
          <a:p>
            <a:r>
              <a:rPr lang="en-US" sz="2400" dirty="0" smtClean="0"/>
              <a:t>Network prefetching allows to shift some of the video traffic load to reduce peak bandwidth for network operators</a:t>
            </a:r>
          </a:p>
          <a:p>
            <a:pPr lvl="1"/>
            <a:r>
              <a:rPr lang="en-US" sz="1800" dirty="0" smtClean="0"/>
              <a:t>15-20% theoretical bandwidth saving with prefetching (assuming video length 60 minutes)</a:t>
            </a:r>
          </a:p>
          <a:p>
            <a:pPr lvl="1"/>
            <a:r>
              <a:rPr lang="en-US" sz="1800" dirty="0" smtClean="0"/>
              <a:t>The </a:t>
            </a:r>
            <a:r>
              <a:rPr lang="en-US" sz="1800" dirty="0"/>
              <a:t>marginal cost for the network operator to pre-fetch traffic is close to zero if using empty </a:t>
            </a:r>
            <a:r>
              <a:rPr lang="en-US" sz="1800" dirty="0" smtClean="0"/>
              <a:t>capacity</a:t>
            </a:r>
          </a:p>
          <a:p>
            <a:r>
              <a:rPr lang="en-US" sz="2200" dirty="0" smtClean="0"/>
              <a:t>What rate selection mechanism to use?</a:t>
            </a:r>
            <a:endParaRPr lang="en-US" sz="2200" dirty="0"/>
          </a:p>
          <a:p>
            <a:pPr lvl="1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545352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2786" y="698361"/>
            <a:ext cx="6158428" cy="5478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8962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Dash-Aware Video Stream Prefetching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By utilizing the DASH manifest, the network computes available link resources and schedules the chunk dissemination to edge caches ahead of user requests</a:t>
            </a:r>
          </a:p>
          <a:p>
            <a:r>
              <a:rPr lang="en-US" dirty="0" smtClean="0"/>
              <a:t>Prerequisite</a:t>
            </a:r>
          </a:p>
          <a:p>
            <a:pPr lvl="1"/>
            <a:r>
              <a:rPr lang="en-US" dirty="0" smtClean="0"/>
              <a:t>DASH segment URLs are used as data names</a:t>
            </a:r>
          </a:p>
          <a:p>
            <a:pPr lvl="1"/>
            <a:r>
              <a:rPr lang="en-US" dirty="0" smtClean="0"/>
              <a:t>A controller is used to assign content to caches on path and monitors network conditions</a:t>
            </a:r>
          </a:p>
          <a:p>
            <a:pPr lvl="2"/>
            <a:r>
              <a:rPr lang="en-US" dirty="0" smtClean="0"/>
              <a:t>Prefetching tasks are assigned for a given period of time (round)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71054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644" y="484742"/>
            <a:ext cx="7775706" cy="6021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73710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Testbed</a:t>
            </a:r>
            <a:r>
              <a:rPr lang="en-US" dirty="0" smtClean="0"/>
              <a:t> Settings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134" y="1843905"/>
            <a:ext cx="5938092" cy="444813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596568" y="1969969"/>
            <a:ext cx="363556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dirty="0" smtClean="0"/>
              <a:t>Open </a:t>
            </a:r>
            <a:r>
              <a:rPr lang="en-US" dirty="0" err="1" smtClean="0"/>
              <a:t>vSwitch</a:t>
            </a:r>
            <a:r>
              <a:rPr lang="en-US" dirty="0" smtClean="0"/>
              <a:t> and </a:t>
            </a:r>
            <a:r>
              <a:rPr lang="en-US" dirty="0" err="1" smtClean="0"/>
              <a:t>VirtualBox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Floodlight </a:t>
            </a:r>
            <a:r>
              <a:rPr lang="en-US" dirty="0" err="1" smtClean="0"/>
              <a:t>OpenFlow</a:t>
            </a:r>
            <a:r>
              <a:rPr lang="en-US" dirty="0" smtClean="0"/>
              <a:t> controller</a:t>
            </a:r>
          </a:p>
          <a:p>
            <a:pPr lvl="1"/>
            <a:r>
              <a:rPr lang="en-US" dirty="0" smtClean="0"/>
              <a:t>VLC player with DASH plug-in</a:t>
            </a:r>
          </a:p>
          <a:p>
            <a:pPr lvl="1"/>
            <a:r>
              <a:rPr lang="en-US" dirty="0"/>
              <a:t>	</a:t>
            </a:r>
            <a:r>
              <a:rPr lang="en-US" dirty="0" smtClean="0"/>
              <a:t>-Limited download buffer 	(20 seconds)</a:t>
            </a:r>
          </a:p>
          <a:p>
            <a:pPr lvl="1"/>
            <a:r>
              <a:rPr lang="en-US" dirty="0"/>
              <a:t>	</a:t>
            </a:r>
            <a:r>
              <a:rPr lang="en-US" dirty="0" smtClean="0"/>
              <a:t>-Video quality adaptation 	by k-segment moving 	average</a:t>
            </a:r>
          </a:p>
        </p:txBody>
      </p:sp>
      <p:sp>
        <p:nvSpPr>
          <p:cNvPr id="6" name="Rectangle 5"/>
          <p:cNvSpPr/>
          <p:nvPr/>
        </p:nvSpPr>
        <p:spPr>
          <a:xfrm>
            <a:off x="6026226" y="4280574"/>
            <a:ext cx="2952521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Three 200sec Videos from DASH data set</a:t>
            </a:r>
          </a:p>
          <a:p>
            <a:r>
              <a:rPr lang="en-US" dirty="0" smtClean="0"/>
              <a:t>-Video segment size: 2 seconds</a:t>
            </a:r>
            <a:endParaRPr lang="en-US" dirty="0"/>
          </a:p>
          <a:p>
            <a:r>
              <a:rPr lang="en-US" dirty="0" smtClean="0"/>
              <a:t>-Available video rates: 200Kbps, 250Kbps, 300Kbps, 400Kbps</a:t>
            </a:r>
          </a:p>
        </p:txBody>
      </p:sp>
    </p:spTree>
    <p:extLst>
      <p:ext uri="{BB962C8B-B14F-4D97-AF65-F5344CB8AC3E}">
        <p14:creationId xmlns:p14="http://schemas.microsoft.com/office/powerpoint/2010/main" val="34314366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Results: Quick Transition From Light To Heavy Network Load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1906" y="1197794"/>
            <a:ext cx="3017932" cy="28035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7790" y="4001294"/>
            <a:ext cx="3002048" cy="27479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6088" y="2694370"/>
            <a:ext cx="3629025" cy="3209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2186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Multi-source Video Streaming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Multi-source rate adaptation mechanisms?</a:t>
            </a:r>
          </a:p>
          <a:p>
            <a:r>
              <a:rPr lang="en-US" dirty="0" smtClean="0"/>
              <a:t>Network coding to sum the rates of multiple client-cache paths?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13481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Use of CCN semantics for Video Streaming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 the interest/data exchange be leveraged to enhance video stream?</a:t>
            </a:r>
          </a:p>
          <a:p>
            <a:r>
              <a:rPr lang="en-US" dirty="0" smtClean="0"/>
              <a:t>Can the network identify some interests as control packets (say, request for video manifest)?</a:t>
            </a:r>
          </a:p>
          <a:p>
            <a:pPr lvl="1"/>
            <a:r>
              <a:rPr lang="en-US" dirty="0" smtClean="0"/>
              <a:t>Specific type of interest?</a:t>
            </a:r>
          </a:p>
          <a:p>
            <a:pPr lvl="1"/>
            <a:r>
              <a:rPr lang="en-US" dirty="0" smtClean="0"/>
              <a:t>Can the manifest be used to populate FIBs?</a:t>
            </a:r>
          </a:p>
          <a:p>
            <a:pPr lvl="2"/>
            <a:r>
              <a:rPr lang="en-US" dirty="0" smtClean="0"/>
              <a:t>Location of some copies of data objects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85741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Examples/ideas for CCN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Interest sets path for data</a:t>
            </a:r>
          </a:p>
          <a:p>
            <a:pPr lvl="1"/>
            <a:r>
              <a:rPr lang="en-US" dirty="0" smtClean="0"/>
              <a:t>Back to the 90s!</a:t>
            </a:r>
          </a:p>
          <a:p>
            <a:pPr lvl="1"/>
            <a:r>
              <a:rPr lang="en-US" dirty="0" smtClean="0"/>
              <a:t>Interest advertises the rate requested by the client; router provisions resource a la RSVP?</a:t>
            </a:r>
          </a:p>
          <a:p>
            <a:pPr lvl="1"/>
            <a:r>
              <a:rPr lang="en-US" dirty="0" smtClean="0"/>
              <a:t>Router “negotiate” rate on interest path</a:t>
            </a:r>
          </a:p>
          <a:p>
            <a:pPr lvl="2"/>
            <a:r>
              <a:rPr lang="en-US" dirty="0" smtClean="0"/>
              <a:t>“Based on current congestion level, I can’t provide this rate, but I can deliver that one”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15693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Draft focus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Video composes most of the traffic in current network</a:t>
            </a:r>
          </a:p>
          <a:p>
            <a:r>
              <a:rPr lang="en-US" dirty="0" smtClean="0"/>
              <a:t>No signs for trend to abate: any new Internet architecture need to handle video</a:t>
            </a:r>
          </a:p>
          <a:p>
            <a:r>
              <a:rPr lang="en-US" dirty="0" smtClean="0"/>
              <a:t>Questions of the </a:t>
            </a:r>
            <a:r>
              <a:rPr lang="en-US" dirty="0" smtClean="0"/>
              <a:t>video draft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Can current Internet mechanisms for video distribution be adapted to an ICN?</a:t>
            </a:r>
          </a:p>
          <a:p>
            <a:pPr lvl="1"/>
            <a:r>
              <a:rPr lang="en-US" dirty="0" smtClean="0"/>
              <a:t>Should new mechanisms be designed that are native to ICN?</a:t>
            </a:r>
          </a:p>
          <a:p>
            <a:endParaRPr lang="en-US" dirty="0" smtClean="0"/>
          </a:p>
          <a:p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1676400" y="4267200"/>
            <a:ext cx="5562600" cy="457200"/>
            <a:chOff x="1676400" y="5105400"/>
            <a:chExt cx="5562600" cy="457200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752600" y="5105400"/>
              <a:ext cx="5486400" cy="381000"/>
            </a:xfrm>
            <a:prstGeom prst="line">
              <a:avLst/>
            </a:prstGeom>
            <a:ln w="635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 flipV="1">
              <a:off x="1676400" y="5105400"/>
              <a:ext cx="5486400" cy="457200"/>
            </a:xfrm>
            <a:prstGeom prst="line">
              <a:avLst/>
            </a:prstGeom>
            <a:ln w="635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Abstractions of ICN well suited to enhance video distribution</a:t>
            </a:r>
          </a:p>
          <a:p>
            <a:r>
              <a:rPr lang="en-US" dirty="0" smtClean="0"/>
              <a:t>Transport needs to be rethought to take advantage of these abstractions</a:t>
            </a:r>
          </a:p>
          <a:p>
            <a:r>
              <a:rPr lang="en-US" dirty="0" err="1" smtClean="0"/>
              <a:t>QoS</a:t>
            </a:r>
            <a:r>
              <a:rPr lang="en-US" dirty="0" smtClean="0"/>
              <a:t> is dead, long live </a:t>
            </a:r>
            <a:r>
              <a:rPr lang="en-US" dirty="0" err="1" smtClean="0"/>
              <a:t>QoS</a:t>
            </a:r>
            <a:endParaRPr lang="en-US" dirty="0" smtClean="0"/>
          </a:p>
          <a:p>
            <a:r>
              <a:rPr lang="en-US" dirty="0" smtClean="0"/>
              <a:t>Contributions needed to ICN-specific video document?</a:t>
            </a:r>
          </a:p>
          <a:p>
            <a:pPr lvl="1"/>
            <a:r>
              <a:rPr lang="en-US" dirty="0" smtClean="0"/>
              <a:t>Especially standards related?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29651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Draft-video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4th version of the draft: Berlin, London, Toronto, Honolulu</a:t>
            </a:r>
          </a:p>
          <a:p>
            <a:r>
              <a:rPr lang="en-US" dirty="0" smtClean="0"/>
              <a:t>After Toronto, official WG item</a:t>
            </a:r>
          </a:p>
          <a:p>
            <a:r>
              <a:rPr lang="en-US" dirty="0" smtClean="0"/>
              <a:t>No seismic </a:t>
            </a:r>
            <a:r>
              <a:rPr lang="en-US" dirty="0" smtClean="0"/>
              <a:t>changes in last version, converging: </a:t>
            </a:r>
            <a:r>
              <a:rPr lang="en-US" dirty="0" smtClean="0"/>
              <a:t>same contributors, roughly same length (</a:t>
            </a:r>
            <a:r>
              <a:rPr lang="en-US" i="1" dirty="0" smtClean="0"/>
              <a:t>32</a:t>
            </a:r>
            <a:r>
              <a:rPr lang="en-US" dirty="0" smtClean="0"/>
              <a:t> pages to </a:t>
            </a:r>
            <a:r>
              <a:rPr lang="en-US" i="1" dirty="0" smtClean="0"/>
              <a:t>35</a:t>
            </a:r>
            <a:r>
              <a:rPr lang="en-US" dirty="0" smtClean="0"/>
              <a:t> pages, </a:t>
            </a:r>
            <a:r>
              <a:rPr lang="en-US" i="1" dirty="0" smtClean="0"/>
              <a:t>10,704</a:t>
            </a:r>
            <a:r>
              <a:rPr lang="en-US" dirty="0" smtClean="0"/>
              <a:t> words to </a:t>
            </a:r>
            <a:r>
              <a:rPr lang="en-US" i="1" dirty="0" smtClean="0"/>
              <a:t>11,782</a:t>
            </a:r>
            <a:r>
              <a:rPr lang="en-US" dirty="0" smtClean="0"/>
              <a:t>)</a:t>
            </a:r>
          </a:p>
          <a:p>
            <a:r>
              <a:rPr lang="en-US" dirty="0" smtClean="0"/>
              <a:t>Updated to reflect discussion in IETF90</a:t>
            </a:r>
          </a:p>
          <a:p>
            <a:r>
              <a:rPr lang="en-US" dirty="0" smtClean="0"/>
              <a:t>But new organization, new abstract, modified </a:t>
            </a:r>
            <a:r>
              <a:rPr lang="en-US" dirty="0" err="1" smtClean="0"/>
              <a:t>ToC</a:t>
            </a:r>
            <a:r>
              <a:rPr lang="en-US" dirty="0" smtClean="0"/>
              <a:t>/organization, sharpened focus</a:t>
            </a:r>
          </a:p>
          <a:p>
            <a:pPr lvl="1"/>
            <a:r>
              <a:rPr lang="en-US" dirty="0" smtClean="0"/>
              <a:t>Two new sections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ICN specific video mechanisms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Open discussion in the RG</a:t>
            </a:r>
          </a:p>
          <a:p>
            <a:r>
              <a:rPr lang="en-US" dirty="0" smtClean="0"/>
              <a:t>Start document</a:t>
            </a:r>
          </a:p>
          <a:p>
            <a:pPr lvl="1"/>
            <a:r>
              <a:rPr lang="en-US" dirty="0" smtClean="0"/>
              <a:t>Input welcome!</a:t>
            </a:r>
          </a:p>
          <a:p>
            <a:endParaRPr lang="en-US" dirty="0"/>
          </a:p>
          <a:p>
            <a:r>
              <a:rPr lang="en-US" dirty="0" smtClean="0"/>
              <a:t>Today, some starting points:</a:t>
            </a:r>
          </a:p>
          <a:p>
            <a:pPr lvl="1"/>
            <a:r>
              <a:rPr lang="en-US" dirty="0" smtClean="0"/>
              <a:t>Abstraction of ICN helpful for video distributions?</a:t>
            </a:r>
          </a:p>
          <a:p>
            <a:pPr lvl="1"/>
            <a:r>
              <a:rPr lang="en-US" dirty="0" smtClean="0"/>
              <a:t>Specific CCN mechanisms?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08556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-304800"/>
            <a:ext cx="8229600" cy="1143000"/>
          </a:xfrm>
        </p:spPr>
        <p:txBody>
          <a:bodyPr/>
          <a:lstStyle/>
          <a:p>
            <a:r>
              <a:rPr lang="en-US" dirty="0" smtClean="0"/>
              <a:t>ICN enables </a:t>
            </a:r>
            <a:r>
              <a:rPr lang="en-US" dirty="0" err="1" smtClean="0"/>
              <a:t>Store</a:t>
            </a:r>
            <a:r>
              <a:rPr lang="en-US" dirty="0" err="1" smtClean="0"/>
              <a:t>&amp;Forward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057400"/>
            <a:ext cx="8763000" cy="4525963"/>
          </a:xfrm>
        </p:spPr>
        <p:txBody>
          <a:bodyPr/>
          <a:lstStyle/>
          <a:p>
            <a:r>
              <a:rPr lang="en-US" dirty="0"/>
              <a:t>e</a:t>
            </a:r>
            <a:r>
              <a:rPr lang="en-US" dirty="0" smtClean="0"/>
              <a:t>2e rate adaptation achieves the minimum bandwidth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ICN-specific/cache-aware mechanisms achieves wireless bandwidth capacity</a:t>
            </a:r>
            <a:endParaRPr lang="en-US" dirty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28600" y="838200"/>
            <a:ext cx="1066800" cy="762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server</a:t>
            </a:r>
            <a:endParaRPr lang="en-US" sz="2400" dirty="0"/>
          </a:p>
        </p:txBody>
      </p:sp>
      <p:sp>
        <p:nvSpPr>
          <p:cNvPr id="5" name="Rectangle 4"/>
          <p:cNvSpPr/>
          <p:nvPr/>
        </p:nvSpPr>
        <p:spPr>
          <a:xfrm>
            <a:off x="4038600" y="838200"/>
            <a:ext cx="914400" cy="762000"/>
          </a:xfrm>
          <a:prstGeom prst="rect">
            <a:avLst/>
          </a:prstGeom>
          <a:solidFill>
            <a:srgbClr val="C0504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cache</a:t>
            </a:r>
            <a:endParaRPr lang="en-US" sz="2400" dirty="0"/>
          </a:p>
        </p:txBody>
      </p:sp>
      <p:sp>
        <p:nvSpPr>
          <p:cNvPr id="6" name="Rectangle 5"/>
          <p:cNvSpPr/>
          <p:nvPr/>
        </p:nvSpPr>
        <p:spPr>
          <a:xfrm>
            <a:off x="7620000" y="838200"/>
            <a:ext cx="990600" cy="762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client</a:t>
            </a:r>
            <a:endParaRPr lang="en-US" sz="2400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05000" y="685800"/>
            <a:ext cx="0" cy="1143000"/>
          </a:xfrm>
          <a:prstGeom prst="line">
            <a:avLst/>
          </a:prstGeom>
          <a:ln>
            <a:solidFill>
              <a:srgbClr val="000000"/>
            </a:solidFill>
            <a:head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1905000" y="1828800"/>
            <a:ext cx="1905000" cy="0"/>
          </a:xfrm>
          <a:prstGeom prst="line">
            <a:avLst/>
          </a:prstGeom>
          <a:ln>
            <a:solidFill>
              <a:schemeClr val="tx1"/>
            </a:solidFill>
            <a:head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1905000" y="914400"/>
            <a:ext cx="914400" cy="0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2819400" y="1600200"/>
            <a:ext cx="914400" cy="0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2819400" y="914400"/>
            <a:ext cx="0" cy="685800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667000" y="1828800"/>
            <a:ext cx="612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 rot="16200000">
            <a:off x="1230129" y="1132072"/>
            <a:ext cx="9570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capacity</a:t>
            </a:r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5486400" y="685800"/>
            <a:ext cx="0" cy="1143000"/>
          </a:xfrm>
          <a:prstGeom prst="line">
            <a:avLst/>
          </a:prstGeom>
          <a:ln>
            <a:solidFill>
              <a:srgbClr val="000000"/>
            </a:solidFill>
            <a:head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5486400" y="1828800"/>
            <a:ext cx="1905000" cy="0"/>
          </a:xfrm>
          <a:prstGeom prst="line">
            <a:avLst/>
          </a:prstGeom>
          <a:ln>
            <a:solidFill>
              <a:schemeClr val="tx1"/>
            </a:solidFill>
            <a:head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5486400" y="1600200"/>
            <a:ext cx="914400" cy="0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400800" y="914400"/>
            <a:ext cx="914400" cy="0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400800" y="914400"/>
            <a:ext cx="0" cy="685800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248400" y="1828800"/>
            <a:ext cx="612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 rot="16200000">
            <a:off x="4811529" y="1132072"/>
            <a:ext cx="9570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capacity</a:t>
            </a:r>
            <a:endParaRPr lang="en-US" dirty="0"/>
          </a:p>
        </p:txBody>
      </p:sp>
      <p:cxnSp>
        <p:nvCxnSpPr>
          <p:cNvPr id="21" name="Straight Connector 20"/>
          <p:cNvCxnSpPr/>
          <p:nvPr/>
        </p:nvCxnSpPr>
        <p:spPr>
          <a:xfrm>
            <a:off x="3810000" y="2819400"/>
            <a:ext cx="0" cy="1143000"/>
          </a:xfrm>
          <a:prstGeom prst="line">
            <a:avLst/>
          </a:prstGeom>
          <a:ln>
            <a:solidFill>
              <a:srgbClr val="000000"/>
            </a:solidFill>
            <a:head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>
            <a:off x="3810000" y="3962400"/>
            <a:ext cx="1905000" cy="0"/>
          </a:xfrm>
          <a:prstGeom prst="line">
            <a:avLst/>
          </a:prstGeom>
          <a:ln>
            <a:solidFill>
              <a:schemeClr val="tx1"/>
            </a:solidFill>
            <a:head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3810000" y="3733800"/>
            <a:ext cx="914400" cy="0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4724400" y="3733800"/>
            <a:ext cx="914400" cy="0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4572000" y="3962400"/>
            <a:ext cx="612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 rot="16200000">
            <a:off x="3135129" y="3265672"/>
            <a:ext cx="9570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capacity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5940683" y="3505200"/>
            <a:ext cx="1710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e2e  throughput</a:t>
            </a:r>
            <a:endParaRPr lang="en-US" dirty="0"/>
          </a:p>
        </p:txBody>
      </p:sp>
      <p:cxnSp>
        <p:nvCxnSpPr>
          <p:cNvPr id="36" name="Straight Connector 35"/>
          <p:cNvCxnSpPr/>
          <p:nvPr/>
        </p:nvCxnSpPr>
        <p:spPr>
          <a:xfrm>
            <a:off x="3810000" y="5345668"/>
            <a:ext cx="0" cy="1143000"/>
          </a:xfrm>
          <a:prstGeom prst="line">
            <a:avLst/>
          </a:prstGeom>
          <a:ln>
            <a:solidFill>
              <a:srgbClr val="000000"/>
            </a:solidFill>
            <a:head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>
            <a:off x="3810000" y="6488668"/>
            <a:ext cx="1905000" cy="0"/>
          </a:xfrm>
          <a:prstGeom prst="line">
            <a:avLst/>
          </a:prstGeom>
          <a:ln>
            <a:solidFill>
              <a:schemeClr val="tx1"/>
            </a:solidFill>
            <a:head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>
            <a:off x="3810000" y="6260068"/>
            <a:ext cx="914400" cy="0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H="1">
            <a:off x="4724400" y="5574268"/>
            <a:ext cx="914400" cy="0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4724400" y="5574268"/>
            <a:ext cx="0" cy="685800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4572000" y="6477000"/>
            <a:ext cx="612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 rot="16200000">
            <a:off x="3135129" y="5791940"/>
            <a:ext cx="9570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capacity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5943600" y="5345668"/>
            <a:ext cx="1638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ICN throughput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3886200" y="5562600"/>
            <a:ext cx="762000" cy="646331"/>
          </a:xfrm>
          <a:prstGeom prst="rect">
            <a:avLst/>
          </a:prstGeom>
          <a:solidFill>
            <a:srgbClr val="C0504D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Fill cache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4800600" y="5715000"/>
            <a:ext cx="1066800" cy="584776"/>
          </a:xfrm>
          <a:prstGeom prst="rect">
            <a:avLst/>
          </a:prstGeom>
          <a:solidFill>
            <a:srgbClr val="C0504D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Draw from cache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5037363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Store&amp;Forward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Questions: how to adapt rate in this situation?</a:t>
            </a:r>
          </a:p>
          <a:p>
            <a:r>
              <a:rPr lang="en-US" dirty="0" smtClean="0"/>
              <a:t>What is the proper rate adaptation mechanism to avoid buffering events, rate variations while at the same time maximizing </a:t>
            </a:r>
            <a:r>
              <a:rPr lang="en-US" dirty="0" err="1" smtClean="0"/>
              <a:t>QoE</a:t>
            </a:r>
            <a:r>
              <a:rPr lang="en-US" dirty="0" smtClean="0"/>
              <a:t> for end user</a:t>
            </a:r>
          </a:p>
          <a:p>
            <a:r>
              <a:rPr lang="en-US" dirty="0" smtClean="0"/>
              <a:t>What are the mechanisms to insert cache awareness in the video stream?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0065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QoE</a:t>
            </a:r>
            <a:r>
              <a:rPr lang="en-US" dirty="0" smtClean="0"/>
              <a:t> Maximizing Algorithm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733800" cy="50292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Estimate bandwidth on each link over the time window</a:t>
            </a:r>
          </a:p>
          <a:p>
            <a:r>
              <a:rPr lang="en-US" dirty="0" smtClean="0"/>
              <a:t>Compute rate selection which maximizes the </a:t>
            </a:r>
            <a:r>
              <a:rPr lang="en-US" dirty="0" err="1" smtClean="0"/>
              <a:t>QoE</a:t>
            </a:r>
            <a:r>
              <a:rPr lang="en-US" dirty="0" smtClean="0"/>
              <a:t> taking into account the </a:t>
            </a:r>
            <a:r>
              <a:rPr lang="en-US" dirty="0" err="1" smtClean="0"/>
              <a:t>bw</a:t>
            </a:r>
            <a:r>
              <a:rPr lang="en-US" dirty="0" smtClean="0"/>
              <a:t> constraints</a:t>
            </a:r>
          </a:p>
          <a:p>
            <a:r>
              <a:rPr lang="en-US" dirty="0" smtClean="0"/>
              <a:t>Output rate decision over time window</a:t>
            </a:r>
            <a:endParaRPr lang="en-US" dirty="0"/>
          </a:p>
        </p:txBody>
      </p:sp>
      <p:pic>
        <p:nvPicPr>
          <p:cNvPr id="4" name="Picture 3" descr="Screen Shot 2015-01-13 at 4.47.04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600" y="1295400"/>
            <a:ext cx="2847400" cy="533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57197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pic>
        <p:nvPicPr>
          <p:cNvPr id="6" name="Picture 5" descr="Screen Shot 2015-01-13 at 4.47.40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1643" y="1295400"/>
            <a:ext cx="4882243" cy="4556760"/>
          </a:xfrm>
          <a:prstGeom prst="rect">
            <a:avLst/>
          </a:prstGeom>
        </p:spPr>
      </p:pic>
      <p:pic>
        <p:nvPicPr>
          <p:cNvPr id="7" name="Picture 6" descr="Screen Shot 2015-01-13 at 4.48.11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2757" y="1524000"/>
            <a:ext cx="4653643" cy="434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68202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Significant Improvement in </a:t>
            </a:r>
            <a:r>
              <a:rPr lang="en-US" dirty="0" err="1" smtClean="0"/>
              <a:t>QoE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Questions: better trade-off to use cache space for this </a:t>
            </a:r>
            <a:r>
              <a:rPr lang="en-US" dirty="0" err="1" smtClean="0"/>
              <a:t>vs</a:t>
            </a:r>
            <a:r>
              <a:rPr lang="en-US" dirty="0" smtClean="0"/>
              <a:t> caching?</a:t>
            </a:r>
          </a:p>
          <a:p>
            <a:r>
              <a:rPr lang="en-US" dirty="0" smtClean="0"/>
              <a:t>How to estimate the bandwidth reliably?</a:t>
            </a:r>
          </a:p>
          <a:p>
            <a:r>
              <a:rPr lang="en-US" dirty="0" smtClean="0"/>
              <a:t>How to scale it to large number of flow/rate combinations?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68151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769</Words>
  <Application>Microsoft Macintosh PowerPoint</Application>
  <PresentationFormat>On-screen Show (4:3)</PresentationFormat>
  <Paragraphs>111</Paragraphs>
  <Slides>20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Video over ICN IRTF Interim Meeting Boston, MA</vt:lpstr>
      <vt:lpstr>Draft focus</vt:lpstr>
      <vt:lpstr>Draft-video</vt:lpstr>
      <vt:lpstr>ICN specific video mechanisms</vt:lpstr>
      <vt:lpstr>ICN enables Store&amp;Forward</vt:lpstr>
      <vt:lpstr>Store&amp;Forward</vt:lpstr>
      <vt:lpstr>QoE Maximizing Algorithm</vt:lpstr>
      <vt:lpstr>Results</vt:lpstr>
      <vt:lpstr>Significant Improvement in QoE</vt:lpstr>
      <vt:lpstr>Video Transport in ICN</vt:lpstr>
      <vt:lpstr>Video Prefetching</vt:lpstr>
      <vt:lpstr>PowerPoint Presentation</vt:lpstr>
      <vt:lpstr>Dash-Aware Video Stream Prefetching</vt:lpstr>
      <vt:lpstr>PowerPoint Presentation</vt:lpstr>
      <vt:lpstr>Testbed Settings</vt:lpstr>
      <vt:lpstr>Results: Quick Transition From Light To Heavy Network Load</vt:lpstr>
      <vt:lpstr>Multi-source Video Streaming</vt:lpstr>
      <vt:lpstr>Use of CCN semantics for Video Streaming</vt:lpstr>
      <vt:lpstr>Examples/ideas for CCN </vt:lpstr>
      <vt:lpstr>Conclusions</vt:lpstr>
    </vt:vector>
  </TitlesOfParts>
  <Company>Huawei Technologies Co.,Ltd.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Video over ICN</dc:title>
  <dc:creator>c00904406</dc:creator>
  <cp:lastModifiedBy>Cedric Westphal</cp:lastModifiedBy>
  <cp:revision>25</cp:revision>
  <dcterms:created xsi:type="dcterms:W3CDTF">2014-07-22T14:06:12Z</dcterms:created>
  <dcterms:modified xsi:type="dcterms:W3CDTF">2015-01-13T14:08:39Z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flag">
    <vt:lpwstr>1405989655</vt:lpwstr>
  </property>
</Properties>
</file>