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29"/>
  </p:notesMasterIdLst>
  <p:handoutMasterIdLst>
    <p:handoutMasterId r:id="rId30"/>
  </p:handoutMasterIdLst>
  <p:sldIdLst>
    <p:sldId id="316" r:id="rId2"/>
    <p:sldId id="345" r:id="rId3"/>
    <p:sldId id="346" r:id="rId4"/>
    <p:sldId id="347" r:id="rId5"/>
    <p:sldId id="333" r:id="rId6"/>
    <p:sldId id="330" r:id="rId7"/>
    <p:sldId id="335" r:id="rId8"/>
    <p:sldId id="348" r:id="rId9"/>
    <p:sldId id="349" r:id="rId10"/>
    <p:sldId id="339" r:id="rId11"/>
    <p:sldId id="340" r:id="rId12"/>
    <p:sldId id="342" r:id="rId13"/>
    <p:sldId id="343" r:id="rId14"/>
    <p:sldId id="351" r:id="rId15"/>
    <p:sldId id="350" r:id="rId16"/>
    <p:sldId id="355" r:id="rId17"/>
    <p:sldId id="359" r:id="rId18"/>
    <p:sldId id="357" r:id="rId19"/>
    <p:sldId id="360" r:id="rId20"/>
    <p:sldId id="317" r:id="rId21"/>
    <p:sldId id="352" r:id="rId22"/>
    <p:sldId id="353" r:id="rId23"/>
    <p:sldId id="361" r:id="rId24"/>
    <p:sldId id="362" r:id="rId25"/>
    <p:sldId id="363" r:id="rId26"/>
    <p:sldId id="364" r:id="rId27"/>
    <p:sldId id="365"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C00"/>
    <a:srgbClr val="FFFFCC"/>
    <a:srgbClr val="99FFCC"/>
    <a:srgbClr val="1A04BC"/>
    <a:srgbClr val="D6DAC4"/>
    <a:srgbClr val="CC3300"/>
    <a:srgbClr val="FFCCFF"/>
    <a:srgbClr val="FF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7323" autoAdjust="0"/>
  </p:normalViewPr>
  <p:slideViewPr>
    <p:cSldViewPr>
      <p:cViewPr>
        <p:scale>
          <a:sx n="80" d="100"/>
          <a:sy n="80" d="100"/>
        </p:scale>
        <p:origin x="-62" y="82"/>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974"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zh-CN"/>
          </a:p>
        </p:txBody>
      </p:sp>
      <p:sp>
        <p:nvSpPr>
          <p:cNvPr id="296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297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297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7B6B97E-63D2-4033-9076-29C41FA5E89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759B229-F3C4-4D0B-8A01-FF7CD1895AC1}"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a:fld id="{E4A32986-0D2D-4436-BAB4-E92339A52A01}" type="slidenum">
              <a:rPr lang="zh-CN" altLang="en-US" sz="1200">
                <a:latin typeface="Times New Roman" pitchFamily="18" charset="0"/>
                <a:cs typeface="Arial" pitchFamily="34" charset="0"/>
              </a:rPr>
              <a:pPr algn="r"/>
              <a:t>6</a:t>
            </a:fld>
            <a:endParaRPr lang="en-US" altLang="zh-CN" sz="1200">
              <a:latin typeface="Times New Roman" pitchFamily="18" charset="0"/>
              <a:cs typeface="Arial" pitchFamily="34" charset="0"/>
            </a:endParaRPr>
          </a:p>
        </p:txBody>
      </p:sp>
      <p:sp>
        <p:nvSpPr>
          <p:cNvPr id="43011" name="Rectangle 2"/>
          <p:cNvSpPr>
            <a:spLocks noGrp="1" noRot="1" noChangeAspect="1" noChangeArrowheads="1" noTextEdit="1"/>
          </p:cNvSpPr>
          <p:nvPr>
            <p:ph type="sldImg"/>
          </p:nvPr>
        </p:nvSpPr>
        <p:spPr>
          <a:xfrm>
            <a:off x="1144588" y="685800"/>
            <a:ext cx="4572000" cy="3429000"/>
          </a:xfrm>
          <a:ln/>
        </p:spPr>
      </p:sp>
      <p:sp>
        <p:nvSpPr>
          <p:cNvPr id="43012" name="Rectangle 3"/>
          <p:cNvSpPr>
            <a:spLocks noGrp="1" noChangeArrowheads="1"/>
          </p:cNvSpPr>
          <p:nvPr>
            <p:ph type="body" idx="1"/>
          </p:nvPr>
        </p:nvSpPr>
        <p:spPr>
          <a:xfrm>
            <a:off x="914400" y="4343400"/>
            <a:ext cx="5029200" cy="4114800"/>
          </a:xfrm>
        </p:spPr>
        <p:txBody>
          <a:bodyPr lIns="91432" tIns="45716" rIns="91432" bIns="45716"/>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1432" tIns="45716" rIns="91432" bIns="45716" anchor="b"/>
          <a:lstStyle/>
          <a:p>
            <a:pPr algn="r"/>
            <a:fld id="{E4A32986-0D2D-4436-BAB4-E92339A52A01}" type="slidenum">
              <a:rPr lang="zh-CN" altLang="en-US" sz="1200">
                <a:latin typeface="Times New Roman" pitchFamily="18" charset="0"/>
                <a:cs typeface="Arial" pitchFamily="34" charset="0"/>
              </a:rPr>
              <a:pPr algn="r"/>
              <a:t>7</a:t>
            </a:fld>
            <a:endParaRPr lang="en-US" altLang="zh-CN" sz="1200">
              <a:latin typeface="Times New Roman" pitchFamily="18" charset="0"/>
              <a:cs typeface="Arial" pitchFamily="34" charset="0"/>
            </a:endParaRPr>
          </a:p>
        </p:txBody>
      </p:sp>
      <p:sp>
        <p:nvSpPr>
          <p:cNvPr id="43011" name="Rectangle 2"/>
          <p:cNvSpPr>
            <a:spLocks noGrp="1" noRot="1" noChangeAspect="1" noChangeArrowheads="1" noTextEdit="1"/>
          </p:cNvSpPr>
          <p:nvPr>
            <p:ph type="sldImg"/>
          </p:nvPr>
        </p:nvSpPr>
        <p:spPr>
          <a:xfrm>
            <a:off x="1144588" y="685800"/>
            <a:ext cx="4572000" cy="3429000"/>
          </a:xfrm>
          <a:ln/>
        </p:spPr>
      </p:sp>
      <p:sp>
        <p:nvSpPr>
          <p:cNvPr id="43012" name="Rectangle 3"/>
          <p:cNvSpPr>
            <a:spLocks noGrp="1" noChangeArrowheads="1"/>
          </p:cNvSpPr>
          <p:nvPr>
            <p:ph type="body" idx="1"/>
          </p:nvPr>
        </p:nvSpPr>
        <p:spPr>
          <a:xfrm>
            <a:off x="914400" y="4343400"/>
            <a:ext cx="5029200" cy="4114800"/>
          </a:xfrm>
        </p:spPr>
        <p:txBody>
          <a:bodyPr lIns="91432" tIns="45716" rIns="91432" bIns="45716"/>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CACA8-CAE4-4921-9209-85AC3A26ECDB}" type="slidenum">
              <a:rPr lang="en-US" altLang="zh-CN"/>
              <a:pPr/>
              <a:t>25</a:t>
            </a:fld>
            <a:endParaRPr lang="en-US" altLang="zh-CN"/>
          </a:p>
        </p:txBody>
      </p:sp>
      <p:sp>
        <p:nvSpPr>
          <p:cNvPr id="40962" name="Rectangle 2"/>
          <p:cNvSpPr>
            <a:spLocks noRot="1" noChangeArrowheads="1" noTextEdit="1"/>
          </p:cNvSpPr>
          <p:nvPr>
            <p:ph type="sldImg"/>
          </p:nvPr>
        </p:nvSpPr>
        <p:spPr>
          <a:xfrm>
            <a:off x="1146175" y="685800"/>
            <a:ext cx="4570413" cy="3429000"/>
          </a:xfrm>
          <a:ln/>
        </p:spPr>
      </p:sp>
      <p:sp>
        <p:nvSpPr>
          <p:cNvPr id="4096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0CE14D5-0690-4AEA-8313-1DB9E66E051A}"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4E921B3-BD49-4A71-8CAA-01B31E729C4B}"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610846A-E052-4260-9FF7-D8DDFC1DCC3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EB39F23F-7CEA-47CA-B260-5CD394DE792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E450006-ED1C-42AB-9D75-76C771ED1A94}"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BCE0B0E-9DDE-4924-AE4A-749625948850}"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F55D671-367C-416A-B8CF-3133CC9E481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01D81CF-2323-4727-9ED3-E8E43DC98AE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8AAD769-8D50-4005-8373-D766137AE378}"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5A9E483-FEA6-49F6-8570-B0A21D80C4AD}"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1DEAE04-F987-40EF-9C99-5DDB3ACF877A}"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BC17AC1-B98B-4AE7-832F-1AEE382D43A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87AC5D4-8980-455F-A77A-51497A8EEFF9}" type="slidenum">
              <a:rPr lang="en-US" altLang="zh-CN">
                <a:solidFill>
                  <a:srgbClr val="000000"/>
                </a:solidFill>
                <a:latin typeface="Arial" charset="0"/>
              </a:rPr>
              <a:pPr>
                <a:defRPr/>
              </a:pPr>
              <a:t>‹#›</a:t>
            </a:fld>
            <a:endParaRPr lang="en-US" altLang="zh-CN">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oleObject" Target="../embeddings/oleObject5.bin"/><Relationship Id="rId3" Type="http://schemas.openxmlformats.org/officeDocument/2006/relationships/notesSlide" Target="../notesSlides/notesSlide3.xml"/><Relationship Id="rId7" Type="http://schemas.openxmlformats.org/officeDocument/2006/relationships/image" Target="../media/image5.emf"/><Relationship Id="rId12"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4.emf"/><Relationship Id="rId11" Type="http://schemas.openxmlformats.org/officeDocument/2006/relationships/oleObject" Target="../embeddings/oleObject3.bin"/><Relationship Id="rId5" Type="http://schemas.openxmlformats.org/officeDocument/2006/relationships/image" Target="../media/image3.emf"/><Relationship Id="rId15" Type="http://schemas.openxmlformats.org/officeDocument/2006/relationships/image" Target="../media/image7.png"/><Relationship Id="rId10" Type="http://schemas.openxmlformats.org/officeDocument/2006/relationships/oleObject" Target="../embeddings/oleObject2.bin"/><Relationship Id="rId4" Type="http://schemas.openxmlformats.org/officeDocument/2006/relationships/image" Target="../media/image1.jpeg"/><Relationship Id="rId9" Type="http://schemas.openxmlformats.org/officeDocument/2006/relationships/image" Target="../media/image6.jpeg"/><Relationship Id="rId1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a:xfrm>
            <a:off x="609600" y="381000"/>
            <a:ext cx="7772400" cy="2286000"/>
          </a:xfrm>
        </p:spPr>
        <p:txBody>
          <a:bodyPr/>
          <a:lstStyle/>
          <a:p>
            <a:pPr eaLnBrk="1" hangingPunct="1">
              <a:defRPr/>
            </a:pPr>
            <a:r>
              <a:rPr lang="en-US" altLang="zh-CN" sz="3600" u="sng" dirty="0" smtClean="0">
                <a:solidFill>
                  <a:srgbClr val="1A04BC"/>
                </a:solidFill>
                <a:effectLst>
                  <a:outerShdw blurRad="38100" dist="38100" dir="2700000" algn="tl">
                    <a:srgbClr val="C0C0C0"/>
                  </a:outerShdw>
                </a:effectLst>
                <a:latin typeface="Candara" pitchFamily="34" charset="0"/>
              </a:rPr>
              <a:t>Analysis on Two </a:t>
            </a:r>
            <a:r>
              <a:rPr lang="en-US" altLang="zh-CN" sz="3600" u="sng" dirty="0" smtClean="0">
                <a:solidFill>
                  <a:srgbClr val="1A04BC"/>
                </a:solidFill>
                <a:effectLst>
                  <a:outerShdw blurRad="38100" dist="38100" dir="2700000" algn="tl">
                    <a:srgbClr val="C0C0C0"/>
                  </a:outerShdw>
                </a:effectLst>
                <a:latin typeface="Candara" pitchFamily="34" charset="0"/>
              </a:rPr>
              <a:t>Methods</a:t>
            </a:r>
            <a:br>
              <a:rPr lang="en-US" altLang="zh-CN" sz="3600" u="sng" dirty="0" smtClean="0">
                <a:solidFill>
                  <a:srgbClr val="1A04BC"/>
                </a:solidFill>
                <a:effectLst>
                  <a:outerShdw blurRad="38100" dist="38100" dir="2700000" algn="tl">
                    <a:srgbClr val="C0C0C0"/>
                  </a:outerShdw>
                </a:effectLst>
                <a:latin typeface="Candara" pitchFamily="34" charset="0"/>
              </a:rPr>
            </a:br>
            <a:r>
              <a:rPr lang="en-US" altLang="zh-CN" sz="3600" u="sng" dirty="0" smtClean="0">
                <a:solidFill>
                  <a:srgbClr val="1A04BC"/>
                </a:solidFill>
                <a:effectLst>
                  <a:outerShdw blurRad="38100" dist="38100" dir="2700000" algn="tl">
                    <a:srgbClr val="C0C0C0"/>
                  </a:outerShdw>
                </a:effectLst>
                <a:latin typeface="Candara" pitchFamily="34" charset="0"/>
              </a:rPr>
              <a:t>in Ingress Local Protection</a:t>
            </a:r>
            <a:endParaRPr lang="en-US" altLang="zh-CN" sz="3600" u="sng" dirty="0" smtClean="0">
              <a:solidFill>
                <a:srgbClr val="1A04BC"/>
              </a:solidFill>
              <a:effectLst>
                <a:outerShdw blurRad="38100" dist="38100" dir="2700000" algn="tl">
                  <a:srgbClr val="C0C0C0"/>
                </a:outerShdw>
              </a:effectLst>
              <a:latin typeface="Candara" pitchFamily="34" charset="0"/>
            </a:endParaRPr>
          </a:p>
        </p:txBody>
      </p:sp>
      <p:sp>
        <p:nvSpPr>
          <p:cNvPr id="2051" name="Rectangle 3"/>
          <p:cNvSpPr>
            <a:spLocks noGrp="1" noChangeArrowheads="1"/>
          </p:cNvSpPr>
          <p:nvPr>
            <p:ph type="subTitle" idx="1"/>
          </p:nvPr>
        </p:nvSpPr>
        <p:spPr>
          <a:xfrm>
            <a:off x="762000" y="2667000"/>
            <a:ext cx="7696200" cy="838200"/>
          </a:xfrm>
        </p:spPr>
        <p:txBody>
          <a:bodyPr/>
          <a:lstStyle/>
          <a:p>
            <a:pPr eaLnBrk="1" hangingPunct="1">
              <a:lnSpc>
                <a:spcPct val="80000"/>
              </a:lnSpc>
            </a:pPr>
            <a:r>
              <a:rPr lang="en-US" altLang="zh-CN" sz="2400" dirty="0" smtClean="0">
                <a:latin typeface="Candara" pitchFamily="34" charset="0"/>
              </a:rPr>
              <a:t> </a:t>
            </a:r>
          </a:p>
        </p:txBody>
      </p:sp>
      <p:sp>
        <p:nvSpPr>
          <p:cNvPr id="78852" name="Rectangle 4"/>
          <p:cNvSpPr>
            <a:spLocks noChangeArrowheads="1"/>
          </p:cNvSpPr>
          <p:nvPr/>
        </p:nvSpPr>
        <p:spPr bwMode="auto">
          <a:xfrm>
            <a:off x="685800" y="4191000"/>
            <a:ext cx="7696200" cy="1752600"/>
          </a:xfrm>
          <a:prstGeom prst="rect">
            <a:avLst/>
          </a:prstGeom>
          <a:noFill/>
          <a:ln w="9525">
            <a:noFill/>
            <a:miter lim="800000"/>
            <a:headEnd/>
            <a:tailEnd/>
          </a:ln>
          <a:effectLst/>
        </p:spPr>
        <p:txBody>
          <a:bodyPr/>
          <a:lstStyle/>
          <a:p>
            <a:pPr algn="r">
              <a:spcBef>
                <a:spcPct val="20000"/>
              </a:spcBef>
              <a:defRPr/>
            </a:pPr>
            <a:endParaRPr lang="en-US" altLang="zh-CN" sz="2000" dirty="0">
              <a:solidFill>
                <a:srgbClr val="000000"/>
              </a:solidFill>
              <a:latin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Primary LSP Dependency</a:t>
            </a:r>
          </a:p>
        </p:txBody>
      </p:sp>
      <p:sp>
        <p:nvSpPr>
          <p:cNvPr id="4" name="Rectangle 3"/>
          <p:cNvSpPr txBox="1">
            <a:spLocks noChangeArrowheads="1"/>
          </p:cNvSpPr>
          <p:nvPr/>
        </p:nvSpPr>
        <p:spPr bwMode="auto">
          <a:xfrm>
            <a:off x="457200" y="609600"/>
            <a:ext cx="43434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lang="en-US" sz="2000" dirty="0" smtClean="0"/>
              <a:t>Relay-Message Method:</a:t>
            </a:r>
          </a:p>
          <a:p>
            <a:pPr marL="342900" lvl="0" indent="-342900" eaLnBrk="0" hangingPunct="0">
              <a:spcBef>
                <a:spcPct val="20000"/>
              </a:spcBef>
              <a:buFontTx/>
              <a:buChar char="•"/>
              <a:defRPr/>
            </a:pPr>
            <a:r>
              <a:rPr lang="en-US" sz="1600" dirty="0" smtClean="0">
                <a:solidFill>
                  <a:srgbClr val="0000CC"/>
                </a:solidFill>
              </a:rPr>
              <a:t>Primary LSP is independent of  the backup ingress. </a:t>
            </a:r>
            <a:r>
              <a:rPr lang="en-US" sz="1600" dirty="0" smtClean="0"/>
              <a:t>The establishment of primary LSP is not touched by adding ingress protection</a:t>
            </a:r>
          </a:p>
          <a:p>
            <a:pPr marL="342900" lvl="0" indent="-342900" eaLnBrk="0" hangingPunct="0">
              <a:spcBef>
                <a:spcPct val="20000"/>
              </a:spcBef>
              <a:defRPr/>
            </a:pPr>
            <a:endParaRPr kumimoji="0" lang="en-GB" sz="2800" b="0" i="0" u="none" strike="noStrike" kern="0" cap="none" spc="0" normalizeH="0" baseline="0" noProof="0" dirty="0" smtClean="0">
              <a:ln>
                <a:noFill/>
              </a:ln>
              <a:solidFill>
                <a:srgbClr val="0000CC"/>
              </a:solidFill>
              <a:effectLst/>
              <a:uLnTx/>
              <a:uFillTx/>
              <a:latin typeface="Candara" pitchFamily="34" charset="0"/>
              <a:ea typeface="+mn-ea"/>
              <a:cs typeface="+mn-cs"/>
            </a:endParaRPr>
          </a:p>
        </p:txBody>
      </p:sp>
      <p:sp>
        <p:nvSpPr>
          <p:cNvPr id="5" name="Rectangle 3"/>
          <p:cNvSpPr txBox="1">
            <a:spLocks noChangeArrowheads="1"/>
          </p:cNvSpPr>
          <p:nvPr/>
        </p:nvSpPr>
        <p:spPr bwMode="auto">
          <a:xfrm>
            <a:off x="457200" y="2209800"/>
            <a:ext cx="8229600" cy="198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kumimoji="0" lang="en-US" sz="2000" b="0" i="0" u="none" strike="noStrike" kern="0" cap="none" spc="0" normalizeH="0" baseline="0" noProof="0" dirty="0" smtClean="0">
                <a:ln>
                  <a:noFill/>
                </a:ln>
                <a:effectLst/>
                <a:uLnTx/>
                <a:uFillTx/>
                <a:latin typeface="+mn-lt"/>
                <a:ea typeface="+mn-ea"/>
                <a:cs typeface="+mn-cs"/>
              </a:rPr>
              <a:t>Proxy-Ingress</a:t>
            </a:r>
            <a:r>
              <a:rPr kumimoji="0" lang="en-US" sz="2000" b="0" i="0" u="none" strike="noStrike" kern="0" cap="none" spc="0" normalizeH="0" noProof="0" dirty="0" smtClean="0">
                <a:ln>
                  <a:noFill/>
                </a:ln>
                <a:effectLst/>
                <a:uLnTx/>
                <a:uFillTx/>
                <a:latin typeface="+mn-lt"/>
                <a:ea typeface="+mn-ea"/>
                <a:cs typeface="+mn-cs"/>
              </a:rPr>
              <a:t> </a:t>
            </a:r>
            <a:r>
              <a:rPr lang="en-US" sz="2000" kern="0" noProof="0" dirty="0" smtClean="0">
                <a:latin typeface="+mn-lt"/>
                <a:ea typeface="+mn-ea"/>
              </a:rPr>
              <a:t>Method</a:t>
            </a:r>
            <a:r>
              <a:rPr kumimoji="0" lang="en-US" altLang="zh-CN" sz="2000" b="0" i="0" u="none" strike="noStrike" kern="0" cap="none" spc="0" normalizeH="0" noProof="0" dirty="0" smtClean="0">
                <a:ln>
                  <a:noFill/>
                </a:ln>
                <a:effectLst/>
                <a:uLnTx/>
                <a:uFillTx/>
                <a:latin typeface="+mn-lt"/>
                <a:ea typeface="+mn-ea"/>
                <a:cs typeface="+mn-cs"/>
              </a:rPr>
              <a:t>:</a:t>
            </a:r>
          </a:p>
          <a:p>
            <a:pPr marL="342900" lvl="0" indent="-342900" eaLnBrk="0" hangingPunct="0">
              <a:spcBef>
                <a:spcPct val="20000"/>
              </a:spcBef>
              <a:buFont typeface="Arial" pitchFamily="34" charset="0"/>
              <a:buChar char="•"/>
              <a:defRPr/>
            </a:pPr>
            <a:r>
              <a:rPr lang="en-US" sz="1600" dirty="0" smtClean="0">
                <a:solidFill>
                  <a:srgbClr val="0000CC"/>
                </a:solidFill>
              </a:rPr>
              <a:t>The primary LSP depends on the backup ingress somehow. </a:t>
            </a:r>
            <a:r>
              <a:rPr lang="en-US" sz="1600" dirty="0" smtClean="0"/>
              <a:t>The creation of primary LSP is changed for providing ingress protection. For example, the signaling messages for the primary LSP goes from the primary ingress (acting as the proxy ingress) to the backup ingress, to the primary ingress and then to the next hop(s) of the primary ingress.  Thus abnormal events on backup ingress may affect the primary LSP.</a:t>
            </a:r>
            <a:endParaRPr kumimoji="0" lang="en-US" altLang="zh-CN" sz="1600" b="0" i="0" u="none" strike="noStrike" kern="0" cap="none" spc="0" normalizeH="0" noProof="0" dirty="0" smtClean="0">
              <a:ln>
                <a:noFill/>
              </a:ln>
              <a:solidFill>
                <a:srgbClr val="0000CC"/>
              </a:solidFill>
              <a:effectLst/>
              <a:uLnTx/>
              <a:uFillTx/>
              <a:latin typeface="Candara" pitchFamily="34" charset="0"/>
              <a:ea typeface="+mn-ea"/>
              <a:cs typeface="+mn-cs"/>
            </a:endParaRPr>
          </a:p>
          <a:p>
            <a:pPr marL="342900" lvl="0" indent="-342900" eaLnBrk="0" hangingPunct="0">
              <a:spcBef>
                <a:spcPct val="20000"/>
              </a:spcBef>
              <a:defRPr/>
            </a:pPr>
            <a:endParaRPr kumimoji="0" lang="en-GB" sz="2800" b="0" i="0" u="none" strike="noStrike" kern="0" cap="none" spc="0" normalizeH="0" baseline="0" noProof="0" dirty="0" smtClean="0">
              <a:ln>
                <a:noFill/>
              </a:ln>
              <a:solidFill>
                <a:srgbClr val="0000CC"/>
              </a:solidFill>
              <a:effectLst/>
              <a:uLnTx/>
              <a:uFillTx/>
              <a:latin typeface="Candara" pitchFamily="34" charset="0"/>
              <a:ea typeface="+mn-ea"/>
              <a:cs typeface="+mn-cs"/>
            </a:endParaRPr>
          </a:p>
        </p:txBody>
      </p:sp>
      <p:grpSp>
        <p:nvGrpSpPr>
          <p:cNvPr id="6" name="Group 5"/>
          <p:cNvGrpSpPr/>
          <p:nvPr/>
        </p:nvGrpSpPr>
        <p:grpSpPr>
          <a:xfrm>
            <a:off x="4571999" y="304800"/>
            <a:ext cx="5257801" cy="2285998"/>
            <a:chOff x="3962399" y="457200"/>
            <a:chExt cx="5257801" cy="2285998"/>
          </a:xfrm>
        </p:grpSpPr>
        <p:grpSp>
          <p:nvGrpSpPr>
            <p:cNvPr id="7" name="Group 202"/>
            <p:cNvGrpSpPr/>
            <p:nvPr/>
          </p:nvGrpSpPr>
          <p:grpSpPr>
            <a:xfrm>
              <a:off x="3962399" y="457200"/>
              <a:ext cx="5257801" cy="2285998"/>
              <a:chOff x="3124200" y="685800"/>
              <a:chExt cx="5257801" cy="2285998"/>
            </a:xfrm>
          </p:grpSpPr>
          <p:grpSp>
            <p:nvGrpSpPr>
              <p:cNvPr id="9" name="Group 8"/>
              <p:cNvGrpSpPr/>
              <p:nvPr/>
            </p:nvGrpSpPr>
            <p:grpSpPr>
              <a:xfrm>
                <a:off x="3124200" y="685800"/>
                <a:ext cx="5257801" cy="2285998"/>
                <a:chOff x="2482612" y="1066800"/>
                <a:chExt cx="6361350" cy="2885420"/>
              </a:xfrm>
            </p:grpSpPr>
            <p:grpSp>
              <p:nvGrpSpPr>
                <p:cNvPr id="16" name="Group 188"/>
                <p:cNvGrpSpPr/>
                <p:nvPr/>
              </p:nvGrpSpPr>
              <p:grpSpPr>
                <a:xfrm>
                  <a:off x="2482612" y="1066800"/>
                  <a:ext cx="6361350" cy="2514594"/>
                  <a:chOff x="2482612" y="1633538"/>
                  <a:chExt cx="6361350" cy="2514594"/>
                </a:xfrm>
              </p:grpSpPr>
              <p:pic>
                <p:nvPicPr>
                  <p:cNvPr id="2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2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3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31"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3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3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3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35" name="Group 247"/>
                  <p:cNvGrpSpPr>
                    <a:grpSpLocks noChangeAspect="1"/>
                  </p:cNvGrpSpPr>
                  <p:nvPr/>
                </p:nvGrpSpPr>
                <p:grpSpPr bwMode="auto">
                  <a:xfrm>
                    <a:off x="4622800" y="2235192"/>
                    <a:ext cx="555625" cy="490538"/>
                    <a:chOff x="3810" y="540"/>
                    <a:chExt cx="506" cy="480"/>
                  </a:xfrm>
                </p:grpSpPr>
                <p:sp>
                  <p:nvSpPr>
                    <p:cNvPr id="183"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4"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5"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86"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87"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8"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9"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90"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91"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92"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6" name="Group 258"/>
                  <p:cNvGrpSpPr>
                    <a:grpSpLocks noChangeAspect="1"/>
                  </p:cNvGrpSpPr>
                  <p:nvPr/>
                </p:nvGrpSpPr>
                <p:grpSpPr bwMode="auto">
                  <a:xfrm>
                    <a:off x="8078788" y="3316282"/>
                    <a:ext cx="555625" cy="490538"/>
                    <a:chOff x="3810" y="540"/>
                    <a:chExt cx="506" cy="480"/>
                  </a:xfrm>
                </p:grpSpPr>
                <p:sp>
                  <p:nvSpPr>
                    <p:cNvPr id="173"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4"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5"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6"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7"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8"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9"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0"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1"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2"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7" name="Group 269"/>
                  <p:cNvGrpSpPr>
                    <a:grpSpLocks noChangeAspect="1"/>
                  </p:cNvGrpSpPr>
                  <p:nvPr/>
                </p:nvGrpSpPr>
                <p:grpSpPr bwMode="auto">
                  <a:xfrm>
                    <a:off x="7467600" y="3657594"/>
                    <a:ext cx="555625" cy="490538"/>
                    <a:chOff x="3810" y="540"/>
                    <a:chExt cx="506" cy="480"/>
                  </a:xfrm>
                </p:grpSpPr>
                <p:sp>
                  <p:nvSpPr>
                    <p:cNvPr id="163"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5"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6"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7"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9"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0"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1"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2"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8" name="Group 280"/>
                  <p:cNvGrpSpPr>
                    <a:grpSpLocks noChangeAspect="1"/>
                  </p:cNvGrpSpPr>
                  <p:nvPr/>
                </p:nvGrpSpPr>
                <p:grpSpPr bwMode="auto">
                  <a:xfrm>
                    <a:off x="7467600" y="1676394"/>
                    <a:ext cx="555625" cy="490538"/>
                    <a:chOff x="3810" y="540"/>
                    <a:chExt cx="506" cy="480"/>
                  </a:xfrm>
                </p:grpSpPr>
                <p:sp>
                  <p:nvSpPr>
                    <p:cNvPr id="153"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4"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5"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6"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7"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8"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9"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0"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1"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2"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9" name="Group 291"/>
                  <p:cNvGrpSpPr>
                    <a:grpSpLocks noChangeAspect="1"/>
                  </p:cNvGrpSpPr>
                  <p:nvPr/>
                </p:nvGrpSpPr>
                <p:grpSpPr bwMode="auto">
                  <a:xfrm>
                    <a:off x="7772400" y="2285994"/>
                    <a:ext cx="555625" cy="490538"/>
                    <a:chOff x="3810" y="540"/>
                    <a:chExt cx="506" cy="480"/>
                  </a:xfrm>
                </p:grpSpPr>
                <p:sp>
                  <p:nvSpPr>
                    <p:cNvPr id="143"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4"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5"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6"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7"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8"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9"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0"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1"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2"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0" name="Group 306"/>
                  <p:cNvGrpSpPr>
                    <a:grpSpLocks noChangeAspect="1"/>
                  </p:cNvGrpSpPr>
                  <p:nvPr/>
                </p:nvGrpSpPr>
                <p:grpSpPr bwMode="auto">
                  <a:xfrm>
                    <a:off x="6205538" y="2163757"/>
                    <a:ext cx="555625" cy="490538"/>
                    <a:chOff x="3810" y="540"/>
                    <a:chExt cx="506" cy="480"/>
                  </a:xfrm>
                </p:grpSpPr>
                <p:sp>
                  <p:nvSpPr>
                    <p:cNvPr id="133"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5"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6"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7"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9"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0"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1"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2"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1" name="Group 317"/>
                  <p:cNvGrpSpPr>
                    <a:grpSpLocks noChangeAspect="1"/>
                  </p:cNvGrpSpPr>
                  <p:nvPr/>
                </p:nvGrpSpPr>
                <p:grpSpPr bwMode="auto">
                  <a:xfrm>
                    <a:off x="7162800" y="3124192"/>
                    <a:ext cx="555625" cy="490538"/>
                    <a:chOff x="3810" y="540"/>
                    <a:chExt cx="506" cy="480"/>
                  </a:xfrm>
                </p:grpSpPr>
                <p:sp>
                  <p:nvSpPr>
                    <p:cNvPr id="123"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4"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5"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6"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7"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8"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9"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0"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1"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2"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2" name="Group 328"/>
                  <p:cNvGrpSpPr>
                    <a:grpSpLocks noChangeAspect="1"/>
                  </p:cNvGrpSpPr>
                  <p:nvPr/>
                </p:nvGrpSpPr>
                <p:grpSpPr bwMode="auto">
                  <a:xfrm>
                    <a:off x="6934200" y="2057394"/>
                    <a:ext cx="555625" cy="490538"/>
                    <a:chOff x="3810" y="540"/>
                    <a:chExt cx="506" cy="480"/>
                  </a:xfrm>
                </p:grpSpPr>
                <p:sp>
                  <p:nvSpPr>
                    <p:cNvPr id="113"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4"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5"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6"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7"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9"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0"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1"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2"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3" name="Group 339"/>
                  <p:cNvGrpSpPr>
                    <a:grpSpLocks noChangeAspect="1"/>
                  </p:cNvGrpSpPr>
                  <p:nvPr/>
                </p:nvGrpSpPr>
                <p:grpSpPr bwMode="auto">
                  <a:xfrm>
                    <a:off x="5918200" y="1658932"/>
                    <a:ext cx="555625" cy="490538"/>
                    <a:chOff x="3810" y="540"/>
                    <a:chExt cx="506" cy="480"/>
                  </a:xfrm>
                </p:grpSpPr>
                <p:sp>
                  <p:nvSpPr>
                    <p:cNvPr id="103"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4"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5"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6"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7"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8"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9"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0"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1"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2"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4" name="Group 350"/>
                  <p:cNvGrpSpPr>
                    <a:grpSpLocks noChangeAspect="1"/>
                  </p:cNvGrpSpPr>
                  <p:nvPr/>
                </p:nvGrpSpPr>
                <p:grpSpPr bwMode="auto">
                  <a:xfrm>
                    <a:off x="5486400" y="2666992"/>
                    <a:ext cx="555625" cy="490538"/>
                    <a:chOff x="3810" y="540"/>
                    <a:chExt cx="506" cy="480"/>
                  </a:xfrm>
                </p:grpSpPr>
                <p:sp>
                  <p:nvSpPr>
                    <p:cNvPr id="93"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4"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5"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6"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7"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8"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9"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0"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1"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2"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5" name="Group 361"/>
                  <p:cNvGrpSpPr>
                    <a:grpSpLocks noChangeAspect="1"/>
                  </p:cNvGrpSpPr>
                  <p:nvPr/>
                </p:nvGrpSpPr>
                <p:grpSpPr bwMode="auto">
                  <a:xfrm>
                    <a:off x="6278563" y="3098792"/>
                    <a:ext cx="555625" cy="490538"/>
                    <a:chOff x="3810" y="540"/>
                    <a:chExt cx="506" cy="480"/>
                  </a:xfrm>
                </p:grpSpPr>
                <p:sp>
                  <p:nvSpPr>
                    <p:cNvPr id="83"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4"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5"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6"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7"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8"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9"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0"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1"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2"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6" name="Group 372"/>
                  <p:cNvGrpSpPr>
                    <a:grpSpLocks noChangeAspect="1"/>
                  </p:cNvGrpSpPr>
                  <p:nvPr/>
                </p:nvGrpSpPr>
                <p:grpSpPr bwMode="auto">
                  <a:xfrm>
                    <a:off x="4694238" y="3098792"/>
                    <a:ext cx="555625" cy="490538"/>
                    <a:chOff x="3810" y="540"/>
                    <a:chExt cx="506" cy="480"/>
                  </a:xfrm>
                </p:grpSpPr>
                <p:sp>
                  <p:nvSpPr>
                    <p:cNvPr id="73"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5"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9"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7" name="Group 383"/>
                  <p:cNvGrpSpPr>
                    <a:grpSpLocks noChangeAspect="1"/>
                  </p:cNvGrpSpPr>
                  <p:nvPr/>
                </p:nvGrpSpPr>
                <p:grpSpPr bwMode="auto">
                  <a:xfrm>
                    <a:off x="5414963" y="3316282"/>
                    <a:ext cx="555625" cy="490538"/>
                    <a:chOff x="3810" y="540"/>
                    <a:chExt cx="506" cy="480"/>
                  </a:xfrm>
                </p:grpSpPr>
                <p:sp>
                  <p:nvSpPr>
                    <p:cNvPr id="63"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5"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6"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7"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9"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0"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1"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2"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4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5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5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5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5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5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5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5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5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6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6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62"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17" name="Group 185"/>
                <p:cNvGrpSpPr/>
                <p:nvPr/>
              </p:nvGrpSpPr>
              <p:grpSpPr>
                <a:xfrm>
                  <a:off x="5105400" y="3505200"/>
                  <a:ext cx="3176859" cy="447020"/>
                  <a:chOff x="4191000" y="4038600"/>
                  <a:chExt cx="3176859" cy="447020"/>
                </a:xfrm>
              </p:grpSpPr>
              <p:sp>
                <p:nvSpPr>
                  <p:cNvPr id="2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23"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2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5"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7"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10" name="AutoShape 256"/>
              <p:cNvSpPr>
                <a:spLocks noChangeArrowheads="1"/>
              </p:cNvSpPr>
              <p:nvPr/>
            </p:nvSpPr>
            <p:spPr bwMode="auto">
              <a:xfrm>
                <a:off x="4800600" y="1295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1" name="TextBox 10"/>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2" name="TextBox 11"/>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3" name="AutoShape 182"/>
              <p:cNvSpPr>
                <a:spLocks noChangeArrowheads="1"/>
              </p:cNvSpPr>
              <p:nvPr/>
            </p:nvSpPr>
            <p:spPr bwMode="auto">
              <a:xfrm>
                <a:off x="3200401" y="2209800"/>
                <a:ext cx="1981200" cy="381000"/>
              </a:xfrm>
              <a:prstGeom prst="wedgeRoundRectCallout">
                <a:avLst>
                  <a:gd name="adj1" fmla="val 59059"/>
                  <a:gd name="adj2" fmla="val -7937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sp>
            <p:nvSpPr>
              <p:cNvPr id="14" name="TextBox 13"/>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5"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8" name="TextBox 7"/>
            <p:cNvSpPr txBox="1"/>
            <p:nvPr/>
          </p:nvSpPr>
          <p:spPr>
            <a:xfrm>
              <a:off x="6172200" y="1201579"/>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grpSp>
      <p:grpSp>
        <p:nvGrpSpPr>
          <p:cNvPr id="193" name="Group 192"/>
          <p:cNvGrpSpPr/>
          <p:nvPr/>
        </p:nvGrpSpPr>
        <p:grpSpPr>
          <a:xfrm>
            <a:off x="1371600" y="4038600"/>
            <a:ext cx="7696200" cy="2971799"/>
            <a:chOff x="914400" y="3810000"/>
            <a:chExt cx="7696200" cy="2971799"/>
          </a:xfrm>
        </p:grpSpPr>
        <p:grpSp>
          <p:nvGrpSpPr>
            <p:cNvPr id="194" name="Group 183"/>
            <p:cNvGrpSpPr/>
            <p:nvPr/>
          </p:nvGrpSpPr>
          <p:grpSpPr>
            <a:xfrm>
              <a:off x="914400" y="3810000"/>
              <a:ext cx="7696200" cy="2971797"/>
              <a:chOff x="304800" y="1447800"/>
              <a:chExt cx="7696200" cy="2971797"/>
            </a:xfrm>
          </p:grpSpPr>
          <p:sp>
            <p:nvSpPr>
              <p:cNvPr id="198" name="AutoShape 170"/>
              <p:cNvSpPr>
                <a:spLocks noChangeArrowheads="1"/>
              </p:cNvSpPr>
              <p:nvPr/>
            </p:nvSpPr>
            <p:spPr bwMode="auto">
              <a:xfrm>
                <a:off x="3276600" y="1447800"/>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99" name="AutoShape 182"/>
              <p:cNvSpPr>
                <a:spLocks noChangeArrowheads="1"/>
              </p:cNvSpPr>
              <p:nvPr/>
            </p:nvSpPr>
            <p:spPr bwMode="auto">
              <a:xfrm>
                <a:off x="304800" y="1447800"/>
                <a:ext cx="2673350" cy="457200"/>
              </a:xfrm>
              <a:prstGeom prst="wedgeRoundRectCallout">
                <a:avLst>
                  <a:gd name="adj1" fmla="val 52400"/>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200" name="AutoShape 184"/>
              <p:cNvSpPr>
                <a:spLocks noChangeArrowheads="1"/>
              </p:cNvSpPr>
              <p:nvPr/>
            </p:nvSpPr>
            <p:spPr bwMode="auto">
              <a:xfrm>
                <a:off x="304800" y="2159000"/>
                <a:ext cx="2590800" cy="355600"/>
              </a:xfrm>
              <a:prstGeom prst="wedgeRoundRectCallout">
                <a:avLst>
                  <a:gd name="adj1" fmla="val 66606"/>
                  <a:gd name="adj2" fmla="val 197928"/>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201" name="Group 369"/>
              <p:cNvGrpSpPr/>
              <p:nvPr/>
            </p:nvGrpSpPr>
            <p:grpSpPr>
              <a:xfrm>
                <a:off x="2813050" y="1516063"/>
                <a:ext cx="4578350" cy="2903534"/>
                <a:chOff x="4565650" y="1676400"/>
                <a:chExt cx="4578350" cy="2903534"/>
              </a:xfrm>
            </p:grpSpPr>
            <p:pic>
              <p:nvPicPr>
                <p:cNvPr id="223"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676400"/>
                  <a:ext cx="4195762" cy="2801938"/>
                </a:xfrm>
                <a:prstGeom prst="rect">
                  <a:avLst/>
                </a:prstGeom>
                <a:noFill/>
                <a:ln w="9525">
                  <a:noFill/>
                  <a:miter lim="800000"/>
                  <a:headEnd/>
                  <a:tailEnd/>
                </a:ln>
              </p:spPr>
            </p:pic>
            <p:sp>
              <p:nvSpPr>
                <p:cNvPr id="224"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25"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26"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27"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28"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29"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230" name="Group 247"/>
                <p:cNvGrpSpPr>
                  <a:grpSpLocks noChangeAspect="1"/>
                </p:cNvGrpSpPr>
                <p:nvPr/>
              </p:nvGrpSpPr>
              <p:grpSpPr bwMode="auto">
                <a:xfrm>
                  <a:off x="4921250" y="2514594"/>
                  <a:ext cx="555625" cy="490538"/>
                  <a:chOff x="3810" y="540"/>
                  <a:chExt cx="506" cy="480"/>
                </a:xfrm>
              </p:grpSpPr>
              <p:sp>
                <p:nvSpPr>
                  <p:cNvPr id="381"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2"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3"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84"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85"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6"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7"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88"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89"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90"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1" name="Group 258"/>
                <p:cNvGrpSpPr>
                  <a:grpSpLocks noChangeAspect="1"/>
                </p:cNvGrpSpPr>
                <p:nvPr/>
              </p:nvGrpSpPr>
              <p:grpSpPr bwMode="auto">
                <a:xfrm>
                  <a:off x="8377238" y="3595684"/>
                  <a:ext cx="555625" cy="490538"/>
                  <a:chOff x="3810" y="540"/>
                  <a:chExt cx="506" cy="480"/>
                </a:xfrm>
              </p:grpSpPr>
              <p:sp>
                <p:nvSpPr>
                  <p:cNvPr id="371"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2"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3"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4"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5"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6"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7"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8"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9"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80"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2" name="Group 269"/>
                <p:cNvGrpSpPr>
                  <a:grpSpLocks noChangeAspect="1"/>
                </p:cNvGrpSpPr>
                <p:nvPr/>
              </p:nvGrpSpPr>
              <p:grpSpPr bwMode="auto">
                <a:xfrm>
                  <a:off x="7918450" y="4089396"/>
                  <a:ext cx="555625" cy="490538"/>
                  <a:chOff x="3810" y="540"/>
                  <a:chExt cx="506" cy="480"/>
                </a:xfrm>
              </p:grpSpPr>
              <p:sp>
                <p:nvSpPr>
                  <p:cNvPr id="361"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2"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3"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4"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5"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6"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7"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8"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9"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0"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3" name="Group 280"/>
                <p:cNvGrpSpPr>
                  <a:grpSpLocks noChangeAspect="1"/>
                </p:cNvGrpSpPr>
                <p:nvPr/>
              </p:nvGrpSpPr>
              <p:grpSpPr bwMode="auto">
                <a:xfrm>
                  <a:off x="7766050" y="1879596"/>
                  <a:ext cx="555625" cy="490538"/>
                  <a:chOff x="3810" y="540"/>
                  <a:chExt cx="506" cy="480"/>
                </a:xfrm>
              </p:grpSpPr>
              <p:sp>
                <p:nvSpPr>
                  <p:cNvPr id="351"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2"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3"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4"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5"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6"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7"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8"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9"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0"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4" name="Group 291"/>
                <p:cNvGrpSpPr>
                  <a:grpSpLocks noChangeAspect="1"/>
                </p:cNvGrpSpPr>
                <p:nvPr/>
              </p:nvGrpSpPr>
              <p:grpSpPr bwMode="auto">
                <a:xfrm>
                  <a:off x="8088313" y="2443159"/>
                  <a:ext cx="555625" cy="490538"/>
                  <a:chOff x="3810" y="540"/>
                  <a:chExt cx="506" cy="480"/>
                </a:xfrm>
              </p:grpSpPr>
              <p:sp>
                <p:nvSpPr>
                  <p:cNvPr id="341"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2"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3"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4"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5"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6"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7"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8"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9"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0"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5" name="Group 306"/>
                <p:cNvGrpSpPr>
                  <a:grpSpLocks noChangeAspect="1"/>
                </p:cNvGrpSpPr>
                <p:nvPr/>
              </p:nvGrpSpPr>
              <p:grpSpPr bwMode="auto">
                <a:xfrm>
                  <a:off x="6503988" y="2443159"/>
                  <a:ext cx="555625" cy="490538"/>
                  <a:chOff x="3810" y="540"/>
                  <a:chExt cx="506" cy="480"/>
                </a:xfrm>
              </p:grpSpPr>
              <p:sp>
                <p:nvSpPr>
                  <p:cNvPr id="331"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2"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3"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4"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5"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6"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7"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8"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9"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0"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6" name="Group 317"/>
                <p:cNvGrpSpPr>
                  <a:grpSpLocks noChangeAspect="1"/>
                </p:cNvGrpSpPr>
                <p:nvPr/>
              </p:nvGrpSpPr>
              <p:grpSpPr bwMode="auto">
                <a:xfrm>
                  <a:off x="7440613" y="3667119"/>
                  <a:ext cx="555625" cy="490538"/>
                  <a:chOff x="3810" y="540"/>
                  <a:chExt cx="506" cy="480"/>
                </a:xfrm>
              </p:grpSpPr>
              <p:sp>
                <p:nvSpPr>
                  <p:cNvPr id="321"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2"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3"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4"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5"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6"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7"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8"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9"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0"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7" name="Group 328"/>
                <p:cNvGrpSpPr>
                  <a:grpSpLocks noChangeAspect="1"/>
                </p:cNvGrpSpPr>
                <p:nvPr/>
              </p:nvGrpSpPr>
              <p:grpSpPr bwMode="auto">
                <a:xfrm>
                  <a:off x="7232650" y="2336796"/>
                  <a:ext cx="555625" cy="490538"/>
                  <a:chOff x="3810" y="540"/>
                  <a:chExt cx="506" cy="480"/>
                </a:xfrm>
              </p:grpSpPr>
              <p:sp>
                <p:nvSpPr>
                  <p:cNvPr id="311"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2"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3"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4"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5"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6"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7"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8"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9"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0"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8" name="Group 339"/>
                <p:cNvGrpSpPr>
                  <a:grpSpLocks noChangeAspect="1"/>
                </p:cNvGrpSpPr>
                <p:nvPr/>
              </p:nvGrpSpPr>
              <p:grpSpPr bwMode="auto">
                <a:xfrm>
                  <a:off x="6089650" y="2074859"/>
                  <a:ext cx="555625" cy="490538"/>
                  <a:chOff x="3810" y="540"/>
                  <a:chExt cx="506" cy="480"/>
                </a:xfrm>
              </p:grpSpPr>
              <p:sp>
                <p:nvSpPr>
                  <p:cNvPr id="301"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2"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3"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4"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5"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6"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7"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8"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9"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0"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9" name="Group 350"/>
                <p:cNvGrpSpPr>
                  <a:grpSpLocks noChangeAspect="1"/>
                </p:cNvGrpSpPr>
                <p:nvPr/>
              </p:nvGrpSpPr>
              <p:grpSpPr bwMode="auto">
                <a:xfrm>
                  <a:off x="5784850" y="2946394"/>
                  <a:ext cx="555625" cy="490538"/>
                  <a:chOff x="3810" y="540"/>
                  <a:chExt cx="506" cy="480"/>
                </a:xfrm>
              </p:grpSpPr>
              <p:sp>
                <p:nvSpPr>
                  <p:cNvPr id="291"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2"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3"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4"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5"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6"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7"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8"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9"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0"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0" name="Group 361"/>
                <p:cNvGrpSpPr>
                  <a:grpSpLocks noChangeAspect="1"/>
                </p:cNvGrpSpPr>
                <p:nvPr/>
              </p:nvGrpSpPr>
              <p:grpSpPr bwMode="auto">
                <a:xfrm>
                  <a:off x="6577013" y="3378194"/>
                  <a:ext cx="555625" cy="490538"/>
                  <a:chOff x="3810" y="540"/>
                  <a:chExt cx="506" cy="480"/>
                </a:xfrm>
              </p:grpSpPr>
              <p:sp>
                <p:nvSpPr>
                  <p:cNvPr id="281"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2"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3"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4"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5"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6"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7"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8"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9"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0"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1" name="Group 372"/>
                <p:cNvGrpSpPr>
                  <a:grpSpLocks noChangeAspect="1"/>
                </p:cNvGrpSpPr>
                <p:nvPr/>
              </p:nvGrpSpPr>
              <p:grpSpPr bwMode="auto">
                <a:xfrm>
                  <a:off x="4992688" y="3378194"/>
                  <a:ext cx="555625" cy="490538"/>
                  <a:chOff x="3810" y="540"/>
                  <a:chExt cx="506" cy="480"/>
                </a:xfrm>
              </p:grpSpPr>
              <p:sp>
                <p:nvSpPr>
                  <p:cNvPr id="271"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2"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3"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4"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5"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6"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7"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8"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9"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0"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2" name="Group 383"/>
                <p:cNvGrpSpPr>
                  <a:grpSpLocks noChangeAspect="1"/>
                </p:cNvGrpSpPr>
                <p:nvPr/>
              </p:nvGrpSpPr>
              <p:grpSpPr bwMode="auto">
                <a:xfrm>
                  <a:off x="5713413" y="3595684"/>
                  <a:ext cx="555625" cy="490538"/>
                  <a:chOff x="3810" y="540"/>
                  <a:chExt cx="506" cy="480"/>
                </a:xfrm>
              </p:grpSpPr>
              <p:sp>
                <p:nvSpPr>
                  <p:cNvPr id="261"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2"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3"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4"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5"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6"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7"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8"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9"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0"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43"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44"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45"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46"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47"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48"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49"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50"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1"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2"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53"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54"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55"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56"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57"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58"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59"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60"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202" name="AutoShape 182"/>
              <p:cNvSpPr>
                <a:spLocks noChangeArrowheads="1"/>
              </p:cNvSpPr>
              <p:nvPr/>
            </p:nvSpPr>
            <p:spPr bwMode="auto">
              <a:xfrm>
                <a:off x="304800" y="2743200"/>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203" name="AutoShape 182"/>
              <p:cNvSpPr>
                <a:spLocks noChangeArrowheads="1"/>
              </p:cNvSpPr>
              <p:nvPr/>
            </p:nvSpPr>
            <p:spPr bwMode="auto">
              <a:xfrm>
                <a:off x="5867400" y="2667000"/>
                <a:ext cx="2133600" cy="5334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204" name="Group 185"/>
              <p:cNvGrpSpPr/>
              <p:nvPr/>
            </p:nvGrpSpPr>
            <p:grpSpPr>
              <a:xfrm>
                <a:off x="838200" y="3810000"/>
                <a:ext cx="3115932" cy="447020"/>
                <a:chOff x="4191000" y="4038600"/>
                <a:chExt cx="3115932" cy="447020"/>
              </a:xfrm>
            </p:grpSpPr>
            <p:sp>
              <p:nvSpPr>
                <p:cNvPr id="215"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6"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17"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18" name="Text Box 241"/>
                <p:cNvSpPr txBox="1">
                  <a:spLocks noChangeArrowheads="1"/>
                </p:cNvSpPr>
                <p:nvPr/>
              </p:nvSpPr>
              <p:spPr bwMode="auto">
                <a:xfrm>
                  <a:off x="4876800" y="423939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19"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20" name="Text Box 241"/>
                <p:cNvSpPr txBox="1">
                  <a:spLocks noChangeArrowheads="1"/>
                </p:cNvSpPr>
                <p:nvPr/>
              </p:nvSpPr>
              <p:spPr bwMode="auto">
                <a:xfrm>
                  <a:off x="6553200" y="4038600"/>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21"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22" name="Text Box 241"/>
                <p:cNvSpPr txBox="1">
                  <a:spLocks noChangeArrowheads="1"/>
                </p:cNvSpPr>
                <p:nvPr/>
              </p:nvSpPr>
              <p:spPr bwMode="auto">
                <a:xfrm>
                  <a:off x="6553200" y="423939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205" name="AutoShape 184"/>
              <p:cNvSpPr>
                <a:spLocks noChangeArrowheads="1"/>
              </p:cNvSpPr>
              <p:nvPr/>
            </p:nvSpPr>
            <p:spPr bwMode="auto">
              <a:xfrm>
                <a:off x="5486400" y="1447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206"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207"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08"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209" name="TextBox 208"/>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10" name="TextBox 209"/>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11" name="TextBox 210"/>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12" name="TextBox 211"/>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13" name="TextBox 212"/>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14" name="TextBox 213"/>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195" name="AutoShape 256"/>
            <p:cNvSpPr>
              <a:spLocks noChangeArrowheads="1"/>
            </p:cNvSpPr>
            <p:nvPr/>
          </p:nvSpPr>
          <p:spPr bwMode="auto">
            <a:xfrm>
              <a:off x="3733800" y="48006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6" name="AutoShape 256"/>
            <p:cNvSpPr>
              <a:spLocks noChangeArrowheads="1"/>
            </p:cNvSpPr>
            <p:nvPr/>
          </p:nvSpPr>
          <p:spPr bwMode="auto">
            <a:xfrm>
              <a:off x="3886200" y="50292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7"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1600200" y="0"/>
            <a:ext cx="5486400" cy="533400"/>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Message Overhead</a:t>
            </a:r>
          </a:p>
        </p:txBody>
      </p:sp>
      <p:sp>
        <p:nvSpPr>
          <p:cNvPr id="4" name="Rectangle 3"/>
          <p:cNvSpPr txBox="1">
            <a:spLocks noChangeArrowheads="1"/>
          </p:cNvSpPr>
          <p:nvPr/>
        </p:nvSpPr>
        <p:spPr bwMode="auto">
          <a:xfrm>
            <a:off x="228600" y="533400"/>
            <a:ext cx="4876800" cy="160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lang="en-US" sz="2000" dirty="0" smtClean="0">
                <a:latin typeface="+mj-lt"/>
              </a:rPr>
              <a:t>Relay-Message Method (</a:t>
            </a:r>
            <a:r>
              <a:rPr lang="en-US" sz="2000" dirty="0" smtClean="0">
                <a:solidFill>
                  <a:srgbClr val="0000CC"/>
                </a:solidFill>
                <a:latin typeface="+mj-lt"/>
              </a:rPr>
              <a:t>2 messages</a:t>
            </a:r>
            <a:r>
              <a:rPr lang="en-US" sz="2000" dirty="0" smtClean="0">
                <a:latin typeface="+mj-lt"/>
              </a:rPr>
              <a:t>):</a:t>
            </a:r>
          </a:p>
          <a:p>
            <a:pPr marL="342900" lvl="0" indent="-342900" eaLnBrk="0" hangingPunct="0">
              <a:spcBef>
                <a:spcPct val="20000"/>
              </a:spcBef>
              <a:buFont typeface="Arial" pitchFamily="34" charset="0"/>
              <a:buChar char="•"/>
              <a:defRPr/>
            </a:pPr>
            <a:r>
              <a:rPr lang="en-GB" sz="1400" kern="0" dirty="0" smtClean="0">
                <a:latin typeface="+mj-lt"/>
              </a:rPr>
              <a:t>Path Message with</a:t>
            </a:r>
            <a:r>
              <a:rPr lang="en-US" altLang="zh-CN" sz="1400" dirty="0" smtClean="0">
                <a:latin typeface="+mj-lt"/>
              </a:rPr>
              <a:t> INGRESS_PROTECTION </a:t>
            </a:r>
            <a:r>
              <a:rPr lang="en-GB" sz="1400" kern="0" dirty="0" smtClean="0">
                <a:latin typeface="+mj-lt"/>
              </a:rPr>
              <a:t>is sent</a:t>
            </a:r>
          </a:p>
          <a:p>
            <a:pPr marL="800100" lvl="1" indent="-342900" eaLnBrk="0" hangingPunct="0">
              <a:spcBef>
                <a:spcPct val="20000"/>
              </a:spcBef>
              <a:buFont typeface="Wingdings" pitchFamily="2" charset="2"/>
              <a:buChar char="v"/>
              <a:defRPr/>
            </a:pPr>
            <a:r>
              <a:rPr lang="en-GB" sz="1400" kern="0" dirty="0" smtClean="0">
                <a:latin typeface="+mj-lt"/>
              </a:rPr>
              <a:t>from primary ingress to backup ingress </a:t>
            </a:r>
          </a:p>
          <a:p>
            <a:pPr marL="342900" indent="-342900" eaLnBrk="0" hangingPunct="0">
              <a:spcBef>
                <a:spcPct val="20000"/>
              </a:spcBef>
              <a:buFont typeface="Arial" pitchFamily="34" charset="0"/>
              <a:buChar char="•"/>
              <a:defRPr/>
            </a:pPr>
            <a:r>
              <a:rPr lang="en-GB" sz="1400" kern="0" dirty="0" err="1" smtClean="0">
                <a:latin typeface="+mj-lt"/>
              </a:rPr>
              <a:t>Resv</a:t>
            </a:r>
            <a:r>
              <a:rPr lang="en-GB" sz="1400" kern="0" dirty="0" smtClean="0">
                <a:latin typeface="+mj-lt"/>
              </a:rPr>
              <a:t> Message with</a:t>
            </a:r>
            <a:r>
              <a:rPr lang="en-US" altLang="zh-CN" sz="1400" dirty="0" smtClean="0">
                <a:latin typeface="+mj-lt"/>
              </a:rPr>
              <a:t> INGRESS_PROTECTION </a:t>
            </a:r>
            <a:r>
              <a:rPr lang="en-GB" sz="1400" kern="0" dirty="0" smtClean="0">
                <a:latin typeface="+mj-lt"/>
              </a:rPr>
              <a:t>is sent</a:t>
            </a:r>
          </a:p>
          <a:p>
            <a:pPr marL="800100" lvl="1" indent="-342900" eaLnBrk="0" hangingPunct="0">
              <a:spcBef>
                <a:spcPct val="20000"/>
              </a:spcBef>
              <a:buFont typeface="Wingdings" pitchFamily="2" charset="2"/>
              <a:buChar char="v"/>
              <a:defRPr/>
            </a:pPr>
            <a:r>
              <a:rPr lang="en-GB" sz="1400" kern="0" dirty="0" smtClean="0">
                <a:latin typeface="+mj-lt"/>
              </a:rPr>
              <a:t>from backup ingress to primary ingress</a:t>
            </a:r>
            <a:endParaRPr lang="en-US" sz="1400" dirty="0" smtClean="0">
              <a:latin typeface="+mj-lt"/>
            </a:endParaRPr>
          </a:p>
          <a:p>
            <a:pPr marL="800100" lvl="1" indent="-342900" eaLnBrk="0" hangingPunct="0">
              <a:spcBef>
                <a:spcPct val="20000"/>
              </a:spcBef>
              <a:defRPr/>
            </a:pPr>
            <a:endParaRPr lang="en-GB" sz="2000" kern="0" baseline="0" dirty="0" smtClean="0">
              <a:solidFill>
                <a:srgbClr val="0000CC"/>
              </a:solidFill>
              <a:latin typeface="Candara" pitchFamily="34" charset="0"/>
              <a:ea typeface="+mn-ea"/>
            </a:endParaRPr>
          </a:p>
        </p:txBody>
      </p:sp>
      <p:sp>
        <p:nvSpPr>
          <p:cNvPr id="5" name="Rectangle 3"/>
          <p:cNvSpPr txBox="1">
            <a:spLocks noChangeArrowheads="1"/>
          </p:cNvSpPr>
          <p:nvPr/>
        </p:nvSpPr>
        <p:spPr bwMode="auto">
          <a:xfrm>
            <a:off x="228600" y="2057400"/>
            <a:ext cx="6019800" cy="213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kumimoji="0" lang="en-US" sz="2000" b="0" i="0" u="none" strike="noStrike" kern="0" cap="none" spc="0" normalizeH="0" baseline="0" noProof="0" dirty="0" smtClean="0">
                <a:ln>
                  <a:noFill/>
                </a:ln>
                <a:effectLst/>
                <a:uLnTx/>
                <a:uFillTx/>
                <a:latin typeface="+mj-lt"/>
                <a:ea typeface="+mn-ea"/>
                <a:cs typeface="+mn-cs"/>
              </a:rPr>
              <a:t>Proxy-Ingress</a:t>
            </a:r>
            <a:r>
              <a:rPr kumimoji="0" lang="en-US" sz="2000" b="0" i="0" u="none" strike="noStrike" kern="0" cap="none" spc="0" normalizeH="0" noProof="0" dirty="0" smtClean="0">
                <a:ln>
                  <a:noFill/>
                </a:ln>
                <a:effectLst/>
                <a:uLnTx/>
                <a:uFillTx/>
                <a:latin typeface="+mj-lt"/>
                <a:ea typeface="+mn-ea"/>
                <a:cs typeface="+mn-cs"/>
              </a:rPr>
              <a:t> </a:t>
            </a:r>
            <a:r>
              <a:rPr lang="en-US" sz="2000" kern="0" noProof="0" dirty="0" smtClean="0">
                <a:latin typeface="+mj-lt"/>
                <a:ea typeface="+mn-ea"/>
              </a:rPr>
              <a:t>Method (</a:t>
            </a:r>
            <a:r>
              <a:rPr lang="en-US" sz="2000" kern="0" noProof="0" dirty="0" smtClean="0">
                <a:solidFill>
                  <a:srgbClr val="0000CC"/>
                </a:solidFill>
                <a:latin typeface="+mj-lt"/>
                <a:ea typeface="+mn-ea"/>
              </a:rPr>
              <a:t>4 messages</a:t>
            </a:r>
            <a:r>
              <a:rPr lang="en-US" sz="2000" kern="0" noProof="0" dirty="0" smtClean="0">
                <a:latin typeface="+mj-lt"/>
                <a:ea typeface="+mn-ea"/>
              </a:rPr>
              <a:t>)</a:t>
            </a:r>
            <a:r>
              <a:rPr kumimoji="0" lang="en-US" altLang="zh-CN" sz="2000" b="0" i="0" u="none" strike="noStrike" kern="0" cap="none" spc="0" normalizeH="0" noProof="0" dirty="0" smtClean="0">
                <a:ln>
                  <a:noFill/>
                </a:ln>
                <a:effectLst/>
                <a:uLnTx/>
                <a:uFillTx/>
                <a:latin typeface="+mj-lt"/>
                <a:ea typeface="+mn-ea"/>
                <a:cs typeface="+mn-cs"/>
              </a:rPr>
              <a:t>:</a:t>
            </a:r>
          </a:p>
          <a:p>
            <a:pPr marL="342900" lvl="0" indent="-342900" eaLnBrk="0" hangingPunct="0">
              <a:spcBef>
                <a:spcPct val="20000"/>
              </a:spcBef>
              <a:buFont typeface="Arial" pitchFamily="34" charset="0"/>
              <a:buChar char="•"/>
              <a:defRPr/>
            </a:pPr>
            <a:r>
              <a:rPr kumimoji="0" lang="en-GB" sz="1400" b="0" i="0" u="none" strike="noStrike" kern="0" cap="none" spc="0" normalizeH="0" baseline="0" noProof="0" dirty="0" smtClean="0">
                <a:ln>
                  <a:noFill/>
                </a:ln>
                <a:effectLst/>
                <a:uLnTx/>
                <a:uFillTx/>
                <a:latin typeface="+mj-lt"/>
                <a:ea typeface="+mn-ea"/>
                <a:cs typeface="+mn-cs"/>
              </a:rPr>
              <a:t>Path</a:t>
            </a:r>
            <a:r>
              <a:rPr kumimoji="0" lang="en-GB" sz="1400" b="0" i="0" u="none" strike="noStrike" kern="0" cap="none" spc="0" normalizeH="0" noProof="0" dirty="0" smtClean="0">
                <a:ln>
                  <a:noFill/>
                </a:ln>
                <a:effectLst/>
                <a:uLnTx/>
                <a:uFillTx/>
                <a:latin typeface="+mj-lt"/>
                <a:ea typeface="+mn-ea"/>
                <a:cs typeface="+mn-cs"/>
              </a:rPr>
              <a:t> Message with</a:t>
            </a:r>
            <a:r>
              <a:rPr lang="en-US" altLang="zh-CN" sz="1400" dirty="0" smtClean="0">
                <a:latin typeface="+mj-lt"/>
              </a:rPr>
              <a:t> INGRESS_PROTECTION </a:t>
            </a:r>
            <a:r>
              <a:rPr kumimoji="0" lang="en-GB" sz="1400" b="0" i="0" u="none" strike="noStrike" kern="0" cap="none" spc="0" normalizeH="0" noProof="0" dirty="0" smtClean="0">
                <a:ln>
                  <a:noFill/>
                </a:ln>
                <a:effectLst/>
                <a:uLnTx/>
                <a:uFillTx/>
                <a:latin typeface="+mj-lt"/>
                <a:ea typeface="+mn-ea"/>
                <a:cs typeface="+mn-cs"/>
              </a:rPr>
              <a:t>is sent</a:t>
            </a:r>
          </a:p>
          <a:p>
            <a:pPr marL="800100" lvl="1" indent="-342900" eaLnBrk="0" hangingPunct="0">
              <a:spcBef>
                <a:spcPct val="20000"/>
              </a:spcBef>
              <a:buFont typeface="Wingdings" pitchFamily="2" charset="2"/>
              <a:buChar char="v"/>
              <a:defRPr/>
            </a:pPr>
            <a:r>
              <a:rPr kumimoji="0" lang="en-GB" sz="1400" b="0" i="0" u="none" strike="noStrike" kern="0" cap="none" spc="0" normalizeH="0" noProof="0" dirty="0" smtClean="0">
                <a:ln>
                  <a:noFill/>
                </a:ln>
                <a:effectLst/>
                <a:uLnTx/>
                <a:uFillTx/>
                <a:latin typeface="+mj-lt"/>
                <a:ea typeface="+mn-ea"/>
                <a:cs typeface="+mn-cs"/>
              </a:rPr>
              <a:t>from proxy-ingress (i.e., primary ingress) to backup ingress and </a:t>
            </a:r>
          </a:p>
          <a:p>
            <a:pPr marL="800100" lvl="1" indent="-342900" eaLnBrk="0" hangingPunct="0">
              <a:spcBef>
                <a:spcPct val="20000"/>
              </a:spcBef>
              <a:buFont typeface="Wingdings" pitchFamily="2" charset="2"/>
              <a:buChar char="v"/>
              <a:defRPr/>
            </a:pPr>
            <a:r>
              <a:rPr lang="en-GB" sz="1400" kern="0" dirty="0" smtClean="0">
                <a:latin typeface="+mj-lt"/>
                <a:ea typeface="+mn-ea"/>
              </a:rPr>
              <a:t>f</a:t>
            </a:r>
            <a:r>
              <a:rPr lang="en-GB" sz="1400" kern="0" baseline="0" dirty="0" smtClean="0">
                <a:latin typeface="+mj-lt"/>
                <a:ea typeface="+mn-ea"/>
              </a:rPr>
              <a:t>rom backup ingress to primary ingress</a:t>
            </a:r>
            <a:endParaRPr lang="en-GB" sz="1400" kern="0" dirty="0" smtClean="0">
              <a:latin typeface="+mj-lt"/>
              <a:ea typeface="+mn-ea"/>
            </a:endParaRPr>
          </a:p>
          <a:p>
            <a:pPr marL="342900" lvl="0" indent="-342900" eaLnBrk="0" hangingPunct="0">
              <a:spcBef>
                <a:spcPct val="20000"/>
              </a:spcBef>
              <a:buFont typeface="Arial" pitchFamily="34" charset="0"/>
              <a:buChar char="•"/>
              <a:defRPr/>
            </a:pPr>
            <a:r>
              <a:rPr lang="en-GB" sz="1400" kern="0" dirty="0" err="1" smtClean="0">
                <a:latin typeface="+mj-lt"/>
              </a:rPr>
              <a:t>Resv</a:t>
            </a:r>
            <a:r>
              <a:rPr lang="en-GB" sz="1400" kern="0" dirty="0" smtClean="0">
                <a:latin typeface="+mj-lt"/>
              </a:rPr>
              <a:t> Message with</a:t>
            </a:r>
            <a:r>
              <a:rPr lang="en-US" altLang="zh-CN" sz="1400" dirty="0" smtClean="0">
                <a:latin typeface="+mj-lt"/>
              </a:rPr>
              <a:t> INGRESS_PROTECTION </a:t>
            </a:r>
            <a:r>
              <a:rPr lang="en-GB" sz="1400" kern="0" dirty="0" smtClean="0">
                <a:latin typeface="+mj-lt"/>
              </a:rPr>
              <a:t>is sent</a:t>
            </a:r>
          </a:p>
          <a:p>
            <a:pPr marL="800100" lvl="1" indent="-342900" eaLnBrk="0" hangingPunct="0">
              <a:spcBef>
                <a:spcPct val="20000"/>
              </a:spcBef>
              <a:buFont typeface="Wingdings" pitchFamily="2" charset="2"/>
              <a:buChar char="v"/>
              <a:defRPr/>
            </a:pPr>
            <a:r>
              <a:rPr lang="en-GB" sz="1400" kern="0" dirty="0" smtClean="0">
                <a:latin typeface="+mj-lt"/>
              </a:rPr>
              <a:t>from primary ingress to backup ingress and </a:t>
            </a:r>
          </a:p>
          <a:p>
            <a:pPr marL="800100" lvl="1" indent="-342900" eaLnBrk="0" hangingPunct="0">
              <a:spcBef>
                <a:spcPct val="20000"/>
              </a:spcBef>
              <a:buFont typeface="Wingdings" pitchFamily="2" charset="2"/>
              <a:buChar char="v"/>
              <a:defRPr/>
            </a:pPr>
            <a:r>
              <a:rPr lang="en-GB" sz="1400" kern="0" dirty="0" smtClean="0">
                <a:latin typeface="+mj-lt"/>
              </a:rPr>
              <a:t>from backup ingress to proxy-ingress (i.e., primary ingress) </a:t>
            </a:r>
          </a:p>
          <a:p>
            <a:pPr marL="800100" lvl="1" indent="-342900" eaLnBrk="0" hangingPunct="0">
              <a:spcBef>
                <a:spcPct val="20000"/>
              </a:spcBef>
              <a:defRPr/>
            </a:pPr>
            <a:endParaRPr lang="en-GB" sz="2000" kern="0" baseline="0" dirty="0" smtClean="0">
              <a:solidFill>
                <a:srgbClr val="0000CC"/>
              </a:solidFill>
              <a:latin typeface="Candara" pitchFamily="34" charset="0"/>
              <a:ea typeface="+mn-ea"/>
            </a:endParaRPr>
          </a:p>
        </p:txBody>
      </p:sp>
      <p:grpSp>
        <p:nvGrpSpPr>
          <p:cNvPr id="6" name="Group 5"/>
          <p:cNvGrpSpPr/>
          <p:nvPr/>
        </p:nvGrpSpPr>
        <p:grpSpPr>
          <a:xfrm>
            <a:off x="5105399" y="304800"/>
            <a:ext cx="5257801" cy="2285998"/>
            <a:chOff x="3962399" y="457200"/>
            <a:chExt cx="5257801" cy="2285998"/>
          </a:xfrm>
        </p:grpSpPr>
        <p:grpSp>
          <p:nvGrpSpPr>
            <p:cNvPr id="7" name="Group 202"/>
            <p:cNvGrpSpPr/>
            <p:nvPr/>
          </p:nvGrpSpPr>
          <p:grpSpPr>
            <a:xfrm>
              <a:off x="3962399" y="457200"/>
              <a:ext cx="5257801" cy="2285998"/>
              <a:chOff x="3124200" y="685800"/>
              <a:chExt cx="5257801" cy="2285998"/>
            </a:xfrm>
          </p:grpSpPr>
          <p:grpSp>
            <p:nvGrpSpPr>
              <p:cNvPr id="9" name="Group 8"/>
              <p:cNvGrpSpPr/>
              <p:nvPr/>
            </p:nvGrpSpPr>
            <p:grpSpPr>
              <a:xfrm>
                <a:off x="3124200" y="685800"/>
                <a:ext cx="5257801" cy="2285998"/>
                <a:chOff x="2482612" y="1066800"/>
                <a:chExt cx="6361350" cy="2885420"/>
              </a:xfrm>
            </p:grpSpPr>
            <p:grpSp>
              <p:nvGrpSpPr>
                <p:cNvPr id="16" name="Group 188"/>
                <p:cNvGrpSpPr/>
                <p:nvPr/>
              </p:nvGrpSpPr>
              <p:grpSpPr>
                <a:xfrm>
                  <a:off x="2482612" y="1066800"/>
                  <a:ext cx="6361350" cy="2514592"/>
                  <a:chOff x="2482612" y="1633538"/>
                  <a:chExt cx="6361350" cy="2514592"/>
                </a:xfrm>
              </p:grpSpPr>
              <p:pic>
                <p:nvPicPr>
                  <p:cNvPr id="2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2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3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31"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3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3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3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35" name="Group 247"/>
                  <p:cNvGrpSpPr>
                    <a:grpSpLocks noChangeAspect="1"/>
                  </p:cNvGrpSpPr>
                  <p:nvPr/>
                </p:nvGrpSpPr>
                <p:grpSpPr bwMode="auto">
                  <a:xfrm>
                    <a:off x="4622800" y="2235190"/>
                    <a:ext cx="555625" cy="490538"/>
                    <a:chOff x="3810" y="540"/>
                    <a:chExt cx="506" cy="480"/>
                  </a:xfrm>
                </p:grpSpPr>
                <p:sp>
                  <p:nvSpPr>
                    <p:cNvPr id="183"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4"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5"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86"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87"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8"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9"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90"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91"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92"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6" name="Group 258"/>
                  <p:cNvGrpSpPr>
                    <a:grpSpLocks noChangeAspect="1"/>
                  </p:cNvGrpSpPr>
                  <p:nvPr/>
                </p:nvGrpSpPr>
                <p:grpSpPr bwMode="auto">
                  <a:xfrm>
                    <a:off x="8078788" y="3316280"/>
                    <a:ext cx="555625" cy="490538"/>
                    <a:chOff x="3810" y="540"/>
                    <a:chExt cx="506" cy="480"/>
                  </a:xfrm>
                </p:grpSpPr>
                <p:sp>
                  <p:nvSpPr>
                    <p:cNvPr id="173"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4"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5"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6"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7"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8"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9"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0"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1"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2"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7" name="Group 269"/>
                  <p:cNvGrpSpPr>
                    <a:grpSpLocks noChangeAspect="1"/>
                  </p:cNvGrpSpPr>
                  <p:nvPr/>
                </p:nvGrpSpPr>
                <p:grpSpPr bwMode="auto">
                  <a:xfrm>
                    <a:off x="7467600" y="3657592"/>
                    <a:ext cx="555625" cy="490538"/>
                    <a:chOff x="3810" y="540"/>
                    <a:chExt cx="506" cy="480"/>
                  </a:xfrm>
                </p:grpSpPr>
                <p:sp>
                  <p:nvSpPr>
                    <p:cNvPr id="163"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5"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6"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7"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9"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0"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1"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2"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8" name="Group 280"/>
                  <p:cNvGrpSpPr>
                    <a:grpSpLocks noChangeAspect="1"/>
                  </p:cNvGrpSpPr>
                  <p:nvPr/>
                </p:nvGrpSpPr>
                <p:grpSpPr bwMode="auto">
                  <a:xfrm>
                    <a:off x="7467600" y="1676392"/>
                    <a:ext cx="555625" cy="490538"/>
                    <a:chOff x="3810" y="540"/>
                    <a:chExt cx="506" cy="480"/>
                  </a:xfrm>
                </p:grpSpPr>
                <p:sp>
                  <p:nvSpPr>
                    <p:cNvPr id="153"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4"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5"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6"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7"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8"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9"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0"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1"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2"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9" name="Group 291"/>
                  <p:cNvGrpSpPr>
                    <a:grpSpLocks noChangeAspect="1"/>
                  </p:cNvGrpSpPr>
                  <p:nvPr/>
                </p:nvGrpSpPr>
                <p:grpSpPr bwMode="auto">
                  <a:xfrm>
                    <a:off x="7772400" y="2285992"/>
                    <a:ext cx="555625" cy="490538"/>
                    <a:chOff x="3810" y="540"/>
                    <a:chExt cx="506" cy="480"/>
                  </a:xfrm>
                </p:grpSpPr>
                <p:sp>
                  <p:nvSpPr>
                    <p:cNvPr id="143"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4"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5"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6"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7"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8"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9"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0"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1"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2"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0" name="Group 306"/>
                  <p:cNvGrpSpPr>
                    <a:grpSpLocks noChangeAspect="1"/>
                  </p:cNvGrpSpPr>
                  <p:nvPr/>
                </p:nvGrpSpPr>
                <p:grpSpPr bwMode="auto">
                  <a:xfrm>
                    <a:off x="6205538" y="2163755"/>
                    <a:ext cx="555625" cy="490538"/>
                    <a:chOff x="3810" y="540"/>
                    <a:chExt cx="506" cy="480"/>
                  </a:xfrm>
                </p:grpSpPr>
                <p:sp>
                  <p:nvSpPr>
                    <p:cNvPr id="133"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5"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6"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7"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9"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0"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1"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2"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1" name="Group 317"/>
                  <p:cNvGrpSpPr>
                    <a:grpSpLocks noChangeAspect="1"/>
                  </p:cNvGrpSpPr>
                  <p:nvPr/>
                </p:nvGrpSpPr>
                <p:grpSpPr bwMode="auto">
                  <a:xfrm>
                    <a:off x="7162800" y="3124190"/>
                    <a:ext cx="555625" cy="490538"/>
                    <a:chOff x="3810" y="540"/>
                    <a:chExt cx="506" cy="480"/>
                  </a:xfrm>
                </p:grpSpPr>
                <p:sp>
                  <p:nvSpPr>
                    <p:cNvPr id="123"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4"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5"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6"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7"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8"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9"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0"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1"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2"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2" name="Group 328"/>
                  <p:cNvGrpSpPr>
                    <a:grpSpLocks noChangeAspect="1"/>
                  </p:cNvGrpSpPr>
                  <p:nvPr/>
                </p:nvGrpSpPr>
                <p:grpSpPr bwMode="auto">
                  <a:xfrm>
                    <a:off x="6934200" y="2057392"/>
                    <a:ext cx="555625" cy="490538"/>
                    <a:chOff x="3810" y="540"/>
                    <a:chExt cx="506" cy="480"/>
                  </a:xfrm>
                </p:grpSpPr>
                <p:sp>
                  <p:nvSpPr>
                    <p:cNvPr id="113"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4"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5"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6"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7"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9"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0"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1"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2"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3" name="Group 339"/>
                  <p:cNvGrpSpPr>
                    <a:grpSpLocks noChangeAspect="1"/>
                  </p:cNvGrpSpPr>
                  <p:nvPr/>
                </p:nvGrpSpPr>
                <p:grpSpPr bwMode="auto">
                  <a:xfrm>
                    <a:off x="5918200" y="1658930"/>
                    <a:ext cx="555625" cy="490538"/>
                    <a:chOff x="3810" y="540"/>
                    <a:chExt cx="506" cy="480"/>
                  </a:xfrm>
                </p:grpSpPr>
                <p:sp>
                  <p:nvSpPr>
                    <p:cNvPr id="103"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4"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5"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6"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7"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8"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9"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0"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1"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2"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4" name="Group 350"/>
                  <p:cNvGrpSpPr>
                    <a:grpSpLocks noChangeAspect="1"/>
                  </p:cNvGrpSpPr>
                  <p:nvPr/>
                </p:nvGrpSpPr>
                <p:grpSpPr bwMode="auto">
                  <a:xfrm>
                    <a:off x="5486400" y="2666990"/>
                    <a:ext cx="555625" cy="490538"/>
                    <a:chOff x="3810" y="540"/>
                    <a:chExt cx="506" cy="480"/>
                  </a:xfrm>
                </p:grpSpPr>
                <p:sp>
                  <p:nvSpPr>
                    <p:cNvPr id="93"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4"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5"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6"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7"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8"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9"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0"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1"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2"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5" name="Group 361"/>
                  <p:cNvGrpSpPr>
                    <a:grpSpLocks noChangeAspect="1"/>
                  </p:cNvGrpSpPr>
                  <p:nvPr/>
                </p:nvGrpSpPr>
                <p:grpSpPr bwMode="auto">
                  <a:xfrm>
                    <a:off x="6278563" y="3098790"/>
                    <a:ext cx="555625" cy="490538"/>
                    <a:chOff x="3810" y="540"/>
                    <a:chExt cx="506" cy="480"/>
                  </a:xfrm>
                </p:grpSpPr>
                <p:sp>
                  <p:nvSpPr>
                    <p:cNvPr id="83"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4"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5"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6"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7"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8"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9"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0"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1"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2"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6" name="Group 372"/>
                  <p:cNvGrpSpPr>
                    <a:grpSpLocks noChangeAspect="1"/>
                  </p:cNvGrpSpPr>
                  <p:nvPr/>
                </p:nvGrpSpPr>
                <p:grpSpPr bwMode="auto">
                  <a:xfrm>
                    <a:off x="4694238" y="3098790"/>
                    <a:ext cx="555625" cy="490538"/>
                    <a:chOff x="3810" y="540"/>
                    <a:chExt cx="506" cy="480"/>
                  </a:xfrm>
                </p:grpSpPr>
                <p:sp>
                  <p:nvSpPr>
                    <p:cNvPr id="73"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5"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9"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7" name="Group 383"/>
                  <p:cNvGrpSpPr>
                    <a:grpSpLocks noChangeAspect="1"/>
                  </p:cNvGrpSpPr>
                  <p:nvPr/>
                </p:nvGrpSpPr>
                <p:grpSpPr bwMode="auto">
                  <a:xfrm>
                    <a:off x="5414963" y="3316280"/>
                    <a:ext cx="555625" cy="490538"/>
                    <a:chOff x="3810" y="540"/>
                    <a:chExt cx="506" cy="480"/>
                  </a:xfrm>
                </p:grpSpPr>
                <p:sp>
                  <p:nvSpPr>
                    <p:cNvPr id="63"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5"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6"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7"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9"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0"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1"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2"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4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5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5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5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5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5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5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5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5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6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6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62" name="AutoShape 182"/>
                  <p:cNvSpPr>
                    <a:spLocks noChangeArrowheads="1"/>
                  </p:cNvSpPr>
                  <p:nvPr/>
                </p:nvSpPr>
                <p:spPr bwMode="auto">
                  <a:xfrm>
                    <a:off x="2482612" y="3137525"/>
                    <a:ext cx="1831577" cy="419628"/>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17" name="Group 185"/>
                <p:cNvGrpSpPr/>
                <p:nvPr/>
              </p:nvGrpSpPr>
              <p:grpSpPr>
                <a:xfrm>
                  <a:off x="5105400" y="3505200"/>
                  <a:ext cx="3176859" cy="447020"/>
                  <a:chOff x="4191000" y="4038600"/>
                  <a:chExt cx="3176859" cy="447020"/>
                </a:xfrm>
              </p:grpSpPr>
              <p:sp>
                <p:nvSpPr>
                  <p:cNvPr id="2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23"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2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5"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7"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10" name="AutoShape 256"/>
              <p:cNvSpPr>
                <a:spLocks noChangeArrowheads="1"/>
              </p:cNvSpPr>
              <p:nvPr/>
            </p:nvSpPr>
            <p:spPr bwMode="auto">
              <a:xfrm>
                <a:off x="4800600" y="1295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1" name="TextBox 10"/>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2" name="TextBox 11"/>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4" name="TextBox 13"/>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5"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8" name="TextBox 7"/>
            <p:cNvSpPr txBox="1"/>
            <p:nvPr/>
          </p:nvSpPr>
          <p:spPr>
            <a:xfrm>
              <a:off x="6172200" y="1201579"/>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grpSp>
      <p:grpSp>
        <p:nvGrpSpPr>
          <p:cNvPr id="193" name="Group 192"/>
          <p:cNvGrpSpPr/>
          <p:nvPr/>
        </p:nvGrpSpPr>
        <p:grpSpPr>
          <a:xfrm>
            <a:off x="1371600" y="4038600"/>
            <a:ext cx="7086600" cy="2903532"/>
            <a:chOff x="914400" y="3878263"/>
            <a:chExt cx="7086600" cy="2903532"/>
          </a:xfrm>
        </p:grpSpPr>
        <p:grpSp>
          <p:nvGrpSpPr>
            <p:cNvPr id="194" name="Group 183"/>
            <p:cNvGrpSpPr/>
            <p:nvPr/>
          </p:nvGrpSpPr>
          <p:grpSpPr>
            <a:xfrm>
              <a:off x="914400" y="3878263"/>
              <a:ext cx="7086600" cy="2903532"/>
              <a:chOff x="304800" y="1516063"/>
              <a:chExt cx="7086600" cy="2903532"/>
            </a:xfrm>
          </p:grpSpPr>
          <p:sp>
            <p:nvSpPr>
              <p:cNvPr id="198" name="AutoShape 170"/>
              <p:cNvSpPr>
                <a:spLocks noChangeArrowheads="1"/>
              </p:cNvSpPr>
              <p:nvPr/>
            </p:nvSpPr>
            <p:spPr bwMode="auto">
              <a:xfrm>
                <a:off x="3276600" y="1600200"/>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99" name="AutoShape 182"/>
              <p:cNvSpPr>
                <a:spLocks noChangeArrowheads="1"/>
              </p:cNvSpPr>
              <p:nvPr/>
            </p:nvSpPr>
            <p:spPr bwMode="auto">
              <a:xfrm>
                <a:off x="450850" y="1524000"/>
                <a:ext cx="2673350" cy="457200"/>
              </a:xfrm>
              <a:prstGeom prst="wedgeRoundRectCallout">
                <a:avLst>
                  <a:gd name="adj1" fmla="val 49193"/>
                  <a:gd name="adj2" fmla="val 1547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200" name="AutoShape 184"/>
              <p:cNvSpPr>
                <a:spLocks noChangeArrowheads="1"/>
              </p:cNvSpPr>
              <p:nvPr/>
            </p:nvSpPr>
            <p:spPr bwMode="auto">
              <a:xfrm>
                <a:off x="304800" y="2159000"/>
                <a:ext cx="2590800" cy="355600"/>
              </a:xfrm>
              <a:prstGeom prst="wedgeRoundRectCallout">
                <a:avLst>
                  <a:gd name="adj1" fmla="val 66606"/>
                  <a:gd name="adj2" fmla="val 197928"/>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201" name="Group 369"/>
              <p:cNvGrpSpPr/>
              <p:nvPr/>
            </p:nvGrpSpPr>
            <p:grpSpPr>
              <a:xfrm>
                <a:off x="2813050" y="1516063"/>
                <a:ext cx="4578350" cy="2903532"/>
                <a:chOff x="4565650" y="1676400"/>
                <a:chExt cx="4578350" cy="2903532"/>
              </a:xfrm>
            </p:grpSpPr>
            <p:pic>
              <p:nvPicPr>
                <p:cNvPr id="223"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676400"/>
                  <a:ext cx="4195762" cy="2801938"/>
                </a:xfrm>
                <a:prstGeom prst="rect">
                  <a:avLst/>
                </a:prstGeom>
                <a:noFill/>
                <a:ln w="9525">
                  <a:noFill/>
                  <a:miter lim="800000"/>
                  <a:headEnd/>
                  <a:tailEnd/>
                </a:ln>
              </p:spPr>
            </p:pic>
            <p:sp>
              <p:nvSpPr>
                <p:cNvPr id="224"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25"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26"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27"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28"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29"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230" name="Group 247"/>
                <p:cNvGrpSpPr>
                  <a:grpSpLocks noChangeAspect="1"/>
                </p:cNvGrpSpPr>
                <p:nvPr/>
              </p:nvGrpSpPr>
              <p:grpSpPr bwMode="auto">
                <a:xfrm>
                  <a:off x="4921250" y="2514592"/>
                  <a:ext cx="555625" cy="490538"/>
                  <a:chOff x="3810" y="540"/>
                  <a:chExt cx="506" cy="480"/>
                </a:xfrm>
              </p:grpSpPr>
              <p:sp>
                <p:nvSpPr>
                  <p:cNvPr id="381"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2"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3"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84"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85"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6"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7"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88"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89"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90"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1" name="Group 258"/>
                <p:cNvGrpSpPr>
                  <a:grpSpLocks noChangeAspect="1"/>
                </p:cNvGrpSpPr>
                <p:nvPr/>
              </p:nvGrpSpPr>
              <p:grpSpPr bwMode="auto">
                <a:xfrm>
                  <a:off x="8377238" y="3595682"/>
                  <a:ext cx="555625" cy="490538"/>
                  <a:chOff x="3810" y="540"/>
                  <a:chExt cx="506" cy="480"/>
                </a:xfrm>
              </p:grpSpPr>
              <p:sp>
                <p:nvSpPr>
                  <p:cNvPr id="371"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2"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3"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4"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5"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6"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7"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8"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9"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80"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2" name="Group 269"/>
                <p:cNvGrpSpPr>
                  <a:grpSpLocks noChangeAspect="1"/>
                </p:cNvGrpSpPr>
                <p:nvPr/>
              </p:nvGrpSpPr>
              <p:grpSpPr bwMode="auto">
                <a:xfrm>
                  <a:off x="7918450" y="4089394"/>
                  <a:ext cx="555625" cy="490538"/>
                  <a:chOff x="3810" y="540"/>
                  <a:chExt cx="506" cy="480"/>
                </a:xfrm>
              </p:grpSpPr>
              <p:sp>
                <p:nvSpPr>
                  <p:cNvPr id="361"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2"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3"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4"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5"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6"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7"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8"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9"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0"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3" name="Group 280"/>
                <p:cNvGrpSpPr>
                  <a:grpSpLocks noChangeAspect="1"/>
                </p:cNvGrpSpPr>
                <p:nvPr/>
              </p:nvGrpSpPr>
              <p:grpSpPr bwMode="auto">
                <a:xfrm>
                  <a:off x="7766050" y="1879594"/>
                  <a:ext cx="555625" cy="490538"/>
                  <a:chOff x="3810" y="540"/>
                  <a:chExt cx="506" cy="480"/>
                </a:xfrm>
              </p:grpSpPr>
              <p:sp>
                <p:nvSpPr>
                  <p:cNvPr id="351"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2"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3"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4"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5"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6"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7"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8"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9"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0"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4" name="Group 291"/>
                <p:cNvGrpSpPr>
                  <a:grpSpLocks noChangeAspect="1"/>
                </p:cNvGrpSpPr>
                <p:nvPr/>
              </p:nvGrpSpPr>
              <p:grpSpPr bwMode="auto">
                <a:xfrm>
                  <a:off x="8088313" y="2443157"/>
                  <a:ext cx="555625" cy="490538"/>
                  <a:chOff x="3810" y="540"/>
                  <a:chExt cx="506" cy="480"/>
                </a:xfrm>
              </p:grpSpPr>
              <p:sp>
                <p:nvSpPr>
                  <p:cNvPr id="341"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2"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3"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4"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5"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6"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7"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8"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9"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0"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5" name="Group 306"/>
                <p:cNvGrpSpPr>
                  <a:grpSpLocks noChangeAspect="1"/>
                </p:cNvGrpSpPr>
                <p:nvPr/>
              </p:nvGrpSpPr>
              <p:grpSpPr bwMode="auto">
                <a:xfrm>
                  <a:off x="6503988" y="2443157"/>
                  <a:ext cx="555625" cy="490538"/>
                  <a:chOff x="3810" y="540"/>
                  <a:chExt cx="506" cy="480"/>
                </a:xfrm>
              </p:grpSpPr>
              <p:sp>
                <p:nvSpPr>
                  <p:cNvPr id="331"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2"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3"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4"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5"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6"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7"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8"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9"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0"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6" name="Group 317"/>
                <p:cNvGrpSpPr>
                  <a:grpSpLocks noChangeAspect="1"/>
                </p:cNvGrpSpPr>
                <p:nvPr/>
              </p:nvGrpSpPr>
              <p:grpSpPr bwMode="auto">
                <a:xfrm>
                  <a:off x="7440613" y="3667117"/>
                  <a:ext cx="555625" cy="490538"/>
                  <a:chOff x="3810" y="540"/>
                  <a:chExt cx="506" cy="480"/>
                </a:xfrm>
              </p:grpSpPr>
              <p:sp>
                <p:nvSpPr>
                  <p:cNvPr id="321"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2"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3"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4"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5"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6"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7"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8"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9"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0"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7" name="Group 328"/>
                <p:cNvGrpSpPr>
                  <a:grpSpLocks noChangeAspect="1"/>
                </p:cNvGrpSpPr>
                <p:nvPr/>
              </p:nvGrpSpPr>
              <p:grpSpPr bwMode="auto">
                <a:xfrm>
                  <a:off x="7232650" y="2336794"/>
                  <a:ext cx="555625" cy="490538"/>
                  <a:chOff x="3810" y="540"/>
                  <a:chExt cx="506" cy="480"/>
                </a:xfrm>
              </p:grpSpPr>
              <p:sp>
                <p:nvSpPr>
                  <p:cNvPr id="311"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2"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3"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4"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5"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6"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7"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8"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9"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0"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8" name="Group 339"/>
                <p:cNvGrpSpPr>
                  <a:grpSpLocks noChangeAspect="1"/>
                </p:cNvGrpSpPr>
                <p:nvPr/>
              </p:nvGrpSpPr>
              <p:grpSpPr bwMode="auto">
                <a:xfrm>
                  <a:off x="6089650" y="2074857"/>
                  <a:ext cx="555625" cy="490538"/>
                  <a:chOff x="3810" y="540"/>
                  <a:chExt cx="506" cy="480"/>
                </a:xfrm>
              </p:grpSpPr>
              <p:sp>
                <p:nvSpPr>
                  <p:cNvPr id="301"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2"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3"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4"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5"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6"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7"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8"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9"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0"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9" name="Group 350"/>
                <p:cNvGrpSpPr>
                  <a:grpSpLocks noChangeAspect="1"/>
                </p:cNvGrpSpPr>
                <p:nvPr/>
              </p:nvGrpSpPr>
              <p:grpSpPr bwMode="auto">
                <a:xfrm>
                  <a:off x="5784850" y="2946392"/>
                  <a:ext cx="555625" cy="490538"/>
                  <a:chOff x="3810" y="540"/>
                  <a:chExt cx="506" cy="480"/>
                </a:xfrm>
              </p:grpSpPr>
              <p:sp>
                <p:nvSpPr>
                  <p:cNvPr id="291"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2"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3"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4"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5"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6"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7"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8"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9"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0"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0" name="Group 361"/>
                <p:cNvGrpSpPr>
                  <a:grpSpLocks noChangeAspect="1"/>
                </p:cNvGrpSpPr>
                <p:nvPr/>
              </p:nvGrpSpPr>
              <p:grpSpPr bwMode="auto">
                <a:xfrm>
                  <a:off x="6577013" y="3378192"/>
                  <a:ext cx="555625" cy="490538"/>
                  <a:chOff x="3810" y="540"/>
                  <a:chExt cx="506" cy="480"/>
                </a:xfrm>
              </p:grpSpPr>
              <p:sp>
                <p:nvSpPr>
                  <p:cNvPr id="281"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2"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3"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4"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5"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6"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7"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8"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9"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0"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1" name="Group 372"/>
                <p:cNvGrpSpPr>
                  <a:grpSpLocks noChangeAspect="1"/>
                </p:cNvGrpSpPr>
                <p:nvPr/>
              </p:nvGrpSpPr>
              <p:grpSpPr bwMode="auto">
                <a:xfrm>
                  <a:off x="4992688" y="3378192"/>
                  <a:ext cx="555625" cy="490538"/>
                  <a:chOff x="3810" y="540"/>
                  <a:chExt cx="506" cy="480"/>
                </a:xfrm>
              </p:grpSpPr>
              <p:sp>
                <p:nvSpPr>
                  <p:cNvPr id="271"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2"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3"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4"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5"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6"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7"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8"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9"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0"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2" name="Group 383"/>
                <p:cNvGrpSpPr>
                  <a:grpSpLocks noChangeAspect="1"/>
                </p:cNvGrpSpPr>
                <p:nvPr/>
              </p:nvGrpSpPr>
              <p:grpSpPr bwMode="auto">
                <a:xfrm>
                  <a:off x="5713413" y="3595682"/>
                  <a:ext cx="555625" cy="490538"/>
                  <a:chOff x="3810" y="540"/>
                  <a:chExt cx="506" cy="480"/>
                </a:xfrm>
              </p:grpSpPr>
              <p:sp>
                <p:nvSpPr>
                  <p:cNvPr id="261"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2"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3"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4"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5"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6"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7"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8"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9"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0"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43"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44"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45"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46"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47"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48"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49"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50"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1"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2"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53"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54"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55"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56"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57"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58"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59"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60"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grpSp>
            <p:nvGrpSpPr>
              <p:cNvPr id="204" name="Group 185"/>
              <p:cNvGrpSpPr/>
              <p:nvPr/>
            </p:nvGrpSpPr>
            <p:grpSpPr>
              <a:xfrm>
                <a:off x="838200" y="3810000"/>
                <a:ext cx="3115932" cy="447020"/>
                <a:chOff x="4191000" y="4038600"/>
                <a:chExt cx="3115932" cy="447020"/>
              </a:xfrm>
            </p:grpSpPr>
            <p:sp>
              <p:nvSpPr>
                <p:cNvPr id="215"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6"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17"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18" name="Text Box 241"/>
                <p:cNvSpPr txBox="1">
                  <a:spLocks noChangeArrowheads="1"/>
                </p:cNvSpPr>
                <p:nvPr/>
              </p:nvSpPr>
              <p:spPr bwMode="auto">
                <a:xfrm>
                  <a:off x="4876800" y="423939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19"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20" name="Text Box 241"/>
                <p:cNvSpPr txBox="1">
                  <a:spLocks noChangeArrowheads="1"/>
                </p:cNvSpPr>
                <p:nvPr/>
              </p:nvSpPr>
              <p:spPr bwMode="auto">
                <a:xfrm>
                  <a:off x="6553200" y="4038600"/>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21"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22" name="Text Box 241"/>
                <p:cNvSpPr txBox="1">
                  <a:spLocks noChangeArrowheads="1"/>
                </p:cNvSpPr>
                <p:nvPr/>
              </p:nvSpPr>
              <p:spPr bwMode="auto">
                <a:xfrm>
                  <a:off x="6553200" y="423939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205" name="AutoShape 184"/>
              <p:cNvSpPr>
                <a:spLocks noChangeArrowheads="1"/>
              </p:cNvSpPr>
              <p:nvPr/>
            </p:nvSpPr>
            <p:spPr bwMode="auto">
              <a:xfrm>
                <a:off x="4724400" y="2667000"/>
                <a:ext cx="2514600" cy="457200"/>
              </a:xfrm>
              <a:prstGeom prst="wedgeRoundRectCallout">
                <a:avLst>
                  <a:gd name="adj1" fmla="val -100990"/>
                  <a:gd name="adj2" fmla="val 25060"/>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206"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207"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08"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209" name="TextBox 208"/>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10" name="TextBox 209"/>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11" name="TextBox 210"/>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12" name="TextBox 211"/>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13" name="TextBox 212"/>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14" name="TextBox 213"/>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195" name="AutoShape 256"/>
            <p:cNvSpPr>
              <a:spLocks noChangeArrowheads="1"/>
            </p:cNvSpPr>
            <p:nvPr/>
          </p:nvSpPr>
          <p:spPr bwMode="auto">
            <a:xfrm>
              <a:off x="3733800" y="48006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6" name="AutoShape 256"/>
            <p:cNvSpPr>
              <a:spLocks noChangeArrowheads="1"/>
            </p:cNvSpPr>
            <p:nvPr/>
          </p:nvSpPr>
          <p:spPr bwMode="auto">
            <a:xfrm>
              <a:off x="3886200" y="50292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7"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427038"/>
          </a:xfrm>
        </p:spPr>
        <p:txBody>
          <a:bodyPr/>
          <a:lstStyle/>
          <a:p>
            <a:pPr eaLnBrk="1" hangingPunct="1">
              <a:defRPr/>
            </a:pPr>
            <a:r>
              <a:rPr lang="en-US" altLang="zh-CN" sz="2800" dirty="0" smtClean="0">
                <a:solidFill>
                  <a:srgbClr val="CC3300"/>
                </a:solidFill>
                <a:effectLst>
                  <a:outerShdw blurRad="38100" dist="38100" dir="2700000" algn="tl">
                    <a:srgbClr val="C0C0C0"/>
                  </a:outerShdw>
                </a:effectLst>
                <a:latin typeface="Verdana" pitchFamily="34" charset="0"/>
              </a:rPr>
              <a:t>Special Handlings on Primary Ingress</a:t>
            </a:r>
          </a:p>
        </p:txBody>
      </p:sp>
      <p:sp>
        <p:nvSpPr>
          <p:cNvPr id="4" name="Rectangle 3"/>
          <p:cNvSpPr txBox="1">
            <a:spLocks noChangeArrowheads="1"/>
          </p:cNvSpPr>
          <p:nvPr/>
        </p:nvSpPr>
        <p:spPr bwMode="auto">
          <a:xfrm>
            <a:off x="152400" y="304800"/>
            <a:ext cx="4953000" cy="190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lang="en-US" dirty="0" smtClean="0"/>
              <a:t>Relay-Message Method:</a:t>
            </a:r>
          </a:p>
          <a:p>
            <a:pPr marL="342900" lvl="0" indent="-342900" eaLnBrk="0" hangingPunct="0">
              <a:spcBef>
                <a:spcPct val="20000"/>
              </a:spcBef>
              <a:buFont typeface="+mj-lt"/>
              <a:buAutoNum type="arabicPeriod"/>
              <a:defRPr/>
            </a:pPr>
            <a:r>
              <a:rPr lang="en-US" altLang="zh-CN" sz="1200" dirty="0" smtClean="0"/>
              <a:t>sends</a:t>
            </a:r>
            <a:r>
              <a:rPr lang="en-US" altLang="zh-CN" sz="1200" dirty="0" smtClean="0">
                <a:solidFill>
                  <a:srgbClr val="0000CC"/>
                </a:solidFill>
              </a:rPr>
              <a:t> </a:t>
            </a:r>
            <a:r>
              <a:rPr lang="en-US" altLang="zh-CN" sz="1200" dirty="0" smtClean="0">
                <a:solidFill>
                  <a:srgbClr val="0000CC"/>
                </a:solidFill>
              </a:rPr>
              <a:t>Path with INGRESS_PROTECTION</a:t>
            </a:r>
            <a:r>
              <a:rPr lang="en-US" altLang="zh-CN" sz="1200" dirty="0" smtClean="0"/>
              <a:t> to backup ingress after primary LSP is set up</a:t>
            </a:r>
          </a:p>
          <a:p>
            <a:pPr marL="342900" lvl="0" indent="-342900" eaLnBrk="0" hangingPunct="0">
              <a:spcBef>
                <a:spcPct val="20000"/>
              </a:spcBef>
              <a:buFont typeface="+mj-lt"/>
              <a:buAutoNum type="arabicPeriod"/>
              <a:defRPr/>
            </a:pPr>
            <a:r>
              <a:rPr lang="en-US" altLang="zh-CN" sz="1200" dirty="0" smtClean="0"/>
              <a:t>stores </a:t>
            </a:r>
            <a:r>
              <a:rPr lang="en-US" altLang="zh-CN" sz="1200" dirty="0" smtClean="0"/>
              <a:t>states after receiving </a:t>
            </a:r>
            <a:r>
              <a:rPr lang="en-US" altLang="zh-CN" sz="1200" dirty="0" err="1" smtClean="0">
                <a:solidFill>
                  <a:srgbClr val="0000CC"/>
                </a:solidFill>
              </a:rPr>
              <a:t>Resv</a:t>
            </a:r>
            <a:r>
              <a:rPr lang="en-US" altLang="zh-CN" sz="1200" dirty="0" smtClean="0">
                <a:solidFill>
                  <a:srgbClr val="0000CC"/>
                </a:solidFill>
              </a:rPr>
              <a:t> with INGRESS_PROTECTION</a:t>
            </a:r>
            <a:r>
              <a:rPr lang="en-US" altLang="zh-CN" sz="1200" dirty="0" smtClean="0"/>
              <a:t> from backup ingress</a:t>
            </a:r>
          </a:p>
          <a:p>
            <a:pPr marL="342900" lvl="0" indent="-342900" eaLnBrk="0" hangingPunct="0">
              <a:spcBef>
                <a:spcPct val="20000"/>
              </a:spcBef>
              <a:buFont typeface="+mj-lt"/>
              <a:buAutoNum type="arabicPeriod"/>
              <a:defRPr/>
            </a:pPr>
            <a:r>
              <a:rPr lang="en-US" sz="1200" dirty="0" smtClean="0"/>
              <a:t>removes </a:t>
            </a:r>
            <a:r>
              <a:rPr lang="en-US" sz="1200" dirty="0" smtClean="0"/>
              <a:t>session to backup ingress when tearing down primary LSP (or failure or abnormal events in backup ingress occur)</a:t>
            </a:r>
          </a:p>
          <a:p>
            <a:pPr marL="342900" lvl="0" indent="-342900" eaLnBrk="0" hangingPunct="0">
              <a:spcBef>
                <a:spcPct val="20000"/>
              </a:spcBef>
              <a:buFont typeface="+mj-lt"/>
              <a:buAutoNum type="arabicPeriod"/>
              <a:defRPr/>
            </a:pPr>
            <a:r>
              <a:rPr lang="en-US" sz="1200" dirty="0" smtClean="0"/>
              <a:t>refreshes </a:t>
            </a:r>
            <a:r>
              <a:rPr lang="en-US" sz="1200" dirty="0" smtClean="0"/>
              <a:t>session to backup ingress when refreshing primary </a:t>
            </a:r>
            <a:r>
              <a:rPr lang="en-US" sz="1200" dirty="0" smtClean="0"/>
              <a:t>LSP</a:t>
            </a:r>
            <a:endParaRPr lang="en-US" sz="1200" dirty="0" smtClean="0"/>
          </a:p>
        </p:txBody>
      </p:sp>
      <p:sp>
        <p:nvSpPr>
          <p:cNvPr id="5" name="Rectangle 3"/>
          <p:cNvSpPr txBox="1">
            <a:spLocks noChangeArrowheads="1"/>
          </p:cNvSpPr>
          <p:nvPr/>
        </p:nvSpPr>
        <p:spPr bwMode="auto">
          <a:xfrm>
            <a:off x="0" y="1981200"/>
            <a:ext cx="8991600" cy="259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kumimoji="0" lang="en-US" b="0" i="0" u="none" strike="noStrike" kern="0" cap="none" spc="0" normalizeH="0" baseline="0" noProof="0" dirty="0" smtClean="0">
                <a:ln>
                  <a:noFill/>
                </a:ln>
                <a:effectLst/>
                <a:uLnTx/>
                <a:uFillTx/>
                <a:latin typeface="+mj-lt"/>
                <a:ea typeface="+mn-ea"/>
                <a:cs typeface="+mn-cs"/>
              </a:rPr>
              <a:t>Proxy-Ingress</a:t>
            </a:r>
            <a:r>
              <a:rPr kumimoji="0" lang="en-US" b="0" i="0" u="none" strike="noStrike" kern="0" cap="none" spc="0" normalizeH="0" noProof="0" dirty="0" smtClean="0">
                <a:ln>
                  <a:noFill/>
                </a:ln>
                <a:effectLst/>
                <a:uLnTx/>
                <a:uFillTx/>
                <a:latin typeface="+mj-lt"/>
                <a:ea typeface="+mn-ea"/>
                <a:cs typeface="+mn-cs"/>
              </a:rPr>
              <a:t> </a:t>
            </a:r>
            <a:r>
              <a:rPr lang="en-US" kern="0" noProof="0" dirty="0" smtClean="0">
                <a:latin typeface="+mj-lt"/>
                <a:ea typeface="+mn-ea"/>
              </a:rPr>
              <a:t>Method</a:t>
            </a:r>
            <a:r>
              <a:rPr kumimoji="0" lang="en-US" altLang="zh-CN" b="0" i="0" u="none" strike="noStrike" kern="0" cap="none" spc="0" normalizeH="0" noProof="0" dirty="0" smtClean="0">
                <a:ln>
                  <a:noFill/>
                </a:ln>
                <a:effectLst/>
                <a:uLnTx/>
                <a:uFillTx/>
                <a:latin typeface="+mj-lt"/>
                <a:ea typeface="+mn-ea"/>
                <a:cs typeface="+mn-cs"/>
              </a:rPr>
              <a:t>:</a:t>
            </a:r>
          </a:p>
          <a:p>
            <a:pPr marL="342900" lvl="0" indent="-342900" eaLnBrk="0" hangingPunct="0">
              <a:spcBef>
                <a:spcPct val="20000"/>
              </a:spcBef>
              <a:buFont typeface="+mj-lt"/>
              <a:buAutoNum type="arabicPeriod"/>
              <a:defRPr/>
            </a:pPr>
            <a:r>
              <a:rPr lang="en-US" sz="1200" kern="0" dirty="0" smtClean="0">
                <a:latin typeface="+mj-lt"/>
                <a:ea typeface="+mn-ea"/>
              </a:rPr>
              <a:t>changes </a:t>
            </a:r>
            <a:r>
              <a:rPr lang="en-US" sz="1200" kern="0" dirty="0" smtClean="0">
                <a:latin typeface="+mj-lt"/>
                <a:ea typeface="+mn-ea"/>
              </a:rPr>
              <a:t>the ERO for primary LSP (ERO: proxy-ingress </a:t>
            </a:r>
            <a:r>
              <a:rPr lang="en-US" sz="1200" kern="0" dirty="0" smtClean="0">
                <a:latin typeface="+mj-lt"/>
                <a:ea typeface="+mn-ea"/>
                <a:sym typeface="Wingdings" pitchFamily="2" charset="2"/>
              </a:rPr>
              <a:t></a:t>
            </a:r>
            <a:r>
              <a:rPr lang="en-US" sz="1200" kern="0" dirty="0" smtClean="0">
                <a:latin typeface="+mj-lt"/>
                <a:ea typeface="+mn-ea"/>
              </a:rPr>
              <a:t> backup ingress </a:t>
            </a:r>
            <a:r>
              <a:rPr lang="en-US" sz="1200" kern="0" dirty="0" smtClean="0">
                <a:latin typeface="+mj-lt"/>
                <a:ea typeface="+mn-ea"/>
                <a:sym typeface="Wingdings" pitchFamily="2" charset="2"/>
              </a:rPr>
              <a:t></a:t>
            </a:r>
            <a:r>
              <a:rPr lang="en-US" sz="1200" kern="0" dirty="0" smtClean="0">
                <a:latin typeface="+mj-lt"/>
                <a:ea typeface="+mn-ea"/>
              </a:rPr>
              <a:t>primary ingress </a:t>
            </a:r>
            <a:r>
              <a:rPr lang="en-US" sz="1200" kern="0" dirty="0" smtClean="0">
                <a:latin typeface="+mj-lt"/>
                <a:ea typeface="+mn-ea"/>
                <a:sym typeface="Wingdings" pitchFamily="2" charset="2"/>
              </a:rPr>
              <a:t> next hop  …)</a:t>
            </a:r>
          </a:p>
          <a:p>
            <a:pPr marL="342900" lvl="0" indent="-342900" eaLnBrk="0" hangingPunct="0">
              <a:spcBef>
                <a:spcPct val="20000"/>
              </a:spcBef>
              <a:buFont typeface="+mj-lt"/>
              <a:buAutoNum type="arabicPeriod"/>
              <a:defRPr/>
            </a:pPr>
            <a:r>
              <a:rPr lang="en-US" sz="1200" kern="0" dirty="0" smtClean="0">
                <a:latin typeface="+mj-lt"/>
                <a:ea typeface="+mn-ea"/>
                <a:sym typeface="Wingdings" pitchFamily="2" charset="2"/>
              </a:rPr>
              <a:t>sends </a:t>
            </a:r>
            <a:r>
              <a:rPr lang="en-US" altLang="zh-CN" sz="1200" dirty="0" smtClean="0">
                <a:solidFill>
                  <a:srgbClr val="0000CC"/>
                </a:solidFill>
              </a:rPr>
              <a:t>Path with INGRESS_PROTECTION</a:t>
            </a:r>
            <a:r>
              <a:rPr lang="en-US" altLang="zh-CN" sz="1200" dirty="0" smtClean="0"/>
              <a:t> to backup ingress after changing the ERO</a:t>
            </a:r>
          </a:p>
          <a:p>
            <a:pPr marL="342900" lvl="0" indent="-342900" eaLnBrk="0" hangingPunct="0">
              <a:spcBef>
                <a:spcPct val="20000"/>
              </a:spcBef>
              <a:buFont typeface="+mj-lt"/>
              <a:buAutoNum type="arabicPeriod"/>
              <a:defRPr/>
            </a:pPr>
            <a:r>
              <a:rPr lang="en-US" sz="1200" kern="0" dirty="0" smtClean="0">
                <a:latin typeface="+mj-lt"/>
                <a:ea typeface="+mn-ea"/>
              </a:rPr>
              <a:t>sends </a:t>
            </a:r>
            <a:r>
              <a:rPr lang="en-US" altLang="zh-CN" sz="1200" dirty="0" smtClean="0">
                <a:solidFill>
                  <a:srgbClr val="0000CC"/>
                </a:solidFill>
              </a:rPr>
              <a:t>Path without INGRESS_PROTECTION</a:t>
            </a:r>
            <a:r>
              <a:rPr lang="en-US" altLang="zh-CN" sz="1200" dirty="0" smtClean="0"/>
              <a:t> to next hop after receiving </a:t>
            </a:r>
            <a:r>
              <a:rPr lang="en-US" altLang="zh-CN" sz="1200" dirty="0" smtClean="0">
                <a:solidFill>
                  <a:srgbClr val="0000CC"/>
                </a:solidFill>
              </a:rPr>
              <a:t>Path with INGRESS_PROTECTION </a:t>
            </a:r>
            <a:r>
              <a:rPr lang="en-US" altLang="zh-CN" sz="1200" dirty="0" smtClean="0"/>
              <a:t>from backup ingress</a:t>
            </a:r>
            <a:endParaRPr lang="en-US" altLang="zh-CN" sz="1200" dirty="0" smtClean="0">
              <a:solidFill>
                <a:srgbClr val="0000CC"/>
              </a:solidFill>
            </a:endParaRPr>
          </a:p>
          <a:p>
            <a:pPr marL="342900" lvl="0" indent="-342900" eaLnBrk="0" hangingPunct="0">
              <a:spcBef>
                <a:spcPct val="20000"/>
              </a:spcBef>
              <a:buFont typeface="+mj-lt"/>
              <a:buAutoNum type="arabicPeriod"/>
              <a:defRPr/>
            </a:pPr>
            <a:r>
              <a:rPr lang="en-US" altLang="zh-CN" sz="1200" dirty="0" smtClean="0"/>
              <a:t>After receiving </a:t>
            </a:r>
            <a:r>
              <a:rPr lang="en-US" altLang="zh-CN" sz="1200" dirty="0" err="1" smtClean="0"/>
              <a:t>Resv</a:t>
            </a:r>
            <a:r>
              <a:rPr lang="en-US" altLang="zh-CN" sz="1200" dirty="0" smtClean="0"/>
              <a:t> without INGRESS_PROTECTION from next hop, </a:t>
            </a:r>
            <a:r>
              <a:rPr lang="en-US" altLang="zh-CN" sz="1200" kern="0" dirty="0" smtClean="0"/>
              <a:t>i</a:t>
            </a:r>
            <a:r>
              <a:rPr lang="en-US" sz="1200" kern="0" dirty="0" smtClean="0"/>
              <a:t>t does not assign a normal label for the interface from its upstream node (backup ingress), or write a cross connect from its upstream node to its next hop; it sends </a:t>
            </a:r>
            <a:r>
              <a:rPr lang="en-US" altLang="zh-CN" sz="1200" dirty="0" err="1" smtClean="0">
                <a:solidFill>
                  <a:srgbClr val="0000CC"/>
                </a:solidFill>
              </a:rPr>
              <a:t>Resv</a:t>
            </a:r>
            <a:r>
              <a:rPr lang="en-US" altLang="zh-CN" sz="1200" dirty="0" smtClean="0">
                <a:solidFill>
                  <a:srgbClr val="0000CC"/>
                </a:solidFill>
              </a:rPr>
              <a:t> with INGRESS_PROTECTION</a:t>
            </a:r>
            <a:r>
              <a:rPr lang="en-US" altLang="zh-CN" sz="1200" dirty="0" smtClean="0"/>
              <a:t> to its upstream node (i.e., backup ingress).</a:t>
            </a:r>
          </a:p>
          <a:p>
            <a:pPr marL="342900" indent="-342900" eaLnBrk="0" hangingPunct="0">
              <a:spcBef>
                <a:spcPct val="20000"/>
              </a:spcBef>
              <a:buFont typeface="+mj-lt"/>
              <a:buAutoNum type="arabicPeriod"/>
              <a:defRPr/>
            </a:pPr>
            <a:r>
              <a:rPr lang="en-US" altLang="zh-CN" sz="1200" dirty="0" smtClean="0"/>
              <a:t>After receiving </a:t>
            </a:r>
            <a:r>
              <a:rPr lang="en-US" altLang="zh-CN" sz="1200" dirty="0" err="1" smtClean="0">
                <a:solidFill>
                  <a:srgbClr val="0000CC"/>
                </a:solidFill>
              </a:rPr>
              <a:t>Resv</a:t>
            </a:r>
            <a:r>
              <a:rPr lang="en-US" altLang="zh-CN" sz="1200" dirty="0" smtClean="0">
                <a:solidFill>
                  <a:srgbClr val="0000CC"/>
                </a:solidFill>
              </a:rPr>
              <a:t> with INGRESS_PROTECTION</a:t>
            </a:r>
            <a:r>
              <a:rPr lang="en-US" altLang="zh-CN" sz="1200" dirty="0" smtClean="0"/>
              <a:t> from backup ingress, </a:t>
            </a:r>
            <a:r>
              <a:rPr lang="en-US" altLang="zh-CN" sz="1200" dirty="0" smtClean="0"/>
              <a:t>stores </a:t>
            </a:r>
            <a:r>
              <a:rPr lang="en-US" altLang="zh-CN" sz="1200" dirty="0" smtClean="0"/>
              <a:t>states and write LFIB for primary LSP</a:t>
            </a:r>
            <a:endParaRPr lang="en-US" sz="1200" kern="0" dirty="0" smtClean="0">
              <a:solidFill>
                <a:srgbClr val="0000CC"/>
              </a:solidFill>
              <a:latin typeface="+mj-lt"/>
              <a:ea typeface="+mn-ea"/>
            </a:endParaRPr>
          </a:p>
          <a:p>
            <a:pPr marL="342900" lvl="0" indent="-342900" eaLnBrk="0" hangingPunct="0">
              <a:spcBef>
                <a:spcPct val="20000"/>
              </a:spcBef>
              <a:buFont typeface="+mj-lt"/>
              <a:buAutoNum type="arabicPeriod"/>
              <a:defRPr/>
            </a:pPr>
            <a:r>
              <a:rPr lang="en-US" sz="1200" kern="0" dirty="0" smtClean="0">
                <a:latin typeface="+mj-lt"/>
                <a:ea typeface="+mn-ea"/>
              </a:rPr>
              <a:t>detects </a:t>
            </a:r>
            <a:r>
              <a:rPr lang="en-US" sz="1200" kern="0" dirty="0" smtClean="0">
                <a:latin typeface="+mj-lt"/>
                <a:ea typeface="+mn-ea"/>
              </a:rPr>
              <a:t>failures of the backup ingress, handles failures and other abnormal events happening in the backup ingress and the path segments between proxy ingress and backup ingress (and between primary ingress and backup ingress), and changes the signaling path for the primary LSP when a failure or abnormal event happens in the backup ingress or the path segments.</a:t>
            </a:r>
          </a:p>
        </p:txBody>
      </p:sp>
      <p:grpSp>
        <p:nvGrpSpPr>
          <p:cNvPr id="6" name="Group 5"/>
          <p:cNvGrpSpPr/>
          <p:nvPr/>
        </p:nvGrpSpPr>
        <p:grpSpPr>
          <a:xfrm>
            <a:off x="5181599" y="76200"/>
            <a:ext cx="5257801" cy="2285998"/>
            <a:chOff x="3962399" y="457200"/>
            <a:chExt cx="5257801" cy="2285998"/>
          </a:xfrm>
        </p:grpSpPr>
        <p:grpSp>
          <p:nvGrpSpPr>
            <p:cNvPr id="7" name="Group 202"/>
            <p:cNvGrpSpPr/>
            <p:nvPr/>
          </p:nvGrpSpPr>
          <p:grpSpPr>
            <a:xfrm>
              <a:off x="3962399" y="457200"/>
              <a:ext cx="5257801" cy="2285998"/>
              <a:chOff x="3124200" y="685800"/>
              <a:chExt cx="5257801" cy="2285998"/>
            </a:xfrm>
          </p:grpSpPr>
          <p:grpSp>
            <p:nvGrpSpPr>
              <p:cNvPr id="9" name="Group 8"/>
              <p:cNvGrpSpPr/>
              <p:nvPr/>
            </p:nvGrpSpPr>
            <p:grpSpPr>
              <a:xfrm>
                <a:off x="3124200" y="685800"/>
                <a:ext cx="5257801" cy="2285998"/>
                <a:chOff x="2482612" y="1066800"/>
                <a:chExt cx="6361350" cy="2885420"/>
              </a:xfrm>
            </p:grpSpPr>
            <p:grpSp>
              <p:nvGrpSpPr>
                <p:cNvPr id="16" name="Group 188"/>
                <p:cNvGrpSpPr/>
                <p:nvPr/>
              </p:nvGrpSpPr>
              <p:grpSpPr>
                <a:xfrm>
                  <a:off x="2482612" y="1066800"/>
                  <a:ext cx="6361350" cy="2514594"/>
                  <a:chOff x="2482612" y="1633538"/>
                  <a:chExt cx="6361350" cy="2514594"/>
                </a:xfrm>
              </p:grpSpPr>
              <p:pic>
                <p:nvPicPr>
                  <p:cNvPr id="2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2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3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31"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3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3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3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35" name="Group 247"/>
                  <p:cNvGrpSpPr>
                    <a:grpSpLocks noChangeAspect="1"/>
                  </p:cNvGrpSpPr>
                  <p:nvPr/>
                </p:nvGrpSpPr>
                <p:grpSpPr bwMode="auto">
                  <a:xfrm>
                    <a:off x="4622800" y="2235192"/>
                    <a:ext cx="555625" cy="490538"/>
                    <a:chOff x="3810" y="540"/>
                    <a:chExt cx="506" cy="480"/>
                  </a:xfrm>
                </p:grpSpPr>
                <p:sp>
                  <p:nvSpPr>
                    <p:cNvPr id="183"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4"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5"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86"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87"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8"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9"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90"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91"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92"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6" name="Group 258"/>
                  <p:cNvGrpSpPr>
                    <a:grpSpLocks noChangeAspect="1"/>
                  </p:cNvGrpSpPr>
                  <p:nvPr/>
                </p:nvGrpSpPr>
                <p:grpSpPr bwMode="auto">
                  <a:xfrm>
                    <a:off x="8078788" y="3316282"/>
                    <a:ext cx="555625" cy="490538"/>
                    <a:chOff x="3810" y="540"/>
                    <a:chExt cx="506" cy="480"/>
                  </a:xfrm>
                </p:grpSpPr>
                <p:sp>
                  <p:nvSpPr>
                    <p:cNvPr id="173"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4"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5"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6"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7"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8"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9"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0"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1"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2"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7" name="Group 269"/>
                  <p:cNvGrpSpPr>
                    <a:grpSpLocks noChangeAspect="1"/>
                  </p:cNvGrpSpPr>
                  <p:nvPr/>
                </p:nvGrpSpPr>
                <p:grpSpPr bwMode="auto">
                  <a:xfrm>
                    <a:off x="7467600" y="3657594"/>
                    <a:ext cx="555625" cy="490538"/>
                    <a:chOff x="3810" y="540"/>
                    <a:chExt cx="506" cy="480"/>
                  </a:xfrm>
                </p:grpSpPr>
                <p:sp>
                  <p:nvSpPr>
                    <p:cNvPr id="163"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5"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6"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7"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9"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0"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1"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2"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8" name="Group 280"/>
                  <p:cNvGrpSpPr>
                    <a:grpSpLocks noChangeAspect="1"/>
                  </p:cNvGrpSpPr>
                  <p:nvPr/>
                </p:nvGrpSpPr>
                <p:grpSpPr bwMode="auto">
                  <a:xfrm>
                    <a:off x="7467600" y="1676394"/>
                    <a:ext cx="555625" cy="490538"/>
                    <a:chOff x="3810" y="540"/>
                    <a:chExt cx="506" cy="480"/>
                  </a:xfrm>
                </p:grpSpPr>
                <p:sp>
                  <p:nvSpPr>
                    <p:cNvPr id="153"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4"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5"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6"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7"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8"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9"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0"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1"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2"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9" name="Group 291"/>
                  <p:cNvGrpSpPr>
                    <a:grpSpLocks noChangeAspect="1"/>
                  </p:cNvGrpSpPr>
                  <p:nvPr/>
                </p:nvGrpSpPr>
                <p:grpSpPr bwMode="auto">
                  <a:xfrm>
                    <a:off x="7772400" y="2285994"/>
                    <a:ext cx="555625" cy="490538"/>
                    <a:chOff x="3810" y="540"/>
                    <a:chExt cx="506" cy="480"/>
                  </a:xfrm>
                </p:grpSpPr>
                <p:sp>
                  <p:nvSpPr>
                    <p:cNvPr id="143"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4"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5"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6"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7"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8"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9"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0"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1"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2"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0" name="Group 306"/>
                  <p:cNvGrpSpPr>
                    <a:grpSpLocks noChangeAspect="1"/>
                  </p:cNvGrpSpPr>
                  <p:nvPr/>
                </p:nvGrpSpPr>
                <p:grpSpPr bwMode="auto">
                  <a:xfrm>
                    <a:off x="6205538" y="2163757"/>
                    <a:ext cx="555625" cy="490538"/>
                    <a:chOff x="3810" y="540"/>
                    <a:chExt cx="506" cy="480"/>
                  </a:xfrm>
                </p:grpSpPr>
                <p:sp>
                  <p:nvSpPr>
                    <p:cNvPr id="133"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5"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6"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7"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9"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0"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1"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2"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1" name="Group 317"/>
                  <p:cNvGrpSpPr>
                    <a:grpSpLocks noChangeAspect="1"/>
                  </p:cNvGrpSpPr>
                  <p:nvPr/>
                </p:nvGrpSpPr>
                <p:grpSpPr bwMode="auto">
                  <a:xfrm>
                    <a:off x="7162800" y="3124192"/>
                    <a:ext cx="555625" cy="490538"/>
                    <a:chOff x="3810" y="540"/>
                    <a:chExt cx="506" cy="480"/>
                  </a:xfrm>
                </p:grpSpPr>
                <p:sp>
                  <p:nvSpPr>
                    <p:cNvPr id="123"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4"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5"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6"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7"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8"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9"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0"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1"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2"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2" name="Group 328"/>
                  <p:cNvGrpSpPr>
                    <a:grpSpLocks noChangeAspect="1"/>
                  </p:cNvGrpSpPr>
                  <p:nvPr/>
                </p:nvGrpSpPr>
                <p:grpSpPr bwMode="auto">
                  <a:xfrm>
                    <a:off x="6934200" y="2057394"/>
                    <a:ext cx="555625" cy="490538"/>
                    <a:chOff x="3810" y="540"/>
                    <a:chExt cx="506" cy="480"/>
                  </a:xfrm>
                </p:grpSpPr>
                <p:sp>
                  <p:nvSpPr>
                    <p:cNvPr id="113"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4"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5"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6"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7"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9"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0"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1"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2"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3" name="Group 339"/>
                  <p:cNvGrpSpPr>
                    <a:grpSpLocks noChangeAspect="1"/>
                  </p:cNvGrpSpPr>
                  <p:nvPr/>
                </p:nvGrpSpPr>
                <p:grpSpPr bwMode="auto">
                  <a:xfrm>
                    <a:off x="5918200" y="1658932"/>
                    <a:ext cx="555625" cy="490538"/>
                    <a:chOff x="3810" y="540"/>
                    <a:chExt cx="506" cy="480"/>
                  </a:xfrm>
                </p:grpSpPr>
                <p:sp>
                  <p:nvSpPr>
                    <p:cNvPr id="103"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4"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5"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6"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7"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8"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9"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0"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1"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2"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4" name="Group 350"/>
                  <p:cNvGrpSpPr>
                    <a:grpSpLocks noChangeAspect="1"/>
                  </p:cNvGrpSpPr>
                  <p:nvPr/>
                </p:nvGrpSpPr>
                <p:grpSpPr bwMode="auto">
                  <a:xfrm>
                    <a:off x="5486400" y="2666992"/>
                    <a:ext cx="555625" cy="490538"/>
                    <a:chOff x="3810" y="540"/>
                    <a:chExt cx="506" cy="480"/>
                  </a:xfrm>
                </p:grpSpPr>
                <p:sp>
                  <p:nvSpPr>
                    <p:cNvPr id="93"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4"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5"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6"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7"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8"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9"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0"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1"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2"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5" name="Group 361"/>
                  <p:cNvGrpSpPr>
                    <a:grpSpLocks noChangeAspect="1"/>
                  </p:cNvGrpSpPr>
                  <p:nvPr/>
                </p:nvGrpSpPr>
                <p:grpSpPr bwMode="auto">
                  <a:xfrm>
                    <a:off x="6278563" y="3098792"/>
                    <a:ext cx="555625" cy="490538"/>
                    <a:chOff x="3810" y="540"/>
                    <a:chExt cx="506" cy="480"/>
                  </a:xfrm>
                </p:grpSpPr>
                <p:sp>
                  <p:nvSpPr>
                    <p:cNvPr id="83"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4"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5"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6"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7"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8"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9"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0"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1"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2"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6" name="Group 372"/>
                  <p:cNvGrpSpPr>
                    <a:grpSpLocks noChangeAspect="1"/>
                  </p:cNvGrpSpPr>
                  <p:nvPr/>
                </p:nvGrpSpPr>
                <p:grpSpPr bwMode="auto">
                  <a:xfrm>
                    <a:off x="4694238" y="3098792"/>
                    <a:ext cx="555625" cy="490538"/>
                    <a:chOff x="3810" y="540"/>
                    <a:chExt cx="506" cy="480"/>
                  </a:xfrm>
                </p:grpSpPr>
                <p:sp>
                  <p:nvSpPr>
                    <p:cNvPr id="73"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5"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9"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7" name="Group 383"/>
                  <p:cNvGrpSpPr>
                    <a:grpSpLocks noChangeAspect="1"/>
                  </p:cNvGrpSpPr>
                  <p:nvPr/>
                </p:nvGrpSpPr>
                <p:grpSpPr bwMode="auto">
                  <a:xfrm>
                    <a:off x="5414963" y="3316282"/>
                    <a:ext cx="555625" cy="490538"/>
                    <a:chOff x="3810" y="540"/>
                    <a:chExt cx="506" cy="480"/>
                  </a:xfrm>
                </p:grpSpPr>
                <p:sp>
                  <p:nvSpPr>
                    <p:cNvPr id="63"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5"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6"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7"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9"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0"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1"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2"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4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5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5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5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5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5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5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5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5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6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6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62"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17" name="Group 185"/>
                <p:cNvGrpSpPr/>
                <p:nvPr/>
              </p:nvGrpSpPr>
              <p:grpSpPr>
                <a:xfrm>
                  <a:off x="5105400" y="3505200"/>
                  <a:ext cx="3176859" cy="447020"/>
                  <a:chOff x="4191000" y="4038600"/>
                  <a:chExt cx="3176859" cy="447020"/>
                </a:xfrm>
              </p:grpSpPr>
              <p:sp>
                <p:nvSpPr>
                  <p:cNvPr id="2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23"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2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5"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7"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10" name="AutoShape 256"/>
              <p:cNvSpPr>
                <a:spLocks noChangeArrowheads="1"/>
              </p:cNvSpPr>
              <p:nvPr/>
            </p:nvSpPr>
            <p:spPr bwMode="auto">
              <a:xfrm>
                <a:off x="4800600" y="1295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1" name="TextBox 10"/>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2" name="TextBox 11"/>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3" name="AutoShape 182"/>
              <p:cNvSpPr>
                <a:spLocks noChangeArrowheads="1"/>
              </p:cNvSpPr>
              <p:nvPr/>
            </p:nvSpPr>
            <p:spPr bwMode="auto">
              <a:xfrm>
                <a:off x="3200401" y="2209800"/>
                <a:ext cx="1981200" cy="381000"/>
              </a:xfrm>
              <a:prstGeom prst="wedgeRoundRectCallout">
                <a:avLst>
                  <a:gd name="adj1" fmla="val 59059"/>
                  <a:gd name="adj2" fmla="val -7937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sp>
            <p:nvSpPr>
              <p:cNvPr id="14" name="TextBox 13"/>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5"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8" name="TextBox 7"/>
            <p:cNvSpPr txBox="1"/>
            <p:nvPr/>
          </p:nvSpPr>
          <p:spPr>
            <a:xfrm>
              <a:off x="6172200" y="1201579"/>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grpSp>
      <p:grpSp>
        <p:nvGrpSpPr>
          <p:cNvPr id="193" name="Group 192"/>
          <p:cNvGrpSpPr/>
          <p:nvPr/>
        </p:nvGrpSpPr>
        <p:grpSpPr>
          <a:xfrm>
            <a:off x="762000" y="4444997"/>
            <a:ext cx="7696200" cy="2870203"/>
            <a:chOff x="914400" y="4081459"/>
            <a:chExt cx="7696200" cy="2870203"/>
          </a:xfrm>
        </p:grpSpPr>
        <p:grpSp>
          <p:nvGrpSpPr>
            <p:cNvPr id="194" name="Group 183"/>
            <p:cNvGrpSpPr/>
            <p:nvPr/>
          </p:nvGrpSpPr>
          <p:grpSpPr>
            <a:xfrm>
              <a:off x="914400" y="4081459"/>
              <a:ext cx="7696200" cy="2870203"/>
              <a:chOff x="304800" y="1719259"/>
              <a:chExt cx="7696200" cy="2870203"/>
            </a:xfrm>
          </p:grpSpPr>
          <p:sp>
            <p:nvSpPr>
              <p:cNvPr id="198" name="AutoShape 170"/>
              <p:cNvSpPr>
                <a:spLocks noChangeArrowheads="1"/>
              </p:cNvSpPr>
              <p:nvPr/>
            </p:nvSpPr>
            <p:spPr bwMode="auto">
              <a:xfrm>
                <a:off x="3200400" y="1846262"/>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99" name="AutoShape 182"/>
              <p:cNvSpPr>
                <a:spLocks noChangeArrowheads="1"/>
              </p:cNvSpPr>
              <p:nvPr/>
            </p:nvSpPr>
            <p:spPr bwMode="auto">
              <a:xfrm>
                <a:off x="304800" y="1846262"/>
                <a:ext cx="2673350" cy="457200"/>
              </a:xfrm>
              <a:prstGeom prst="wedgeRoundRectCallout">
                <a:avLst>
                  <a:gd name="adj1" fmla="val 54181"/>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200" name="AutoShape 184"/>
              <p:cNvSpPr>
                <a:spLocks noChangeArrowheads="1"/>
              </p:cNvSpPr>
              <p:nvPr/>
            </p:nvSpPr>
            <p:spPr bwMode="auto">
              <a:xfrm>
                <a:off x="304800" y="2405062"/>
                <a:ext cx="2590800" cy="355600"/>
              </a:xfrm>
              <a:prstGeom prst="wedgeRoundRectCallout">
                <a:avLst>
                  <a:gd name="adj1" fmla="val 66974"/>
                  <a:gd name="adj2" fmla="val 157749"/>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201" name="Group 369"/>
              <p:cNvGrpSpPr/>
              <p:nvPr/>
            </p:nvGrpSpPr>
            <p:grpSpPr>
              <a:xfrm>
                <a:off x="2813050" y="1719259"/>
                <a:ext cx="4578350" cy="2870203"/>
                <a:chOff x="4565650" y="1879596"/>
                <a:chExt cx="4578350" cy="2870203"/>
              </a:xfrm>
            </p:grpSpPr>
            <p:pic>
              <p:nvPicPr>
                <p:cNvPr id="223"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947861"/>
                  <a:ext cx="4195762" cy="2801938"/>
                </a:xfrm>
                <a:prstGeom prst="rect">
                  <a:avLst/>
                </a:prstGeom>
                <a:noFill/>
                <a:ln w="9525">
                  <a:noFill/>
                  <a:miter lim="800000"/>
                  <a:headEnd/>
                  <a:tailEnd/>
                </a:ln>
              </p:spPr>
            </p:pic>
            <p:sp>
              <p:nvSpPr>
                <p:cNvPr id="224"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25"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26"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27"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28"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29"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230" name="Group 247"/>
                <p:cNvGrpSpPr>
                  <a:grpSpLocks noChangeAspect="1"/>
                </p:cNvGrpSpPr>
                <p:nvPr/>
              </p:nvGrpSpPr>
              <p:grpSpPr bwMode="auto">
                <a:xfrm>
                  <a:off x="4921250" y="2514594"/>
                  <a:ext cx="555625" cy="490538"/>
                  <a:chOff x="3810" y="540"/>
                  <a:chExt cx="506" cy="480"/>
                </a:xfrm>
              </p:grpSpPr>
              <p:sp>
                <p:nvSpPr>
                  <p:cNvPr id="381"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2"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3"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84"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85"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6"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7"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88"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89"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90"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1" name="Group 258"/>
                <p:cNvGrpSpPr>
                  <a:grpSpLocks noChangeAspect="1"/>
                </p:cNvGrpSpPr>
                <p:nvPr/>
              </p:nvGrpSpPr>
              <p:grpSpPr bwMode="auto">
                <a:xfrm>
                  <a:off x="8377238" y="3595684"/>
                  <a:ext cx="555625" cy="490538"/>
                  <a:chOff x="3810" y="540"/>
                  <a:chExt cx="506" cy="480"/>
                </a:xfrm>
              </p:grpSpPr>
              <p:sp>
                <p:nvSpPr>
                  <p:cNvPr id="371"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2"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3"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4"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5"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6"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7"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8"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9"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80"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2" name="Group 269"/>
                <p:cNvGrpSpPr>
                  <a:grpSpLocks noChangeAspect="1"/>
                </p:cNvGrpSpPr>
                <p:nvPr/>
              </p:nvGrpSpPr>
              <p:grpSpPr bwMode="auto">
                <a:xfrm>
                  <a:off x="7918450" y="4089396"/>
                  <a:ext cx="555625" cy="490538"/>
                  <a:chOff x="3810" y="540"/>
                  <a:chExt cx="506" cy="480"/>
                </a:xfrm>
              </p:grpSpPr>
              <p:sp>
                <p:nvSpPr>
                  <p:cNvPr id="361"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2"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3"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4"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5"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6"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7"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8"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9"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0"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3" name="Group 280"/>
                <p:cNvGrpSpPr>
                  <a:grpSpLocks noChangeAspect="1"/>
                </p:cNvGrpSpPr>
                <p:nvPr/>
              </p:nvGrpSpPr>
              <p:grpSpPr bwMode="auto">
                <a:xfrm>
                  <a:off x="7766050" y="1879596"/>
                  <a:ext cx="555625" cy="490538"/>
                  <a:chOff x="3810" y="540"/>
                  <a:chExt cx="506" cy="480"/>
                </a:xfrm>
              </p:grpSpPr>
              <p:sp>
                <p:nvSpPr>
                  <p:cNvPr id="351"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2"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3"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4"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5"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6"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7"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8"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9"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0"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4" name="Group 291"/>
                <p:cNvGrpSpPr>
                  <a:grpSpLocks noChangeAspect="1"/>
                </p:cNvGrpSpPr>
                <p:nvPr/>
              </p:nvGrpSpPr>
              <p:grpSpPr bwMode="auto">
                <a:xfrm>
                  <a:off x="8088313" y="2443159"/>
                  <a:ext cx="555625" cy="490538"/>
                  <a:chOff x="3810" y="540"/>
                  <a:chExt cx="506" cy="480"/>
                </a:xfrm>
              </p:grpSpPr>
              <p:sp>
                <p:nvSpPr>
                  <p:cNvPr id="341"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2"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3"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4"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5"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6"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7"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8"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9"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0"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5" name="Group 306"/>
                <p:cNvGrpSpPr>
                  <a:grpSpLocks noChangeAspect="1"/>
                </p:cNvGrpSpPr>
                <p:nvPr/>
              </p:nvGrpSpPr>
              <p:grpSpPr bwMode="auto">
                <a:xfrm>
                  <a:off x="6503988" y="2443159"/>
                  <a:ext cx="555625" cy="490538"/>
                  <a:chOff x="3810" y="540"/>
                  <a:chExt cx="506" cy="480"/>
                </a:xfrm>
              </p:grpSpPr>
              <p:sp>
                <p:nvSpPr>
                  <p:cNvPr id="331"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2"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3"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4"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5"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6"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7"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8"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9"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0"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6" name="Group 317"/>
                <p:cNvGrpSpPr>
                  <a:grpSpLocks noChangeAspect="1"/>
                </p:cNvGrpSpPr>
                <p:nvPr/>
              </p:nvGrpSpPr>
              <p:grpSpPr bwMode="auto">
                <a:xfrm>
                  <a:off x="7440613" y="3667119"/>
                  <a:ext cx="555625" cy="490538"/>
                  <a:chOff x="3810" y="540"/>
                  <a:chExt cx="506" cy="480"/>
                </a:xfrm>
              </p:grpSpPr>
              <p:sp>
                <p:nvSpPr>
                  <p:cNvPr id="321"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2"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3"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4"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5"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6"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7"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8"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9"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0"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7" name="Group 328"/>
                <p:cNvGrpSpPr>
                  <a:grpSpLocks noChangeAspect="1"/>
                </p:cNvGrpSpPr>
                <p:nvPr/>
              </p:nvGrpSpPr>
              <p:grpSpPr bwMode="auto">
                <a:xfrm>
                  <a:off x="7232650" y="2336796"/>
                  <a:ext cx="555625" cy="490538"/>
                  <a:chOff x="3810" y="540"/>
                  <a:chExt cx="506" cy="480"/>
                </a:xfrm>
              </p:grpSpPr>
              <p:sp>
                <p:nvSpPr>
                  <p:cNvPr id="311"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2"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3"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4"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5"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6"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7"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8"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9"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0"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8" name="Group 339"/>
                <p:cNvGrpSpPr>
                  <a:grpSpLocks noChangeAspect="1"/>
                </p:cNvGrpSpPr>
                <p:nvPr/>
              </p:nvGrpSpPr>
              <p:grpSpPr bwMode="auto">
                <a:xfrm>
                  <a:off x="6089650" y="2074859"/>
                  <a:ext cx="555625" cy="490538"/>
                  <a:chOff x="3810" y="540"/>
                  <a:chExt cx="506" cy="480"/>
                </a:xfrm>
              </p:grpSpPr>
              <p:sp>
                <p:nvSpPr>
                  <p:cNvPr id="301"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2"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3"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4"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5"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6"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7"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8"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9"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0"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9" name="Group 350"/>
                <p:cNvGrpSpPr>
                  <a:grpSpLocks noChangeAspect="1"/>
                </p:cNvGrpSpPr>
                <p:nvPr/>
              </p:nvGrpSpPr>
              <p:grpSpPr bwMode="auto">
                <a:xfrm>
                  <a:off x="5784850" y="2946394"/>
                  <a:ext cx="555625" cy="490538"/>
                  <a:chOff x="3810" y="540"/>
                  <a:chExt cx="506" cy="480"/>
                </a:xfrm>
              </p:grpSpPr>
              <p:sp>
                <p:nvSpPr>
                  <p:cNvPr id="291"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2"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3"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4"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5"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6"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7"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8"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9"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0"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0" name="Group 361"/>
                <p:cNvGrpSpPr>
                  <a:grpSpLocks noChangeAspect="1"/>
                </p:cNvGrpSpPr>
                <p:nvPr/>
              </p:nvGrpSpPr>
              <p:grpSpPr bwMode="auto">
                <a:xfrm>
                  <a:off x="6577013" y="3378194"/>
                  <a:ext cx="555625" cy="490538"/>
                  <a:chOff x="3810" y="540"/>
                  <a:chExt cx="506" cy="480"/>
                </a:xfrm>
              </p:grpSpPr>
              <p:sp>
                <p:nvSpPr>
                  <p:cNvPr id="281"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2"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3"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4"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5"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6"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7"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8"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9"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0"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1" name="Group 372"/>
                <p:cNvGrpSpPr>
                  <a:grpSpLocks noChangeAspect="1"/>
                </p:cNvGrpSpPr>
                <p:nvPr/>
              </p:nvGrpSpPr>
              <p:grpSpPr bwMode="auto">
                <a:xfrm>
                  <a:off x="4992688" y="3378194"/>
                  <a:ext cx="555625" cy="490538"/>
                  <a:chOff x="3810" y="540"/>
                  <a:chExt cx="506" cy="480"/>
                </a:xfrm>
              </p:grpSpPr>
              <p:sp>
                <p:nvSpPr>
                  <p:cNvPr id="271"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2"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3"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4"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5"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6"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7"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8"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9"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0"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2" name="Group 383"/>
                <p:cNvGrpSpPr>
                  <a:grpSpLocks noChangeAspect="1"/>
                </p:cNvGrpSpPr>
                <p:nvPr/>
              </p:nvGrpSpPr>
              <p:grpSpPr bwMode="auto">
                <a:xfrm>
                  <a:off x="5713413" y="3595684"/>
                  <a:ext cx="555625" cy="490538"/>
                  <a:chOff x="3810" y="540"/>
                  <a:chExt cx="506" cy="480"/>
                </a:xfrm>
              </p:grpSpPr>
              <p:sp>
                <p:nvSpPr>
                  <p:cNvPr id="261"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2"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3"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4"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5"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6"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7"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8"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9"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0"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43"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44"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45"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46"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47"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48"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49"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50"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1"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2"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53"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54"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55"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56"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57"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58"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59"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60"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202" name="AutoShape 182"/>
              <p:cNvSpPr>
                <a:spLocks noChangeArrowheads="1"/>
              </p:cNvSpPr>
              <p:nvPr/>
            </p:nvSpPr>
            <p:spPr bwMode="auto">
              <a:xfrm>
                <a:off x="304800" y="2836862"/>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203" name="AutoShape 182"/>
              <p:cNvSpPr>
                <a:spLocks noChangeArrowheads="1"/>
              </p:cNvSpPr>
              <p:nvPr/>
            </p:nvSpPr>
            <p:spPr bwMode="auto">
              <a:xfrm>
                <a:off x="5867400" y="2667000"/>
                <a:ext cx="2133600" cy="5334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204" name="Group 185"/>
              <p:cNvGrpSpPr/>
              <p:nvPr/>
            </p:nvGrpSpPr>
            <p:grpSpPr>
              <a:xfrm>
                <a:off x="838200" y="3776659"/>
                <a:ext cx="3115932" cy="398621"/>
                <a:chOff x="4191000" y="4005259"/>
                <a:chExt cx="3115932" cy="398621"/>
              </a:xfrm>
            </p:grpSpPr>
            <p:sp>
              <p:nvSpPr>
                <p:cNvPr id="215" name="Line 238"/>
                <p:cNvSpPr>
                  <a:spLocks noChangeShapeType="1"/>
                </p:cNvSpPr>
                <p:nvPr/>
              </p:nvSpPr>
              <p:spPr bwMode="auto">
                <a:xfrm>
                  <a:off x="4191000" y="431005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6"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17"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18" name="Text Box 241"/>
                <p:cNvSpPr txBox="1">
                  <a:spLocks noChangeArrowheads="1"/>
                </p:cNvSpPr>
                <p:nvPr/>
              </p:nvSpPr>
              <p:spPr bwMode="auto">
                <a:xfrm>
                  <a:off x="4876800" y="415765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19" name="Line 233"/>
                <p:cNvSpPr>
                  <a:spLocks noChangeShapeType="1"/>
                </p:cNvSpPr>
                <p:nvPr/>
              </p:nvSpPr>
              <p:spPr bwMode="auto">
                <a:xfrm>
                  <a:off x="5943600" y="4157659"/>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20" name="Text Box 241"/>
                <p:cNvSpPr txBox="1">
                  <a:spLocks noChangeArrowheads="1"/>
                </p:cNvSpPr>
                <p:nvPr/>
              </p:nvSpPr>
              <p:spPr bwMode="auto">
                <a:xfrm>
                  <a:off x="6553200" y="4005259"/>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21" name="Line 233"/>
                <p:cNvSpPr>
                  <a:spLocks noChangeShapeType="1"/>
                </p:cNvSpPr>
                <p:nvPr/>
              </p:nvSpPr>
              <p:spPr bwMode="auto">
                <a:xfrm flipH="1">
                  <a:off x="6019800" y="431005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22" name="Text Box 241"/>
                <p:cNvSpPr txBox="1">
                  <a:spLocks noChangeArrowheads="1"/>
                </p:cNvSpPr>
                <p:nvPr/>
              </p:nvSpPr>
              <p:spPr bwMode="auto">
                <a:xfrm>
                  <a:off x="6553200" y="415765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205" name="AutoShape 184"/>
              <p:cNvSpPr>
                <a:spLocks noChangeArrowheads="1"/>
              </p:cNvSpPr>
              <p:nvPr/>
            </p:nvSpPr>
            <p:spPr bwMode="auto">
              <a:xfrm>
                <a:off x="5486400" y="1828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206"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207"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08"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209" name="TextBox 208"/>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10" name="TextBox 209"/>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11" name="TextBox 210"/>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12" name="TextBox 211"/>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13" name="TextBox 212"/>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14" name="TextBox 213"/>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195" name="AutoShape 256"/>
            <p:cNvSpPr>
              <a:spLocks noChangeArrowheads="1"/>
            </p:cNvSpPr>
            <p:nvPr/>
          </p:nvSpPr>
          <p:spPr bwMode="auto">
            <a:xfrm>
              <a:off x="3733800" y="48006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6" name="AutoShape 256"/>
            <p:cNvSpPr>
              <a:spLocks noChangeArrowheads="1"/>
            </p:cNvSpPr>
            <p:nvPr/>
          </p:nvSpPr>
          <p:spPr bwMode="auto">
            <a:xfrm>
              <a:off x="3886200" y="50292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7"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381000"/>
          </a:xfrm>
        </p:spPr>
        <p:txBody>
          <a:bodyPr/>
          <a:lstStyle/>
          <a:p>
            <a:pPr eaLnBrk="1" hangingPunct="1">
              <a:defRPr/>
            </a:pPr>
            <a:r>
              <a:rPr lang="en-US" altLang="zh-CN" sz="3200" dirty="0" smtClean="0">
                <a:solidFill>
                  <a:srgbClr val="CC3300"/>
                </a:solidFill>
                <a:effectLst>
                  <a:outerShdw blurRad="38100" dist="38100" dir="2700000" algn="tl">
                    <a:srgbClr val="C0C0C0"/>
                  </a:outerShdw>
                </a:effectLst>
                <a:latin typeface="Verdana" pitchFamily="34" charset="0"/>
              </a:rPr>
              <a:t>Special Handlings on Backup Ingress</a:t>
            </a:r>
          </a:p>
        </p:txBody>
      </p:sp>
      <p:sp>
        <p:nvSpPr>
          <p:cNvPr id="4" name="Rectangle 3"/>
          <p:cNvSpPr txBox="1">
            <a:spLocks noChangeArrowheads="1"/>
          </p:cNvSpPr>
          <p:nvPr/>
        </p:nvSpPr>
        <p:spPr bwMode="auto">
          <a:xfrm>
            <a:off x="152400" y="381000"/>
            <a:ext cx="5410200"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dirty="0" smtClean="0">
                <a:latin typeface="+mj-lt"/>
              </a:rPr>
              <a:t>Relay-Message Method:</a:t>
            </a:r>
          </a:p>
          <a:p>
            <a:pPr marL="342900" lvl="0" indent="-342900" eaLnBrk="0" hangingPunct="0">
              <a:spcBef>
                <a:spcPct val="20000"/>
              </a:spcBef>
              <a:buFont typeface="+mj-lt"/>
              <a:buAutoNum type="arabicPeriod"/>
              <a:defRPr/>
            </a:pPr>
            <a:r>
              <a:rPr lang="en-US" sz="800" kern="0" dirty="0" smtClean="0">
                <a:solidFill>
                  <a:srgbClr val="000000"/>
                </a:solidFill>
                <a:latin typeface="Arial"/>
                <a:ea typeface="宋体"/>
                <a:sym typeface="Wingdings" pitchFamily="2" charset="2"/>
              </a:rPr>
              <a:t>After receiving </a:t>
            </a:r>
            <a:r>
              <a:rPr lang="en-US" altLang="zh-CN" sz="800" dirty="0" smtClean="0">
                <a:solidFill>
                  <a:srgbClr val="0000CC"/>
                </a:solidFill>
              </a:rPr>
              <a:t>Path with INGRESS_PROTECTION</a:t>
            </a:r>
            <a:r>
              <a:rPr lang="en-US" altLang="zh-CN" sz="800" dirty="0" smtClean="0">
                <a:solidFill>
                  <a:srgbClr val="000000"/>
                </a:solidFill>
              </a:rPr>
              <a:t> from primary ingress, </a:t>
            </a:r>
            <a:r>
              <a:rPr lang="en-US" altLang="zh-CN" sz="800" kern="0" dirty="0" smtClean="0">
                <a:solidFill>
                  <a:srgbClr val="000000"/>
                </a:solidFill>
                <a:latin typeface="Arial"/>
                <a:ea typeface="宋体"/>
                <a:sym typeface="Wingdings" pitchFamily="2" charset="2"/>
              </a:rPr>
              <a:t>i</a:t>
            </a:r>
            <a:r>
              <a:rPr lang="en-US" sz="800" kern="0" dirty="0" smtClean="0">
                <a:solidFill>
                  <a:srgbClr val="000000"/>
                </a:solidFill>
                <a:latin typeface="Arial"/>
                <a:ea typeface="宋体"/>
                <a:sym typeface="Wingdings" pitchFamily="2" charset="2"/>
              </a:rPr>
              <a:t>t sends </a:t>
            </a:r>
            <a:r>
              <a:rPr lang="en-US" sz="800" dirty="0" err="1" smtClean="0">
                <a:solidFill>
                  <a:srgbClr val="0000CC"/>
                </a:solidFill>
                <a:sym typeface="Wingdings" pitchFamily="2" charset="2"/>
              </a:rPr>
              <a:t>Resv</a:t>
            </a:r>
            <a:r>
              <a:rPr lang="en-US" altLang="zh-CN" sz="800" dirty="0" smtClean="0">
                <a:solidFill>
                  <a:srgbClr val="0000CC"/>
                </a:solidFill>
              </a:rPr>
              <a:t> with INGRESS_PROTECTION</a:t>
            </a:r>
            <a:r>
              <a:rPr lang="en-US" altLang="zh-CN" sz="800" dirty="0" smtClean="0">
                <a:solidFill>
                  <a:srgbClr val="000000"/>
                </a:solidFill>
              </a:rPr>
              <a:t> to primary ingress,</a:t>
            </a:r>
            <a:r>
              <a:rPr lang="en-US" altLang="zh-CN" sz="1100" dirty="0" smtClean="0">
                <a:solidFill>
                  <a:srgbClr val="000000"/>
                </a:solidFill>
              </a:rPr>
              <a:t> but does </a:t>
            </a:r>
            <a:r>
              <a:rPr lang="en-US" altLang="zh-CN" sz="1100" dirty="0" smtClean="0">
                <a:solidFill>
                  <a:srgbClr val="0000CC"/>
                </a:solidFill>
              </a:rPr>
              <a:t>not reserve any resources</a:t>
            </a:r>
          </a:p>
          <a:p>
            <a:pPr marL="342900" lvl="0" indent="-342900" eaLnBrk="0" hangingPunct="0">
              <a:spcBef>
                <a:spcPct val="20000"/>
              </a:spcBef>
              <a:buFont typeface="+mj-lt"/>
              <a:buAutoNum type="arabicPeriod"/>
              <a:defRPr/>
            </a:pPr>
            <a:r>
              <a:rPr lang="en-US" sz="1100" dirty="0" smtClean="0">
                <a:solidFill>
                  <a:srgbClr val="000000"/>
                </a:solidFill>
              </a:rPr>
              <a:t>When detecting primary ingress failure, it must </a:t>
            </a:r>
            <a:r>
              <a:rPr lang="en-US" sz="1100" dirty="0" smtClean="0">
                <a:solidFill>
                  <a:srgbClr val="0000CC"/>
                </a:solidFill>
              </a:rPr>
              <a:t>keep the state for the Path </a:t>
            </a:r>
            <a:r>
              <a:rPr lang="en-US" sz="800" dirty="0" smtClean="0">
                <a:solidFill>
                  <a:srgbClr val="000000"/>
                </a:solidFill>
              </a:rPr>
              <a:t>message(s) originally received from the primary ingress, update the message(s) and put the message(s) into the bypass LSP tunnel to the next hop(s) of the primary </a:t>
            </a:r>
            <a:r>
              <a:rPr lang="en-US" sz="800" dirty="0" smtClean="0">
                <a:solidFill>
                  <a:srgbClr val="000000"/>
                </a:solidFill>
              </a:rPr>
              <a:t>ingress. </a:t>
            </a:r>
            <a:r>
              <a:rPr lang="en-US" sz="1100" dirty="0" smtClean="0">
                <a:solidFill>
                  <a:srgbClr val="000000"/>
                </a:solidFill>
              </a:rPr>
              <a:t>It </a:t>
            </a:r>
            <a:r>
              <a:rPr lang="en-US" sz="1100" dirty="0" smtClean="0">
                <a:solidFill>
                  <a:srgbClr val="0000CC"/>
                </a:solidFill>
              </a:rPr>
              <a:t>keeps the state for the </a:t>
            </a:r>
            <a:r>
              <a:rPr lang="en-US" sz="1100" dirty="0" err="1" smtClean="0">
                <a:solidFill>
                  <a:srgbClr val="0000CC"/>
                </a:solidFill>
              </a:rPr>
              <a:t>Resv</a:t>
            </a:r>
            <a:r>
              <a:rPr lang="en-US" sz="1100" dirty="0" smtClean="0">
                <a:solidFill>
                  <a:srgbClr val="0000CC"/>
                </a:solidFill>
              </a:rPr>
              <a:t> </a:t>
            </a:r>
            <a:r>
              <a:rPr lang="en-US" sz="800" dirty="0" smtClean="0">
                <a:solidFill>
                  <a:srgbClr val="000000"/>
                </a:solidFill>
              </a:rPr>
              <a:t>message(s) and update the message(s) such as setting Protection-in-use</a:t>
            </a:r>
            <a:r>
              <a:rPr lang="en-US" sz="800" kern="0" dirty="0" smtClean="0">
                <a:solidFill>
                  <a:srgbClr val="000000"/>
                </a:solidFill>
                <a:latin typeface="Arial"/>
                <a:ea typeface="宋体"/>
              </a:rPr>
              <a:t>.</a:t>
            </a:r>
          </a:p>
          <a:p>
            <a:pPr marL="342900" lvl="0" indent="-342900" eaLnBrk="0" hangingPunct="0">
              <a:spcBef>
                <a:spcPct val="20000"/>
              </a:spcBef>
              <a:buFont typeface="+mj-lt"/>
              <a:buAutoNum type="arabicPeriod"/>
              <a:defRPr/>
            </a:pPr>
            <a:r>
              <a:rPr lang="en-US" sz="800" kern="0" dirty="0" smtClean="0">
                <a:solidFill>
                  <a:srgbClr val="000000"/>
                </a:solidFill>
                <a:latin typeface="Arial"/>
                <a:ea typeface="宋体"/>
              </a:rPr>
              <a:t>When the state for the Path message(s) is to be removed by Path Tear from primary ingress or refresh timer expiration with primary ingress up, </a:t>
            </a:r>
            <a:r>
              <a:rPr lang="en-US" sz="1100" kern="0" dirty="0" smtClean="0">
                <a:solidFill>
                  <a:srgbClr val="000000"/>
                </a:solidFill>
                <a:latin typeface="Arial"/>
                <a:ea typeface="宋体"/>
              </a:rPr>
              <a:t>it </a:t>
            </a:r>
            <a:r>
              <a:rPr lang="en-US" altLang="zh-CN" sz="1100" dirty="0" smtClean="0">
                <a:solidFill>
                  <a:srgbClr val="000000"/>
                </a:solidFill>
              </a:rPr>
              <a:t>tears </a:t>
            </a:r>
            <a:r>
              <a:rPr lang="en-US" altLang="zh-CN" sz="1100" dirty="0" smtClean="0">
                <a:solidFill>
                  <a:srgbClr val="0000CC"/>
                </a:solidFill>
              </a:rPr>
              <a:t>down the backup LSP(s) through calling existing </a:t>
            </a:r>
            <a:r>
              <a:rPr lang="en-US" altLang="zh-CN" sz="1100" dirty="0" smtClean="0">
                <a:solidFill>
                  <a:srgbClr val="0000CC"/>
                </a:solidFill>
              </a:rPr>
              <a:t>functions</a:t>
            </a:r>
            <a:endParaRPr lang="en-US" sz="1100" kern="0" dirty="0" smtClean="0">
              <a:solidFill>
                <a:srgbClr val="0000CC"/>
              </a:solidFill>
              <a:latin typeface="Arial"/>
              <a:ea typeface="宋体"/>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sp>
        <p:nvSpPr>
          <p:cNvPr id="5" name="Rectangle 3"/>
          <p:cNvSpPr txBox="1">
            <a:spLocks noChangeArrowheads="1"/>
          </p:cNvSpPr>
          <p:nvPr/>
        </p:nvSpPr>
        <p:spPr bwMode="auto">
          <a:xfrm>
            <a:off x="152400" y="2133600"/>
            <a:ext cx="8686800" cy="243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kumimoji="0" lang="en-US" b="0" i="0" u="none" strike="noStrike" kern="0" cap="none" spc="0" normalizeH="0" baseline="0" noProof="0" dirty="0" smtClean="0">
                <a:ln>
                  <a:noFill/>
                </a:ln>
                <a:effectLst/>
                <a:uLnTx/>
                <a:uFillTx/>
                <a:latin typeface="+mj-lt"/>
                <a:ea typeface="+mn-ea"/>
                <a:cs typeface="+mn-cs"/>
              </a:rPr>
              <a:t>Proxy-Ingress</a:t>
            </a:r>
            <a:r>
              <a:rPr kumimoji="0" lang="en-US" b="0" i="0" u="none" strike="noStrike" kern="0" cap="none" spc="0" normalizeH="0" noProof="0" dirty="0" smtClean="0">
                <a:ln>
                  <a:noFill/>
                </a:ln>
                <a:effectLst/>
                <a:uLnTx/>
                <a:uFillTx/>
                <a:latin typeface="+mj-lt"/>
                <a:ea typeface="+mn-ea"/>
                <a:cs typeface="+mn-cs"/>
              </a:rPr>
              <a:t> </a:t>
            </a:r>
            <a:r>
              <a:rPr lang="en-US" kern="0" noProof="0" dirty="0" smtClean="0">
                <a:latin typeface="+mj-lt"/>
                <a:ea typeface="+mn-ea"/>
              </a:rPr>
              <a:t>Method</a:t>
            </a:r>
            <a:r>
              <a:rPr kumimoji="0" lang="en-US" altLang="zh-CN" b="0" i="0" u="none" strike="noStrike" kern="0" cap="none" spc="0" normalizeH="0" noProof="0" dirty="0" smtClean="0">
                <a:ln>
                  <a:noFill/>
                </a:ln>
                <a:effectLst/>
                <a:uLnTx/>
                <a:uFillTx/>
                <a:latin typeface="+mj-lt"/>
                <a:ea typeface="+mn-ea"/>
                <a:cs typeface="+mn-cs"/>
              </a:rPr>
              <a:t>:</a:t>
            </a:r>
          </a:p>
          <a:p>
            <a:pPr marL="342900" lvl="0" indent="-342900" eaLnBrk="0" hangingPunct="0">
              <a:spcBef>
                <a:spcPct val="20000"/>
              </a:spcBef>
              <a:buFont typeface="+mj-lt"/>
              <a:buAutoNum type="arabicPeriod"/>
              <a:defRPr/>
            </a:pPr>
            <a:r>
              <a:rPr lang="en-US" sz="800" kern="0" dirty="0" smtClean="0">
                <a:solidFill>
                  <a:srgbClr val="000000"/>
                </a:solidFill>
                <a:latin typeface="Arial"/>
                <a:ea typeface="宋体"/>
                <a:sym typeface="Wingdings" pitchFamily="2" charset="2"/>
              </a:rPr>
              <a:t>After receiving </a:t>
            </a:r>
            <a:r>
              <a:rPr lang="en-US" altLang="zh-CN" sz="800" dirty="0" smtClean="0">
                <a:solidFill>
                  <a:srgbClr val="0000CC"/>
                </a:solidFill>
              </a:rPr>
              <a:t>Path with INGRESS_PROTECTION</a:t>
            </a:r>
            <a:r>
              <a:rPr lang="en-US" altLang="zh-CN" sz="800" dirty="0" smtClean="0">
                <a:solidFill>
                  <a:srgbClr val="000000"/>
                </a:solidFill>
              </a:rPr>
              <a:t> from proxy-ingress, </a:t>
            </a:r>
            <a:r>
              <a:rPr lang="en-US" altLang="zh-CN" sz="800" kern="0" dirty="0" smtClean="0">
                <a:solidFill>
                  <a:srgbClr val="000000"/>
                </a:solidFill>
                <a:latin typeface="Arial"/>
                <a:ea typeface="宋体"/>
                <a:sym typeface="Wingdings" pitchFamily="2" charset="2"/>
              </a:rPr>
              <a:t>i</a:t>
            </a:r>
            <a:r>
              <a:rPr lang="en-US" sz="800" kern="0" dirty="0" smtClean="0">
                <a:solidFill>
                  <a:srgbClr val="000000"/>
                </a:solidFill>
                <a:latin typeface="Arial"/>
                <a:ea typeface="宋体"/>
                <a:sym typeface="Wingdings" pitchFamily="2" charset="2"/>
              </a:rPr>
              <a:t>t sends </a:t>
            </a:r>
            <a:r>
              <a:rPr lang="en-US" altLang="zh-CN" sz="800" dirty="0" smtClean="0">
                <a:solidFill>
                  <a:srgbClr val="0000CC"/>
                </a:solidFill>
              </a:rPr>
              <a:t>Path with INGRESS_PROTECTION</a:t>
            </a:r>
            <a:r>
              <a:rPr lang="en-US" altLang="zh-CN" sz="800" dirty="0" smtClean="0">
                <a:solidFill>
                  <a:srgbClr val="000000"/>
                </a:solidFill>
              </a:rPr>
              <a:t> to primary ingress, </a:t>
            </a:r>
            <a:r>
              <a:rPr lang="en-US" altLang="zh-CN" sz="1100" dirty="0" smtClean="0">
                <a:solidFill>
                  <a:srgbClr val="000000"/>
                </a:solidFill>
              </a:rPr>
              <a:t>but does </a:t>
            </a:r>
            <a:r>
              <a:rPr lang="en-US" altLang="zh-CN" sz="1100" dirty="0" smtClean="0">
                <a:solidFill>
                  <a:srgbClr val="0000CC"/>
                </a:solidFill>
              </a:rPr>
              <a:t>not reserve any resources</a:t>
            </a:r>
          </a:p>
          <a:p>
            <a:pPr marL="342900" lvl="0" indent="-342900" eaLnBrk="0" hangingPunct="0">
              <a:spcBef>
                <a:spcPct val="20000"/>
              </a:spcBef>
              <a:buFont typeface="+mj-lt"/>
              <a:buAutoNum type="arabicPeriod"/>
              <a:defRPr/>
            </a:pPr>
            <a:r>
              <a:rPr lang="en-US" sz="800" kern="0" dirty="0" smtClean="0">
                <a:solidFill>
                  <a:srgbClr val="000000"/>
                </a:solidFill>
                <a:latin typeface="Arial"/>
                <a:ea typeface="宋体"/>
                <a:sym typeface="Wingdings" pitchFamily="2" charset="2"/>
              </a:rPr>
              <a:t>After receiving </a:t>
            </a:r>
            <a:r>
              <a:rPr lang="en-US" altLang="zh-CN" sz="800" dirty="0" err="1" smtClean="0">
                <a:solidFill>
                  <a:srgbClr val="0000CC"/>
                </a:solidFill>
              </a:rPr>
              <a:t>Resv</a:t>
            </a:r>
            <a:r>
              <a:rPr lang="en-US" altLang="zh-CN" sz="800" dirty="0" smtClean="0">
                <a:solidFill>
                  <a:srgbClr val="0000CC"/>
                </a:solidFill>
              </a:rPr>
              <a:t> with INGRESS_PROTECTION</a:t>
            </a:r>
            <a:r>
              <a:rPr lang="en-US" altLang="zh-CN" sz="800" dirty="0" smtClean="0">
                <a:solidFill>
                  <a:srgbClr val="000000"/>
                </a:solidFill>
              </a:rPr>
              <a:t> from its next hop (i.e., primary ingress), it considers the case that </a:t>
            </a:r>
            <a:r>
              <a:rPr lang="en-US" altLang="zh-CN" sz="1100" dirty="0" smtClean="0">
                <a:solidFill>
                  <a:srgbClr val="0000CC"/>
                </a:solidFill>
              </a:rPr>
              <a:t>no normal label is assigned by its next hop</a:t>
            </a:r>
            <a:r>
              <a:rPr lang="en-US" altLang="zh-CN" sz="1100" dirty="0" smtClean="0">
                <a:solidFill>
                  <a:srgbClr val="000000"/>
                </a:solidFill>
              </a:rPr>
              <a:t> (i.e., primary ingress). It does </a:t>
            </a:r>
            <a:r>
              <a:rPr lang="en-US" altLang="zh-CN" sz="1100" dirty="0" smtClean="0">
                <a:solidFill>
                  <a:srgbClr val="0000CC"/>
                </a:solidFill>
              </a:rPr>
              <a:t>not assign a normal label for the interface from its upstream node </a:t>
            </a:r>
            <a:r>
              <a:rPr lang="en-US" altLang="zh-CN" sz="1100" dirty="0" smtClean="0">
                <a:solidFill>
                  <a:srgbClr val="000000"/>
                </a:solidFill>
              </a:rPr>
              <a:t>(i.e., proxy ingress or primary ingress), </a:t>
            </a:r>
            <a:r>
              <a:rPr lang="en-US" altLang="zh-CN" sz="1100" dirty="0" smtClean="0">
                <a:solidFill>
                  <a:srgbClr val="0000CC"/>
                </a:solidFill>
              </a:rPr>
              <a:t>or write a cross connect </a:t>
            </a:r>
            <a:r>
              <a:rPr lang="en-US" altLang="zh-CN" sz="1100" dirty="0" smtClean="0">
                <a:solidFill>
                  <a:srgbClr val="000000"/>
                </a:solidFill>
              </a:rPr>
              <a:t>from its upstream node to its next hop. </a:t>
            </a:r>
            <a:r>
              <a:rPr lang="en-US" altLang="zh-CN" sz="800" dirty="0" smtClean="0">
                <a:solidFill>
                  <a:srgbClr val="000000"/>
                </a:solidFill>
              </a:rPr>
              <a:t>It sends a </a:t>
            </a:r>
            <a:r>
              <a:rPr lang="en-US" altLang="zh-CN" sz="800" dirty="0" err="1" smtClean="0">
                <a:solidFill>
                  <a:srgbClr val="0000CC"/>
                </a:solidFill>
              </a:rPr>
              <a:t>Resv</a:t>
            </a:r>
            <a:r>
              <a:rPr lang="en-US" altLang="zh-CN" sz="800" dirty="0" smtClean="0">
                <a:solidFill>
                  <a:srgbClr val="0000CC"/>
                </a:solidFill>
              </a:rPr>
              <a:t> with INGRESS_PROTECTION</a:t>
            </a:r>
            <a:r>
              <a:rPr lang="en-US" altLang="zh-CN" sz="800" dirty="0" smtClean="0">
                <a:solidFill>
                  <a:srgbClr val="000000"/>
                </a:solidFill>
              </a:rPr>
              <a:t> to its upstream node (proxy-ingress),</a:t>
            </a:r>
            <a:r>
              <a:rPr lang="en-US" altLang="zh-CN" sz="1100" dirty="0" smtClean="0">
                <a:solidFill>
                  <a:srgbClr val="000000"/>
                </a:solidFill>
              </a:rPr>
              <a:t> but does </a:t>
            </a:r>
            <a:r>
              <a:rPr lang="en-US" altLang="zh-CN" sz="1100" dirty="0" smtClean="0">
                <a:solidFill>
                  <a:srgbClr val="0000CC"/>
                </a:solidFill>
              </a:rPr>
              <a:t>not reserve any resource.</a:t>
            </a:r>
          </a:p>
          <a:p>
            <a:pPr marL="342900" indent="-342900" eaLnBrk="0" hangingPunct="0">
              <a:spcBef>
                <a:spcPct val="20000"/>
              </a:spcBef>
              <a:buFont typeface="+mj-lt"/>
              <a:buAutoNum type="arabicPeriod"/>
              <a:defRPr/>
            </a:pPr>
            <a:r>
              <a:rPr lang="en-US" sz="800" dirty="0" smtClean="0"/>
              <a:t>When detecting primary ingress failure, it can not get any Path messages from its previous hop (i.e., the proxy-ingress or the primary ingress), thus </a:t>
            </a:r>
            <a:r>
              <a:rPr lang="en-US" sz="1100" dirty="0" smtClean="0"/>
              <a:t>it must </a:t>
            </a:r>
            <a:r>
              <a:rPr lang="en-US" sz="1100" dirty="0" smtClean="0">
                <a:solidFill>
                  <a:srgbClr val="0000CC"/>
                </a:solidFill>
              </a:rPr>
              <a:t>keep the state for the Path </a:t>
            </a:r>
            <a:r>
              <a:rPr lang="en-US" sz="800" dirty="0" smtClean="0"/>
              <a:t>message(s) originally received from the primary ingress, update the message(s) and put the message(s) into the bypass LSP tunnel to the next hop(s) of the primary </a:t>
            </a:r>
            <a:r>
              <a:rPr lang="en-US" sz="800" dirty="0" smtClean="0"/>
              <a:t>ingress. It </a:t>
            </a:r>
            <a:r>
              <a:rPr lang="en-US" sz="800" dirty="0" smtClean="0"/>
              <a:t>can not send any </a:t>
            </a:r>
            <a:r>
              <a:rPr lang="en-US" sz="800" dirty="0" err="1" smtClean="0"/>
              <a:t>Resv</a:t>
            </a:r>
            <a:r>
              <a:rPr lang="en-US" sz="800" dirty="0" smtClean="0"/>
              <a:t> message(s) to its previous hop (i.e., the proxy-ingress or the primary ingress), </a:t>
            </a:r>
            <a:r>
              <a:rPr lang="en-US" sz="1100" dirty="0" smtClean="0"/>
              <a:t>thus it </a:t>
            </a:r>
            <a:r>
              <a:rPr lang="en-US" sz="1100" dirty="0" smtClean="0">
                <a:solidFill>
                  <a:srgbClr val="0000CC"/>
                </a:solidFill>
              </a:rPr>
              <a:t>keeps the state for the </a:t>
            </a:r>
            <a:r>
              <a:rPr lang="en-US" sz="1100" dirty="0" err="1" smtClean="0">
                <a:solidFill>
                  <a:srgbClr val="0000CC"/>
                </a:solidFill>
              </a:rPr>
              <a:t>Resv</a:t>
            </a:r>
            <a:r>
              <a:rPr lang="en-US" sz="1100" dirty="0" smtClean="0">
                <a:solidFill>
                  <a:srgbClr val="0000CC"/>
                </a:solidFill>
              </a:rPr>
              <a:t> </a:t>
            </a:r>
            <a:r>
              <a:rPr lang="en-US" sz="800" dirty="0" smtClean="0"/>
              <a:t>message(s) originally received  from its next hop (i.e., primary ingress) and update the message(s) such as setting Protection-in-use</a:t>
            </a:r>
            <a:r>
              <a:rPr lang="en-US" sz="800" kern="0" dirty="0" smtClean="0">
                <a:solidFill>
                  <a:srgbClr val="000000"/>
                </a:solidFill>
                <a:latin typeface="Arial"/>
                <a:ea typeface="宋体"/>
              </a:rPr>
              <a:t>.</a:t>
            </a:r>
          </a:p>
          <a:p>
            <a:pPr marL="342900" indent="-342900" eaLnBrk="0" hangingPunct="0">
              <a:spcBef>
                <a:spcPct val="20000"/>
              </a:spcBef>
              <a:buFont typeface="+mj-lt"/>
              <a:buAutoNum type="arabicPeriod"/>
              <a:defRPr/>
            </a:pPr>
            <a:r>
              <a:rPr lang="en-US" sz="800" kern="0" dirty="0" smtClean="0">
                <a:solidFill>
                  <a:srgbClr val="000000"/>
                </a:solidFill>
                <a:latin typeface="Arial"/>
                <a:ea typeface="宋体"/>
              </a:rPr>
              <a:t>When the state for the Path message(s) is to be removed by Path Tear from primary ingress or refresh timer expiration with primary ingress up, </a:t>
            </a:r>
            <a:r>
              <a:rPr lang="en-US" sz="1100" kern="0" dirty="0" smtClean="0">
                <a:solidFill>
                  <a:srgbClr val="000000"/>
                </a:solidFill>
                <a:latin typeface="Arial"/>
                <a:ea typeface="宋体"/>
              </a:rPr>
              <a:t>it </a:t>
            </a:r>
            <a:r>
              <a:rPr lang="en-US" altLang="zh-CN" sz="1100" dirty="0" smtClean="0">
                <a:solidFill>
                  <a:srgbClr val="000000"/>
                </a:solidFill>
              </a:rPr>
              <a:t>tears </a:t>
            </a:r>
            <a:r>
              <a:rPr lang="en-US" altLang="zh-CN" sz="1100" dirty="0" smtClean="0">
                <a:solidFill>
                  <a:srgbClr val="0000CC"/>
                </a:solidFill>
              </a:rPr>
              <a:t>down the backup LSP(s) through reusing FRR with changes</a:t>
            </a:r>
            <a:endParaRPr lang="en-US" sz="1100" kern="0" dirty="0" smtClean="0">
              <a:solidFill>
                <a:srgbClr val="0000CC"/>
              </a:solidFill>
              <a:latin typeface="Arial"/>
              <a:ea typeface="宋体"/>
            </a:endParaRPr>
          </a:p>
          <a:p>
            <a:pPr marL="342900" lvl="0" indent="-342900" eaLnBrk="0" hangingPunct="0">
              <a:spcBef>
                <a:spcPct val="20000"/>
              </a:spcBef>
              <a:defRPr/>
            </a:pPr>
            <a:endParaRPr lang="en-US" sz="1200" kern="0" dirty="0" smtClean="0">
              <a:solidFill>
                <a:srgbClr val="000000"/>
              </a:solidFill>
              <a:latin typeface="Arial"/>
              <a:ea typeface="宋体"/>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grpSp>
        <p:nvGrpSpPr>
          <p:cNvPr id="6" name="Group 5"/>
          <p:cNvGrpSpPr/>
          <p:nvPr/>
        </p:nvGrpSpPr>
        <p:grpSpPr>
          <a:xfrm>
            <a:off x="5410200" y="152400"/>
            <a:ext cx="5257801" cy="2285998"/>
            <a:chOff x="3962399" y="457200"/>
            <a:chExt cx="5257801" cy="2285998"/>
          </a:xfrm>
        </p:grpSpPr>
        <p:grpSp>
          <p:nvGrpSpPr>
            <p:cNvPr id="7" name="Group 202"/>
            <p:cNvGrpSpPr/>
            <p:nvPr/>
          </p:nvGrpSpPr>
          <p:grpSpPr>
            <a:xfrm>
              <a:off x="3962399" y="457200"/>
              <a:ext cx="5257801" cy="2285998"/>
              <a:chOff x="3124200" y="685800"/>
              <a:chExt cx="5257801" cy="2285998"/>
            </a:xfrm>
          </p:grpSpPr>
          <p:grpSp>
            <p:nvGrpSpPr>
              <p:cNvPr id="9" name="Group 8"/>
              <p:cNvGrpSpPr/>
              <p:nvPr/>
            </p:nvGrpSpPr>
            <p:grpSpPr>
              <a:xfrm>
                <a:off x="3124200" y="685800"/>
                <a:ext cx="5257801" cy="2285998"/>
                <a:chOff x="2482612" y="1066800"/>
                <a:chExt cx="6361350" cy="2885420"/>
              </a:xfrm>
            </p:grpSpPr>
            <p:grpSp>
              <p:nvGrpSpPr>
                <p:cNvPr id="16" name="Group 188"/>
                <p:cNvGrpSpPr/>
                <p:nvPr/>
              </p:nvGrpSpPr>
              <p:grpSpPr>
                <a:xfrm>
                  <a:off x="2482612" y="1066800"/>
                  <a:ext cx="6361350" cy="2514592"/>
                  <a:chOff x="2482612" y="1633538"/>
                  <a:chExt cx="6361350" cy="2514592"/>
                </a:xfrm>
              </p:grpSpPr>
              <p:pic>
                <p:nvPicPr>
                  <p:cNvPr id="2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2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3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31" name="Text Box 225"/>
                  <p:cNvSpPr txBox="1">
                    <a:spLocks noChangeArrowheads="1"/>
                  </p:cNvSpPr>
                  <p:nvPr/>
                </p:nvSpPr>
                <p:spPr bwMode="auto">
                  <a:xfrm>
                    <a:off x="4879642" y="3517740"/>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3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3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3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35" name="Group 247"/>
                  <p:cNvGrpSpPr>
                    <a:grpSpLocks noChangeAspect="1"/>
                  </p:cNvGrpSpPr>
                  <p:nvPr/>
                </p:nvGrpSpPr>
                <p:grpSpPr bwMode="auto">
                  <a:xfrm>
                    <a:off x="4622800" y="2235190"/>
                    <a:ext cx="555625" cy="490538"/>
                    <a:chOff x="3810" y="540"/>
                    <a:chExt cx="506" cy="480"/>
                  </a:xfrm>
                </p:grpSpPr>
                <p:sp>
                  <p:nvSpPr>
                    <p:cNvPr id="183"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4"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5"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86"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87"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8"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9"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90"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91"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92"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6" name="Group 258"/>
                  <p:cNvGrpSpPr>
                    <a:grpSpLocks noChangeAspect="1"/>
                  </p:cNvGrpSpPr>
                  <p:nvPr/>
                </p:nvGrpSpPr>
                <p:grpSpPr bwMode="auto">
                  <a:xfrm>
                    <a:off x="8078788" y="3316280"/>
                    <a:ext cx="555625" cy="490538"/>
                    <a:chOff x="3810" y="540"/>
                    <a:chExt cx="506" cy="480"/>
                  </a:xfrm>
                </p:grpSpPr>
                <p:sp>
                  <p:nvSpPr>
                    <p:cNvPr id="173"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4"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5"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6"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7"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8"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9"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0"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1"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2"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7" name="Group 269"/>
                  <p:cNvGrpSpPr>
                    <a:grpSpLocks noChangeAspect="1"/>
                  </p:cNvGrpSpPr>
                  <p:nvPr/>
                </p:nvGrpSpPr>
                <p:grpSpPr bwMode="auto">
                  <a:xfrm>
                    <a:off x="7467600" y="3657592"/>
                    <a:ext cx="555625" cy="490538"/>
                    <a:chOff x="3810" y="540"/>
                    <a:chExt cx="506" cy="480"/>
                  </a:xfrm>
                </p:grpSpPr>
                <p:sp>
                  <p:nvSpPr>
                    <p:cNvPr id="163"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5"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6"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7"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9"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0"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1"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2"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8" name="Group 280"/>
                  <p:cNvGrpSpPr>
                    <a:grpSpLocks noChangeAspect="1"/>
                  </p:cNvGrpSpPr>
                  <p:nvPr/>
                </p:nvGrpSpPr>
                <p:grpSpPr bwMode="auto">
                  <a:xfrm>
                    <a:off x="7467600" y="1676392"/>
                    <a:ext cx="555625" cy="490538"/>
                    <a:chOff x="3810" y="540"/>
                    <a:chExt cx="506" cy="480"/>
                  </a:xfrm>
                </p:grpSpPr>
                <p:sp>
                  <p:nvSpPr>
                    <p:cNvPr id="153"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4"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5"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6"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7"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8"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9"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0"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1"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2"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9" name="Group 291"/>
                  <p:cNvGrpSpPr>
                    <a:grpSpLocks noChangeAspect="1"/>
                  </p:cNvGrpSpPr>
                  <p:nvPr/>
                </p:nvGrpSpPr>
                <p:grpSpPr bwMode="auto">
                  <a:xfrm>
                    <a:off x="7772400" y="2285992"/>
                    <a:ext cx="555625" cy="490538"/>
                    <a:chOff x="3810" y="540"/>
                    <a:chExt cx="506" cy="480"/>
                  </a:xfrm>
                </p:grpSpPr>
                <p:sp>
                  <p:nvSpPr>
                    <p:cNvPr id="143"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4"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5"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6"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7"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8"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9"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0"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1"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2"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0" name="Group 306"/>
                  <p:cNvGrpSpPr>
                    <a:grpSpLocks noChangeAspect="1"/>
                  </p:cNvGrpSpPr>
                  <p:nvPr/>
                </p:nvGrpSpPr>
                <p:grpSpPr bwMode="auto">
                  <a:xfrm>
                    <a:off x="6205538" y="2163755"/>
                    <a:ext cx="555625" cy="490538"/>
                    <a:chOff x="3810" y="540"/>
                    <a:chExt cx="506" cy="480"/>
                  </a:xfrm>
                </p:grpSpPr>
                <p:sp>
                  <p:nvSpPr>
                    <p:cNvPr id="133"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5"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6"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7"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9"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0"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1"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2"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1" name="Group 317"/>
                  <p:cNvGrpSpPr>
                    <a:grpSpLocks noChangeAspect="1"/>
                  </p:cNvGrpSpPr>
                  <p:nvPr/>
                </p:nvGrpSpPr>
                <p:grpSpPr bwMode="auto">
                  <a:xfrm>
                    <a:off x="7162800" y="3124190"/>
                    <a:ext cx="555625" cy="490538"/>
                    <a:chOff x="3810" y="540"/>
                    <a:chExt cx="506" cy="480"/>
                  </a:xfrm>
                </p:grpSpPr>
                <p:sp>
                  <p:nvSpPr>
                    <p:cNvPr id="123"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4"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5"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6"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7"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8"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9"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0"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1"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2"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2" name="Group 328"/>
                  <p:cNvGrpSpPr>
                    <a:grpSpLocks noChangeAspect="1"/>
                  </p:cNvGrpSpPr>
                  <p:nvPr/>
                </p:nvGrpSpPr>
                <p:grpSpPr bwMode="auto">
                  <a:xfrm>
                    <a:off x="6934200" y="2057392"/>
                    <a:ext cx="555625" cy="490538"/>
                    <a:chOff x="3810" y="540"/>
                    <a:chExt cx="506" cy="480"/>
                  </a:xfrm>
                </p:grpSpPr>
                <p:sp>
                  <p:nvSpPr>
                    <p:cNvPr id="113"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4"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5"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6"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7"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9"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0"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1"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2"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3" name="Group 339"/>
                  <p:cNvGrpSpPr>
                    <a:grpSpLocks noChangeAspect="1"/>
                  </p:cNvGrpSpPr>
                  <p:nvPr/>
                </p:nvGrpSpPr>
                <p:grpSpPr bwMode="auto">
                  <a:xfrm>
                    <a:off x="5918200" y="1658930"/>
                    <a:ext cx="555625" cy="490538"/>
                    <a:chOff x="3810" y="540"/>
                    <a:chExt cx="506" cy="480"/>
                  </a:xfrm>
                </p:grpSpPr>
                <p:sp>
                  <p:nvSpPr>
                    <p:cNvPr id="103"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4"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5"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6"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7"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8"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9"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0"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1"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2"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4" name="Group 350"/>
                  <p:cNvGrpSpPr>
                    <a:grpSpLocks noChangeAspect="1"/>
                  </p:cNvGrpSpPr>
                  <p:nvPr/>
                </p:nvGrpSpPr>
                <p:grpSpPr bwMode="auto">
                  <a:xfrm>
                    <a:off x="5486400" y="2666990"/>
                    <a:ext cx="555625" cy="490538"/>
                    <a:chOff x="3810" y="540"/>
                    <a:chExt cx="506" cy="480"/>
                  </a:xfrm>
                </p:grpSpPr>
                <p:sp>
                  <p:nvSpPr>
                    <p:cNvPr id="93"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4"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5"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6"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7"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8"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9"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0"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1"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2"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5" name="Group 361"/>
                  <p:cNvGrpSpPr>
                    <a:grpSpLocks noChangeAspect="1"/>
                  </p:cNvGrpSpPr>
                  <p:nvPr/>
                </p:nvGrpSpPr>
                <p:grpSpPr bwMode="auto">
                  <a:xfrm>
                    <a:off x="6278563" y="3098790"/>
                    <a:ext cx="555625" cy="490538"/>
                    <a:chOff x="3810" y="540"/>
                    <a:chExt cx="506" cy="480"/>
                  </a:xfrm>
                </p:grpSpPr>
                <p:sp>
                  <p:nvSpPr>
                    <p:cNvPr id="83"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4"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5"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6"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7"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8"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9"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0"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1"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2"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6" name="Group 372"/>
                  <p:cNvGrpSpPr>
                    <a:grpSpLocks noChangeAspect="1"/>
                  </p:cNvGrpSpPr>
                  <p:nvPr/>
                </p:nvGrpSpPr>
                <p:grpSpPr bwMode="auto">
                  <a:xfrm>
                    <a:off x="4694238" y="3098790"/>
                    <a:ext cx="555625" cy="490538"/>
                    <a:chOff x="3810" y="540"/>
                    <a:chExt cx="506" cy="480"/>
                  </a:xfrm>
                </p:grpSpPr>
                <p:sp>
                  <p:nvSpPr>
                    <p:cNvPr id="73"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5"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9"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7" name="Group 383"/>
                  <p:cNvGrpSpPr>
                    <a:grpSpLocks noChangeAspect="1"/>
                  </p:cNvGrpSpPr>
                  <p:nvPr/>
                </p:nvGrpSpPr>
                <p:grpSpPr bwMode="auto">
                  <a:xfrm>
                    <a:off x="5414963" y="3316280"/>
                    <a:ext cx="555625" cy="490538"/>
                    <a:chOff x="3810" y="540"/>
                    <a:chExt cx="506" cy="480"/>
                  </a:xfrm>
                </p:grpSpPr>
                <p:sp>
                  <p:nvSpPr>
                    <p:cNvPr id="63"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5"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6"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7"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9"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0"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1"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2"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4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5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5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5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5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5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5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5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5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6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6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62"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17" name="Group 185"/>
                <p:cNvGrpSpPr/>
                <p:nvPr/>
              </p:nvGrpSpPr>
              <p:grpSpPr>
                <a:xfrm>
                  <a:off x="3865515" y="3505200"/>
                  <a:ext cx="2717803" cy="447020"/>
                  <a:chOff x="2951115" y="4038600"/>
                  <a:chExt cx="2717803" cy="447020"/>
                </a:xfrm>
              </p:grpSpPr>
              <p:sp>
                <p:nvSpPr>
                  <p:cNvPr id="20" name="Line 238"/>
                  <p:cNvSpPr>
                    <a:spLocks noChangeShapeType="1"/>
                  </p:cNvSpPr>
                  <p:nvPr/>
                </p:nvSpPr>
                <p:spPr bwMode="auto">
                  <a:xfrm>
                    <a:off x="2951115" y="4391800"/>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 name="Line 239"/>
                  <p:cNvSpPr>
                    <a:spLocks noChangeShapeType="1"/>
                  </p:cNvSpPr>
                  <p:nvPr/>
                </p:nvSpPr>
                <p:spPr bwMode="auto">
                  <a:xfrm>
                    <a:off x="2951115" y="4185423"/>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2" name="Text Box 240"/>
                  <p:cNvSpPr txBox="1">
                    <a:spLocks noChangeArrowheads="1"/>
                  </p:cNvSpPr>
                  <p:nvPr/>
                </p:nvSpPr>
                <p:spPr bwMode="auto">
                  <a:xfrm>
                    <a:off x="3504276" y="4038600"/>
                    <a:ext cx="1106487" cy="277000"/>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23" name="Text Box 241"/>
                  <p:cNvSpPr txBox="1">
                    <a:spLocks noChangeArrowheads="1"/>
                  </p:cNvSpPr>
                  <p:nvPr/>
                </p:nvSpPr>
                <p:spPr bwMode="auto">
                  <a:xfrm>
                    <a:off x="3504276" y="4239400"/>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24" name="Line 233"/>
                  <p:cNvSpPr>
                    <a:spLocks noChangeShapeType="1"/>
                  </p:cNvSpPr>
                  <p:nvPr/>
                </p:nvSpPr>
                <p:spPr bwMode="auto">
                  <a:xfrm>
                    <a:off x="442621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5" name="Text Box 241"/>
                  <p:cNvSpPr txBox="1">
                    <a:spLocks noChangeArrowheads="1"/>
                  </p:cNvSpPr>
                  <p:nvPr/>
                </p:nvSpPr>
                <p:spPr bwMode="auto">
                  <a:xfrm>
                    <a:off x="4887178" y="4038600"/>
                    <a:ext cx="781740" cy="246220"/>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6" name="Line 233"/>
                  <p:cNvSpPr>
                    <a:spLocks noChangeShapeType="1"/>
                  </p:cNvSpPr>
                  <p:nvPr/>
                </p:nvSpPr>
                <p:spPr bwMode="auto">
                  <a:xfrm flipH="1">
                    <a:off x="4426210" y="4391800"/>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7" name="Text Box 241"/>
                  <p:cNvSpPr txBox="1">
                    <a:spLocks noChangeArrowheads="1"/>
                  </p:cNvSpPr>
                  <p:nvPr/>
                </p:nvSpPr>
                <p:spPr bwMode="auto">
                  <a:xfrm>
                    <a:off x="4794984" y="4239400"/>
                    <a:ext cx="814659" cy="246220"/>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10" name="AutoShape 256"/>
              <p:cNvSpPr>
                <a:spLocks noChangeArrowheads="1"/>
              </p:cNvSpPr>
              <p:nvPr/>
            </p:nvSpPr>
            <p:spPr bwMode="auto">
              <a:xfrm>
                <a:off x="4876800" y="19050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1" name="TextBox 10"/>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2" name="TextBox 11"/>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3" name="AutoShape 182"/>
              <p:cNvSpPr>
                <a:spLocks noChangeArrowheads="1"/>
              </p:cNvSpPr>
              <p:nvPr/>
            </p:nvSpPr>
            <p:spPr bwMode="auto">
              <a:xfrm>
                <a:off x="3200401" y="2209800"/>
                <a:ext cx="1981200" cy="381000"/>
              </a:xfrm>
              <a:prstGeom prst="wedgeRoundRectCallout">
                <a:avLst>
                  <a:gd name="adj1" fmla="val 59059"/>
                  <a:gd name="adj2" fmla="val -7937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sp>
            <p:nvSpPr>
              <p:cNvPr id="14" name="TextBox 13"/>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5"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8" name="TextBox 7"/>
            <p:cNvSpPr txBox="1"/>
            <p:nvPr/>
          </p:nvSpPr>
          <p:spPr>
            <a:xfrm>
              <a:off x="6172200" y="1201579"/>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grpSp>
      <p:grpSp>
        <p:nvGrpSpPr>
          <p:cNvPr id="193" name="Group 192"/>
          <p:cNvGrpSpPr/>
          <p:nvPr/>
        </p:nvGrpSpPr>
        <p:grpSpPr>
          <a:xfrm>
            <a:off x="762000" y="4444995"/>
            <a:ext cx="7696200" cy="2870205"/>
            <a:chOff x="914400" y="4081457"/>
            <a:chExt cx="7696200" cy="2870205"/>
          </a:xfrm>
        </p:grpSpPr>
        <p:grpSp>
          <p:nvGrpSpPr>
            <p:cNvPr id="194" name="Group 183"/>
            <p:cNvGrpSpPr/>
            <p:nvPr/>
          </p:nvGrpSpPr>
          <p:grpSpPr>
            <a:xfrm>
              <a:off x="914400" y="4081457"/>
              <a:ext cx="7696200" cy="2870205"/>
              <a:chOff x="304800" y="1719257"/>
              <a:chExt cx="7696200" cy="2870205"/>
            </a:xfrm>
          </p:grpSpPr>
          <p:sp>
            <p:nvSpPr>
              <p:cNvPr id="198" name="AutoShape 170"/>
              <p:cNvSpPr>
                <a:spLocks noChangeArrowheads="1"/>
              </p:cNvSpPr>
              <p:nvPr/>
            </p:nvSpPr>
            <p:spPr bwMode="auto">
              <a:xfrm>
                <a:off x="3200400" y="1846262"/>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99" name="AutoShape 182"/>
              <p:cNvSpPr>
                <a:spLocks noChangeArrowheads="1"/>
              </p:cNvSpPr>
              <p:nvPr/>
            </p:nvSpPr>
            <p:spPr bwMode="auto">
              <a:xfrm>
                <a:off x="304800" y="1846262"/>
                <a:ext cx="2673350" cy="457200"/>
              </a:xfrm>
              <a:prstGeom prst="wedgeRoundRectCallout">
                <a:avLst>
                  <a:gd name="adj1" fmla="val 54181"/>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200" name="AutoShape 184"/>
              <p:cNvSpPr>
                <a:spLocks noChangeArrowheads="1"/>
              </p:cNvSpPr>
              <p:nvPr/>
            </p:nvSpPr>
            <p:spPr bwMode="auto">
              <a:xfrm>
                <a:off x="304800" y="2405062"/>
                <a:ext cx="2590800" cy="355600"/>
              </a:xfrm>
              <a:prstGeom prst="wedgeRoundRectCallout">
                <a:avLst>
                  <a:gd name="adj1" fmla="val 66974"/>
                  <a:gd name="adj2" fmla="val 157749"/>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201" name="Group 369"/>
              <p:cNvGrpSpPr/>
              <p:nvPr/>
            </p:nvGrpSpPr>
            <p:grpSpPr>
              <a:xfrm>
                <a:off x="2813050" y="1719257"/>
                <a:ext cx="4578350" cy="2870205"/>
                <a:chOff x="4565650" y="1879594"/>
                <a:chExt cx="4578350" cy="2870205"/>
              </a:xfrm>
            </p:grpSpPr>
            <p:pic>
              <p:nvPicPr>
                <p:cNvPr id="223"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947861"/>
                  <a:ext cx="4195762" cy="2801938"/>
                </a:xfrm>
                <a:prstGeom prst="rect">
                  <a:avLst/>
                </a:prstGeom>
                <a:noFill/>
                <a:ln w="9525">
                  <a:noFill/>
                  <a:miter lim="800000"/>
                  <a:headEnd/>
                  <a:tailEnd/>
                </a:ln>
              </p:spPr>
            </p:pic>
            <p:sp>
              <p:nvSpPr>
                <p:cNvPr id="224"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25"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26"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27"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28"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29"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230" name="Group 247"/>
                <p:cNvGrpSpPr>
                  <a:grpSpLocks noChangeAspect="1"/>
                </p:cNvGrpSpPr>
                <p:nvPr/>
              </p:nvGrpSpPr>
              <p:grpSpPr bwMode="auto">
                <a:xfrm>
                  <a:off x="4921250" y="2514592"/>
                  <a:ext cx="555625" cy="490538"/>
                  <a:chOff x="3810" y="540"/>
                  <a:chExt cx="506" cy="480"/>
                </a:xfrm>
              </p:grpSpPr>
              <p:sp>
                <p:nvSpPr>
                  <p:cNvPr id="381"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2"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3"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84"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85"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6"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7"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88"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89"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90"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1" name="Group 258"/>
                <p:cNvGrpSpPr>
                  <a:grpSpLocks noChangeAspect="1"/>
                </p:cNvGrpSpPr>
                <p:nvPr/>
              </p:nvGrpSpPr>
              <p:grpSpPr bwMode="auto">
                <a:xfrm>
                  <a:off x="8377238" y="3595682"/>
                  <a:ext cx="555625" cy="490538"/>
                  <a:chOff x="3810" y="540"/>
                  <a:chExt cx="506" cy="480"/>
                </a:xfrm>
              </p:grpSpPr>
              <p:sp>
                <p:nvSpPr>
                  <p:cNvPr id="371"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2"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3"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4"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5"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6"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7"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8"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9"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80"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2" name="Group 269"/>
                <p:cNvGrpSpPr>
                  <a:grpSpLocks noChangeAspect="1"/>
                </p:cNvGrpSpPr>
                <p:nvPr/>
              </p:nvGrpSpPr>
              <p:grpSpPr bwMode="auto">
                <a:xfrm>
                  <a:off x="7918450" y="4089394"/>
                  <a:ext cx="555625" cy="490538"/>
                  <a:chOff x="3810" y="540"/>
                  <a:chExt cx="506" cy="480"/>
                </a:xfrm>
              </p:grpSpPr>
              <p:sp>
                <p:nvSpPr>
                  <p:cNvPr id="361"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2"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3"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4"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5"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6"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7"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8"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9"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0"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3" name="Group 280"/>
                <p:cNvGrpSpPr>
                  <a:grpSpLocks noChangeAspect="1"/>
                </p:cNvGrpSpPr>
                <p:nvPr/>
              </p:nvGrpSpPr>
              <p:grpSpPr bwMode="auto">
                <a:xfrm>
                  <a:off x="7766050" y="1879594"/>
                  <a:ext cx="555625" cy="490538"/>
                  <a:chOff x="3810" y="540"/>
                  <a:chExt cx="506" cy="480"/>
                </a:xfrm>
              </p:grpSpPr>
              <p:sp>
                <p:nvSpPr>
                  <p:cNvPr id="351"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2"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3"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4"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5"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6"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7"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8"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9"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0"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4" name="Group 291"/>
                <p:cNvGrpSpPr>
                  <a:grpSpLocks noChangeAspect="1"/>
                </p:cNvGrpSpPr>
                <p:nvPr/>
              </p:nvGrpSpPr>
              <p:grpSpPr bwMode="auto">
                <a:xfrm>
                  <a:off x="8088313" y="2443157"/>
                  <a:ext cx="555625" cy="490538"/>
                  <a:chOff x="3810" y="540"/>
                  <a:chExt cx="506" cy="480"/>
                </a:xfrm>
              </p:grpSpPr>
              <p:sp>
                <p:nvSpPr>
                  <p:cNvPr id="341"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2"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3"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4"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5"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6"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7"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8"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9"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0"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5" name="Group 306"/>
                <p:cNvGrpSpPr>
                  <a:grpSpLocks noChangeAspect="1"/>
                </p:cNvGrpSpPr>
                <p:nvPr/>
              </p:nvGrpSpPr>
              <p:grpSpPr bwMode="auto">
                <a:xfrm>
                  <a:off x="6503988" y="2443157"/>
                  <a:ext cx="555625" cy="490538"/>
                  <a:chOff x="3810" y="540"/>
                  <a:chExt cx="506" cy="480"/>
                </a:xfrm>
              </p:grpSpPr>
              <p:sp>
                <p:nvSpPr>
                  <p:cNvPr id="331"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2"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3"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4"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5"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6"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7"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8"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9"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0"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6" name="Group 317"/>
                <p:cNvGrpSpPr>
                  <a:grpSpLocks noChangeAspect="1"/>
                </p:cNvGrpSpPr>
                <p:nvPr/>
              </p:nvGrpSpPr>
              <p:grpSpPr bwMode="auto">
                <a:xfrm>
                  <a:off x="7440613" y="3667117"/>
                  <a:ext cx="555625" cy="490538"/>
                  <a:chOff x="3810" y="540"/>
                  <a:chExt cx="506" cy="480"/>
                </a:xfrm>
              </p:grpSpPr>
              <p:sp>
                <p:nvSpPr>
                  <p:cNvPr id="321"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2"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3"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4"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5"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6"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7"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8"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9"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0"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7" name="Group 328"/>
                <p:cNvGrpSpPr>
                  <a:grpSpLocks noChangeAspect="1"/>
                </p:cNvGrpSpPr>
                <p:nvPr/>
              </p:nvGrpSpPr>
              <p:grpSpPr bwMode="auto">
                <a:xfrm>
                  <a:off x="7232650" y="2336794"/>
                  <a:ext cx="555625" cy="490538"/>
                  <a:chOff x="3810" y="540"/>
                  <a:chExt cx="506" cy="480"/>
                </a:xfrm>
              </p:grpSpPr>
              <p:sp>
                <p:nvSpPr>
                  <p:cNvPr id="311"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2"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3"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4"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5"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6"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7"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8"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9"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0"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8" name="Group 339"/>
                <p:cNvGrpSpPr>
                  <a:grpSpLocks noChangeAspect="1"/>
                </p:cNvGrpSpPr>
                <p:nvPr/>
              </p:nvGrpSpPr>
              <p:grpSpPr bwMode="auto">
                <a:xfrm>
                  <a:off x="6089650" y="2074857"/>
                  <a:ext cx="555625" cy="490538"/>
                  <a:chOff x="3810" y="540"/>
                  <a:chExt cx="506" cy="480"/>
                </a:xfrm>
              </p:grpSpPr>
              <p:sp>
                <p:nvSpPr>
                  <p:cNvPr id="301"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2"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3"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4"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5"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6"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7"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8"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9"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0"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9" name="Group 350"/>
                <p:cNvGrpSpPr>
                  <a:grpSpLocks noChangeAspect="1"/>
                </p:cNvGrpSpPr>
                <p:nvPr/>
              </p:nvGrpSpPr>
              <p:grpSpPr bwMode="auto">
                <a:xfrm>
                  <a:off x="5784850" y="2946392"/>
                  <a:ext cx="555625" cy="490538"/>
                  <a:chOff x="3810" y="540"/>
                  <a:chExt cx="506" cy="480"/>
                </a:xfrm>
              </p:grpSpPr>
              <p:sp>
                <p:nvSpPr>
                  <p:cNvPr id="291"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2"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3"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4"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5"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6"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7"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8"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9"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0"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0" name="Group 361"/>
                <p:cNvGrpSpPr>
                  <a:grpSpLocks noChangeAspect="1"/>
                </p:cNvGrpSpPr>
                <p:nvPr/>
              </p:nvGrpSpPr>
              <p:grpSpPr bwMode="auto">
                <a:xfrm>
                  <a:off x="6577013" y="3378192"/>
                  <a:ext cx="555625" cy="490538"/>
                  <a:chOff x="3810" y="540"/>
                  <a:chExt cx="506" cy="480"/>
                </a:xfrm>
              </p:grpSpPr>
              <p:sp>
                <p:nvSpPr>
                  <p:cNvPr id="281"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2"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3"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4"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5"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6"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7"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8"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9"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0"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1" name="Group 372"/>
                <p:cNvGrpSpPr>
                  <a:grpSpLocks noChangeAspect="1"/>
                </p:cNvGrpSpPr>
                <p:nvPr/>
              </p:nvGrpSpPr>
              <p:grpSpPr bwMode="auto">
                <a:xfrm>
                  <a:off x="4992688" y="3378192"/>
                  <a:ext cx="555625" cy="490538"/>
                  <a:chOff x="3810" y="540"/>
                  <a:chExt cx="506" cy="480"/>
                </a:xfrm>
              </p:grpSpPr>
              <p:sp>
                <p:nvSpPr>
                  <p:cNvPr id="271"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2"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3"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4"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5"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6"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7"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8"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9"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0"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2" name="Group 383"/>
                <p:cNvGrpSpPr>
                  <a:grpSpLocks noChangeAspect="1"/>
                </p:cNvGrpSpPr>
                <p:nvPr/>
              </p:nvGrpSpPr>
              <p:grpSpPr bwMode="auto">
                <a:xfrm>
                  <a:off x="5713413" y="3595682"/>
                  <a:ext cx="555625" cy="490538"/>
                  <a:chOff x="3810" y="540"/>
                  <a:chExt cx="506" cy="480"/>
                </a:xfrm>
              </p:grpSpPr>
              <p:sp>
                <p:nvSpPr>
                  <p:cNvPr id="261"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2"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3"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4"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5"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6"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7"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8"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9"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0"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43"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44"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45"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46"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47"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48"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49"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50"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1"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2"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53"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54"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55"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56"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57"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58"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59"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60"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202" name="AutoShape 182"/>
              <p:cNvSpPr>
                <a:spLocks noChangeArrowheads="1"/>
              </p:cNvSpPr>
              <p:nvPr/>
            </p:nvSpPr>
            <p:spPr bwMode="auto">
              <a:xfrm>
                <a:off x="304800" y="2836862"/>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203" name="AutoShape 182"/>
              <p:cNvSpPr>
                <a:spLocks noChangeArrowheads="1"/>
              </p:cNvSpPr>
              <p:nvPr/>
            </p:nvSpPr>
            <p:spPr bwMode="auto">
              <a:xfrm>
                <a:off x="5867400" y="2667000"/>
                <a:ext cx="2133600" cy="5334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204" name="Group 185"/>
              <p:cNvGrpSpPr/>
              <p:nvPr/>
            </p:nvGrpSpPr>
            <p:grpSpPr>
              <a:xfrm>
                <a:off x="838200" y="3776659"/>
                <a:ext cx="3115932" cy="398621"/>
                <a:chOff x="4191000" y="4005259"/>
                <a:chExt cx="3115932" cy="398621"/>
              </a:xfrm>
            </p:grpSpPr>
            <p:sp>
              <p:nvSpPr>
                <p:cNvPr id="215" name="Line 238"/>
                <p:cNvSpPr>
                  <a:spLocks noChangeShapeType="1"/>
                </p:cNvSpPr>
                <p:nvPr/>
              </p:nvSpPr>
              <p:spPr bwMode="auto">
                <a:xfrm>
                  <a:off x="4191000" y="431005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6"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17"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18" name="Text Box 241"/>
                <p:cNvSpPr txBox="1">
                  <a:spLocks noChangeArrowheads="1"/>
                </p:cNvSpPr>
                <p:nvPr/>
              </p:nvSpPr>
              <p:spPr bwMode="auto">
                <a:xfrm>
                  <a:off x="4876800" y="415765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19" name="Line 233"/>
                <p:cNvSpPr>
                  <a:spLocks noChangeShapeType="1"/>
                </p:cNvSpPr>
                <p:nvPr/>
              </p:nvSpPr>
              <p:spPr bwMode="auto">
                <a:xfrm>
                  <a:off x="5943600" y="4157659"/>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20" name="Text Box 241"/>
                <p:cNvSpPr txBox="1">
                  <a:spLocks noChangeArrowheads="1"/>
                </p:cNvSpPr>
                <p:nvPr/>
              </p:nvSpPr>
              <p:spPr bwMode="auto">
                <a:xfrm>
                  <a:off x="6553200" y="4005259"/>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21" name="Line 233"/>
                <p:cNvSpPr>
                  <a:spLocks noChangeShapeType="1"/>
                </p:cNvSpPr>
                <p:nvPr/>
              </p:nvSpPr>
              <p:spPr bwMode="auto">
                <a:xfrm flipH="1">
                  <a:off x="6019800" y="431005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22" name="Text Box 241"/>
                <p:cNvSpPr txBox="1">
                  <a:spLocks noChangeArrowheads="1"/>
                </p:cNvSpPr>
                <p:nvPr/>
              </p:nvSpPr>
              <p:spPr bwMode="auto">
                <a:xfrm>
                  <a:off x="6553200" y="415765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205" name="AutoShape 184"/>
              <p:cNvSpPr>
                <a:spLocks noChangeArrowheads="1"/>
              </p:cNvSpPr>
              <p:nvPr/>
            </p:nvSpPr>
            <p:spPr bwMode="auto">
              <a:xfrm>
                <a:off x="5486400" y="1828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206"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207"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08"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209" name="TextBox 208"/>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10" name="TextBox 209"/>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11" name="TextBox 210"/>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12" name="TextBox 211"/>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13" name="TextBox 212"/>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14" name="TextBox 213"/>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195" name="AutoShape 256"/>
            <p:cNvSpPr>
              <a:spLocks noChangeArrowheads="1"/>
            </p:cNvSpPr>
            <p:nvPr/>
          </p:nvSpPr>
          <p:spPr bwMode="auto">
            <a:xfrm>
              <a:off x="3810000" y="5580062"/>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6" name="AutoShape 256"/>
            <p:cNvSpPr>
              <a:spLocks noChangeArrowheads="1"/>
            </p:cNvSpPr>
            <p:nvPr/>
          </p:nvSpPr>
          <p:spPr bwMode="auto">
            <a:xfrm>
              <a:off x="3962400" y="5580062"/>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7"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3200" dirty="0" smtClean="0">
                <a:solidFill>
                  <a:srgbClr val="CC3300"/>
                </a:solidFill>
                <a:effectLst>
                  <a:outerShdw blurRad="38100" dist="38100" dir="2700000" algn="tl">
                    <a:srgbClr val="C0C0C0"/>
                  </a:outerShdw>
                </a:effectLst>
                <a:latin typeface="Verdana" pitchFamily="34" charset="0"/>
              </a:rPr>
              <a:t>Backup LSP Creation</a:t>
            </a:r>
          </a:p>
        </p:txBody>
      </p:sp>
      <p:sp>
        <p:nvSpPr>
          <p:cNvPr id="4" name="Rectangle 3"/>
          <p:cNvSpPr txBox="1">
            <a:spLocks noChangeArrowheads="1"/>
          </p:cNvSpPr>
          <p:nvPr/>
        </p:nvSpPr>
        <p:spPr bwMode="auto">
          <a:xfrm>
            <a:off x="304800" y="609600"/>
            <a:ext cx="46482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lang="en-US" sz="2000" dirty="0" smtClean="0">
                <a:latin typeface="+mj-lt"/>
              </a:rPr>
              <a:t>Relay-Message Method:</a:t>
            </a:r>
          </a:p>
          <a:p>
            <a:pPr marL="342900" lvl="0" indent="-342900" eaLnBrk="0" hangingPunct="0">
              <a:spcBef>
                <a:spcPct val="20000"/>
              </a:spcBef>
              <a:buFont typeface="Arial" pitchFamily="34" charset="0"/>
              <a:buChar char="•"/>
              <a:defRPr/>
            </a:pPr>
            <a:r>
              <a:rPr lang="en-GB" sz="1400" kern="0" dirty="0" smtClean="0">
                <a:latin typeface="+mj-lt"/>
              </a:rPr>
              <a:t>Backup LSP creation through calling backup LSP creation function and LFIB entry writing function to </a:t>
            </a:r>
            <a:r>
              <a:rPr lang="en-GB" sz="1400" kern="0" dirty="0" smtClean="0"/>
              <a:t>import traffic from source into backup LSP</a:t>
            </a:r>
            <a:r>
              <a:rPr lang="en-GB" sz="1400" kern="0" dirty="0" smtClean="0">
                <a:latin typeface="+mj-lt"/>
              </a:rPr>
              <a:t>.</a:t>
            </a:r>
            <a:endParaRPr lang="en-US" sz="1400" dirty="0" smtClean="0">
              <a:latin typeface="+mj-lt"/>
            </a:endParaRPr>
          </a:p>
        </p:txBody>
      </p:sp>
      <p:sp>
        <p:nvSpPr>
          <p:cNvPr id="5" name="Rectangle 3"/>
          <p:cNvSpPr txBox="1">
            <a:spLocks noChangeArrowheads="1"/>
          </p:cNvSpPr>
          <p:nvPr/>
        </p:nvSpPr>
        <p:spPr bwMode="auto">
          <a:xfrm>
            <a:off x="304800" y="2057400"/>
            <a:ext cx="8153400" cy="2209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kumimoji="0" lang="en-US" sz="2000" b="0" i="0" u="none" strike="noStrike" kern="0" cap="none" spc="0" normalizeH="0" baseline="0" noProof="0" dirty="0" smtClean="0">
                <a:ln>
                  <a:noFill/>
                </a:ln>
                <a:effectLst/>
                <a:uLnTx/>
                <a:uFillTx/>
                <a:latin typeface="+mj-lt"/>
                <a:ea typeface="+mn-ea"/>
                <a:cs typeface="+mn-cs"/>
              </a:rPr>
              <a:t>Proxy-Ingress</a:t>
            </a:r>
            <a:r>
              <a:rPr kumimoji="0" lang="en-US" sz="2000" b="0" i="0" u="none" strike="noStrike" kern="0" cap="none" spc="0" normalizeH="0" noProof="0" dirty="0" smtClean="0">
                <a:ln>
                  <a:noFill/>
                </a:ln>
                <a:effectLst/>
                <a:uLnTx/>
                <a:uFillTx/>
                <a:latin typeface="+mj-lt"/>
                <a:ea typeface="+mn-ea"/>
                <a:cs typeface="+mn-cs"/>
              </a:rPr>
              <a:t> </a:t>
            </a:r>
            <a:r>
              <a:rPr lang="en-US" sz="2000" kern="0" noProof="0" dirty="0" smtClean="0">
                <a:latin typeface="+mj-lt"/>
                <a:ea typeface="+mn-ea"/>
              </a:rPr>
              <a:t>Method</a:t>
            </a:r>
            <a:r>
              <a:rPr kumimoji="0" lang="en-US" altLang="zh-CN" sz="2000" b="0" i="0" u="none" strike="noStrike" kern="0" cap="none" spc="0" normalizeH="0" noProof="0" dirty="0" smtClean="0">
                <a:ln>
                  <a:noFill/>
                </a:ln>
                <a:effectLst/>
                <a:uLnTx/>
                <a:uFillTx/>
                <a:latin typeface="+mj-lt"/>
                <a:ea typeface="+mn-ea"/>
                <a:cs typeface="+mn-cs"/>
              </a:rPr>
              <a:t>:</a:t>
            </a:r>
          </a:p>
          <a:p>
            <a:pPr marL="342900" lvl="0" indent="-342900" eaLnBrk="0" hangingPunct="0">
              <a:spcBef>
                <a:spcPct val="20000"/>
              </a:spcBef>
              <a:buFont typeface="Arial" pitchFamily="34" charset="0"/>
              <a:buChar char="•"/>
              <a:defRPr/>
            </a:pPr>
            <a:r>
              <a:rPr kumimoji="0" lang="en-GB" sz="1400" b="0" i="0" u="none" strike="noStrike" kern="0" cap="none" spc="0" normalizeH="0" baseline="0" noProof="0" dirty="0" smtClean="0">
                <a:ln>
                  <a:noFill/>
                </a:ln>
                <a:effectLst/>
                <a:uLnTx/>
                <a:uFillTx/>
                <a:latin typeface="+mj-lt"/>
                <a:ea typeface="+mn-ea"/>
                <a:cs typeface="+mn-cs"/>
              </a:rPr>
              <a:t>Backup LSP </a:t>
            </a:r>
            <a:r>
              <a:rPr lang="en-GB" sz="1400" kern="0" dirty="0" smtClean="0">
                <a:latin typeface="+mj-lt"/>
                <a:ea typeface="+mn-ea"/>
              </a:rPr>
              <a:t>creation reusing FRR with changes to existing procedures. The changes include:  1) writing LFIB entry to import traffic from source into backup LSP instead of writing LFIB entry to swap incoming label to outgoing label in date packet from upstream hop (i.e., proxy-ingress or primary ingress, when primary ingress fails, traffic from source is imported to backup LSP on backup ingress); 2) getting around the procedure that sets a flag in the LFIB entry indicating inactive. The flag is used to activate the LFIB entry after failure of primary ingress is detected by backup ingress. When source detect is used, the LFIB entry for backup LSP is active always and thus setting the inactive flag needs to be prevented. </a:t>
            </a:r>
            <a:endParaRPr lang="en-GB" sz="1400" kern="0" baseline="0" dirty="0" smtClean="0">
              <a:latin typeface="+mj-lt"/>
              <a:ea typeface="+mn-ea"/>
            </a:endParaRPr>
          </a:p>
        </p:txBody>
      </p:sp>
      <p:grpSp>
        <p:nvGrpSpPr>
          <p:cNvPr id="6" name="Group 5"/>
          <p:cNvGrpSpPr/>
          <p:nvPr/>
        </p:nvGrpSpPr>
        <p:grpSpPr>
          <a:xfrm>
            <a:off x="5029200" y="228600"/>
            <a:ext cx="5257801" cy="2285998"/>
            <a:chOff x="3962399" y="457200"/>
            <a:chExt cx="5257801" cy="2285998"/>
          </a:xfrm>
        </p:grpSpPr>
        <p:grpSp>
          <p:nvGrpSpPr>
            <p:cNvPr id="7" name="Group 202"/>
            <p:cNvGrpSpPr/>
            <p:nvPr/>
          </p:nvGrpSpPr>
          <p:grpSpPr>
            <a:xfrm>
              <a:off x="3962399" y="457200"/>
              <a:ext cx="5257801" cy="2285998"/>
              <a:chOff x="3124200" y="685800"/>
              <a:chExt cx="5257801" cy="2285998"/>
            </a:xfrm>
          </p:grpSpPr>
          <p:grpSp>
            <p:nvGrpSpPr>
              <p:cNvPr id="9" name="Group 8"/>
              <p:cNvGrpSpPr/>
              <p:nvPr/>
            </p:nvGrpSpPr>
            <p:grpSpPr>
              <a:xfrm>
                <a:off x="3124200" y="685800"/>
                <a:ext cx="5257801" cy="2285998"/>
                <a:chOff x="2482612" y="1066800"/>
                <a:chExt cx="6361350" cy="2885420"/>
              </a:xfrm>
            </p:grpSpPr>
            <p:grpSp>
              <p:nvGrpSpPr>
                <p:cNvPr id="16" name="Group 188"/>
                <p:cNvGrpSpPr/>
                <p:nvPr/>
              </p:nvGrpSpPr>
              <p:grpSpPr>
                <a:xfrm>
                  <a:off x="2482612" y="1066800"/>
                  <a:ext cx="6361350" cy="2514594"/>
                  <a:chOff x="2482612" y="1633538"/>
                  <a:chExt cx="6361350" cy="2514594"/>
                </a:xfrm>
              </p:grpSpPr>
              <p:pic>
                <p:nvPicPr>
                  <p:cNvPr id="2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2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3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31" name="Text Box 225"/>
                  <p:cNvSpPr txBox="1">
                    <a:spLocks noChangeArrowheads="1"/>
                  </p:cNvSpPr>
                  <p:nvPr/>
                </p:nvSpPr>
                <p:spPr bwMode="auto">
                  <a:xfrm>
                    <a:off x="4643437" y="3517739"/>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3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3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3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35" name="Group 247"/>
                  <p:cNvGrpSpPr>
                    <a:grpSpLocks noChangeAspect="1"/>
                  </p:cNvGrpSpPr>
                  <p:nvPr/>
                </p:nvGrpSpPr>
                <p:grpSpPr bwMode="auto">
                  <a:xfrm>
                    <a:off x="4622800" y="2235192"/>
                    <a:ext cx="555625" cy="490538"/>
                    <a:chOff x="3810" y="540"/>
                    <a:chExt cx="506" cy="480"/>
                  </a:xfrm>
                </p:grpSpPr>
                <p:sp>
                  <p:nvSpPr>
                    <p:cNvPr id="183"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4"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5"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86"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87"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8"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9"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90"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91"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92"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6" name="Group 258"/>
                  <p:cNvGrpSpPr>
                    <a:grpSpLocks noChangeAspect="1"/>
                  </p:cNvGrpSpPr>
                  <p:nvPr/>
                </p:nvGrpSpPr>
                <p:grpSpPr bwMode="auto">
                  <a:xfrm>
                    <a:off x="8078788" y="3316282"/>
                    <a:ext cx="555625" cy="490538"/>
                    <a:chOff x="3810" y="540"/>
                    <a:chExt cx="506" cy="480"/>
                  </a:xfrm>
                </p:grpSpPr>
                <p:sp>
                  <p:nvSpPr>
                    <p:cNvPr id="173"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4"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5"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6"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7"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8"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9"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0"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1"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2"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7" name="Group 269"/>
                  <p:cNvGrpSpPr>
                    <a:grpSpLocks noChangeAspect="1"/>
                  </p:cNvGrpSpPr>
                  <p:nvPr/>
                </p:nvGrpSpPr>
                <p:grpSpPr bwMode="auto">
                  <a:xfrm>
                    <a:off x="7467600" y="3657594"/>
                    <a:ext cx="555625" cy="490538"/>
                    <a:chOff x="3810" y="540"/>
                    <a:chExt cx="506" cy="480"/>
                  </a:xfrm>
                </p:grpSpPr>
                <p:sp>
                  <p:nvSpPr>
                    <p:cNvPr id="163"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5"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6"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7"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9"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0"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1"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2"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8" name="Group 280"/>
                  <p:cNvGrpSpPr>
                    <a:grpSpLocks noChangeAspect="1"/>
                  </p:cNvGrpSpPr>
                  <p:nvPr/>
                </p:nvGrpSpPr>
                <p:grpSpPr bwMode="auto">
                  <a:xfrm>
                    <a:off x="7467600" y="1676394"/>
                    <a:ext cx="555625" cy="490538"/>
                    <a:chOff x="3810" y="540"/>
                    <a:chExt cx="506" cy="480"/>
                  </a:xfrm>
                </p:grpSpPr>
                <p:sp>
                  <p:nvSpPr>
                    <p:cNvPr id="153"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4"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5"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6"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7"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8"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9"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0"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1"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2"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9" name="Group 291"/>
                  <p:cNvGrpSpPr>
                    <a:grpSpLocks noChangeAspect="1"/>
                  </p:cNvGrpSpPr>
                  <p:nvPr/>
                </p:nvGrpSpPr>
                <p:grpSpPr bwMode="auto">
                  <a:xfrm>
                    <a:off x="7772400" y="2285994"/>
                    <a:ext cx="555625" cy="490538"/>
                    <a:chOff x="3810" y="540"/>
                    <a:chExt cx="506" cy="480"/>
                  </a:xfrm>
                </p:grpSpPr>
                <p:sp>
                  <p:nvSpPr>
                    <p:cNvPr id="143"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4"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5"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6"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7"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8"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9"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0"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1"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2"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0" name="Group 306"/>
                  <p:cNvGrpSpPr>
                    <a:grpSpLocks noChangeAspect="1"/>
                  </p:cNvGrpSpPr>
                  <p:nvPr/>
                </p:nvGrpSpPr>
                <p:grpSpPr bwMode="auto">
                  <a:xfrm>
                    <a:off x="6205538" y="2163757"/>
                    <a:ext cx="555625" cy="490538"/>
                    <a:chOff x="3810" y="540"/>
                    <a:chExt cx="506" cy="480"/>
                  </a:xfrm>
                </p:grpSpPr>
                <p:sp>
                  <p:nvSpPr>
                    <p:cNvPr id="133"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5"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6"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7"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9"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0"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1"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2"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1" name="Group 317"/>
                  <p:cNvGrpSpPr>
                    <a:grpSpLocks noChangeAspect="1"/>
                  </p:cNvGrpSpPr>
                  <p:nvPr/>
                </p:nvGrpSpPr>
                <p:grpSpPr bwMode="auto">
                  <a:xfrm>
                    <a:off x="7162800" y="3124192"/>
                    <a:ext cx="555625" cy="490538"/>
                    <a:chOff x="3810" y="540"/>
                    <a:chExt cx="506" cy="480"/>
                  </a:xfrm>
                </p:grpSpPr>
                <p:sp>
                  <p:nvSpPr>
                    <p:cNvPr id="123"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4"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5"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6"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7"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8"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9"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0"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1"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2"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2" name="Group 328"/>
                  <p:cNvGrpSpPr>
                    <a:grpSpLocks noChangeAspect="1"/>
                  </p:cNvGrpSpPr>
                  <p:nvPr/>
                </p:nvGrpSpPr>
                <p:grpSpPr bwMode="auto">
                  <a:xfrm>
                    <a:off x="6934200" y="2057394"/>
                    <a:ext cx="555625" cy="490538"/>
                    <a:chOff x="3810" y="540"/>
                    <a:chExt cx="506" cy="480"/>
                  </a:xfrm>
                </p:grpSpPr>
                <p:sp>
                  <p:nvSpPr>
                    <p:cNvPr id="113"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4"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5"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6"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7"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9"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0"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1"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2"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3" name="Group 339"/>
                  <p:cNvGrpSpPr>
                    <a:grpSpLocks noChangeAspect="1"/>
                  </p:cNvGrpSpPr>
                  <p:nvPr/>
                </p:nvGrpSpPr>
                <p:grpSpPr bwMode="auto">
                  <a:xfrm>
                    <a:off x="5918200" y="1658932"/>
                    <a:ext cx="555625" cy="490538"/>
                    <a:chOff x="3810" y="540"/>
                    <a:chExt cx="506" cy="480"/>
                  </a:xfrm>
                </p:grpSpPr>
                <p:sp>
                  <p:nvSpPr>
                    <p:cNvPr id="103"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4"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5"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6"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7"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8"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9"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0"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1"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2"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4" name="Group 350"/>
                  <p:cNvGrpSpPr>
                    <a:grpSpLocks noChangeAspect="1"/>
                  </p:cNvGrpSpPr>
                  <p:nvPr/>
                </p:nvGrpSpPr>
                <p:grpSpPr bwMode="auto">
                  <a:xfrm>
                    <a:off x="5486400" y="2666992"/>
                    <a:ext cx="555625" cy="490538"/>
                    <a:chOff x="3810" y="540"/>
                    <a:chExt cx="506" cy="480"/>
                  </a:xfrm>
                </p:grpSpPr>
                <p:sp>
                  <p:nvSpPr>
                    <p:cNvPr id="93"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4"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5"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6"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7"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8"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9"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0"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1"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2"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5" name="Group 361"/>
                  <p:cNvGrpSpPr>
                    <a:grpSpLocks noChangeAspect="1"/>
                  </p:cNvGrpSpPr>
                  <p:nvPr/>
                </p:nvGrpSpPr>
                <p:grpSpPr bwMode="auto">
                  <a:xfrm>
                    <a:off x="6278563" y="3098792"/>
                    <a:ext cx="555625" cy="490538"/>
                    <a:chOff x="3810" y="540"/>
                    <a:chExt cx="506" cy="480"/>
                  </a:xfrm>
                </p:grpSpPr>
                <p:sp>
                  <p:nvSpPr>
                    <p:cNvPr id="83"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4"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5"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6"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7"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8"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9"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0"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1"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2"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6" name="Group 372"/>
                  <p:cNvGrpSpPr>
                    <a:grpSpLocks noChangeAspect="1"/>
                  </p:cNvGrpSpPr>
                  <p:nvPr/>
                </p:nvGrpSpPr>
                <p:grpSpPr bwMode="auto">
                  <a:xfrm>
                    <a:off x="4694238" y="3098792"/>
                    <a:ext cx="555625" cy="490538"/>
                    <a:chOff x="3810" y="540"/>
                    <a:chExt cx="506" cy="480"/>
                  </a:xfrm>
                </p:grpSpPr>
                <p:sp>
                  <p:nvSpPr>
                    <p:cNvPr id="73"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5"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9"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7" name="Group 383"/>
                  <p:cNvGrpSpPr>
                    <a:grpSpLocks noChangeAspect="1"/>
                  </p:cNvGrpSpPr>
                  <p:nvPr/>
                </p:nvGrpSpPr>
                <p:grpSpPr bwMode="auto">
                  <a:xfrm>
                    <a:off x="5414963" y="3316282"/>
                    <a:ext cx="555625" cy="490538"/>
                    <a:chOff x="3810" y="540"/>
                    <a:chExt cx="506" cy="480"/>
                  </a:xfrm>
                </p:grpSpPr>
                <p:sp>
                  <p:nvSpPr>
                    <p:cNvPr id="63"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5"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6"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7"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9"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0"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1"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2"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4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5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5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5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5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5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5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5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5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5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6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6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62"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17" name="Group 185"/>
                <p:cNvGrpSpPr/>
                <p:nvPr/>
              </p:nvGrpSpPr>
              <p:grpSpPr>
                <a:xfrm>
                  <a:off x="5105400" y="3505200"/>
                  <a:ext cx="3176859" cy="447020"/>
                  <a:chOff x="4191000" y="4038600"/>
                  <a:chExt cx="3176859" cy="447020"/>
                </a:xfrm>
              </p:grpSpPr>
              <p:sp>
                <p:nvSpPr>
                  <p:cNvPr id="2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23"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2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5"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7"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10" name="AutoShape 256"/>
              <p:cNvSpPr>
                <a:spLocks noChangeArrowheads="1"/>
              </p:cNvSpPr>
              <p:nvPr/>
            </p:nvSpPr>
            <p:spPr bwMode="auto">
              <a:xfrm>
                <a:off x="4800600" y="1295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1" name="TextBox 10"/>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2" name="TextBox 11"/>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3" name="AutoShape 182"/>
              <p:cNvSpPr>
                <a:spLocks noChangeArrowheads="1"/>
              </p:cNvSpPr>
              <p:nvPr/>
            </p:nvSpPr>
            <p:spPr bwMode="auto">
              <a:xfrm>
                <a:off x="3124201" y="2362200"/>
                <a:ext cx="1981200" cy="381000"/>
              </a:xfrm>
              <a:prstGeom prst="wedgeRoundRectCallout">
                <a:avLst>
                  <a:gd name="adj1" fmla="val 47521"/>
                  <a:gd name="adj2" fmla="val -131878"/>
                  <a:gd name="adj3" fmla="val 16667"/>
                </a:avLst>
              </a:prstGeom>
              <a:noFill/>
              <a:ln w="15875">
                <a:solidFill>
                  <a:srgbClr val="0000CC"/>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sp>
            <p:nvSpPr>
              <p:cNvPr id="14" name="TextBox 13"/>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5"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8" name="TextBox 7"/>
            <p:cNvSpPr txBox="1"/>
            <p:nvPr/>
          </p:nvSpPr>
          <p:spPr>
            <a:xfrm>
              <a:off x="6172200" y="1201579"/>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grpSp>
      <p:grpSp>
        <p:nvGrpSpPr>
          <p:cNvPr id="193" name="Group 192"/>
          <p:cNvGrpSpPr/>
          <p:nvPr/>
        </p:nvGrpSpPr>
        <p:grpSpPr>
          <a:xfrm>
            <a:off x="762000" y="4191000"/>
            <a:ext cx="7696200" cy="2870203"/>
            <a:chOff x="914400" y="4081459"/>
            <a:chExt cx="7696200" cy="2870203"/>
          </a:xfrm>
        </p:grpSpPr>
        <p:grpSp>
          <p:nvGrpSpPr>
            <p:cNvPr id="194" name="Group 183"/>
            <p:cNvGrpSpPr/>
            <p:nvPr/>
          </p:nvGrpSpPr>
          <p:grpSpPr>
            <a:xfrm>
              <a:off x="914400" y="4081457"/>
              <a:ext cx="7696200" cy="2870205"/>
              <a:chOff x="304800" y="1719257"/>
              <a:chExt cx="7696200" cy="2870205"/>
            </a:xfrm>
          </p:grpSpPr>
          <p:sp>
            <p:nvSpPr>
              <p:cNvPr id="198" name="AutoShape 170"/>
              <p:cNvSpPr>
                <a:spLocks noChangeArrowheads="1"/>
              </p:cNvSpPr>
              <p:nvPr/>
            </p:nvSpPr>
            <p:spPr bwMode="auto">
              <a:xfrm>
                <a:off x="3200400" y="1846262"/>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99" name="AutoShape 182"/>
              <p:cNvSpPr>
                <a:spLocks noChangeArrowheads="1"/>
              </p:cNvSpPr>
              <p:nvPr/>
            </p:nvSpPr>
            <p:spPr bwMode="auto">
              <a:xfrm>
                <a:off x="304800" y="1846262"/>
                <a:ext cx="2673350" cy="457200"/>
              </a:xfrm>
              <a:prstGeom prst="wedgeRoundRectCallout">
                <a:avLst>
                  <a:gd name="adj1" fmla="val 54181"/>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200" name="AutoShape 184"/>
              <p:cNvSpPr>
                <a:spLocks noChangeArrowheads="1"/>
              </p:cNvSpPr>
              <p:nvPr/>
            </p:nvSpPr>
            <p:spPr bwMode="auto">
              <a:xfrm>
                <a:off x="304800" y="2405062"/>
                <a:ext cx="2590800" cy="355600"/>
              </a:xfrm>
              <a:prstGeom prst="wedgeRoundRectCallout">
                <a:avLst>
                  <a:gd name="adj1" fmla="val 66974"/>
                  <a:gd name="adj2" fmla="val 157749"/>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201" name="Group 369"/>
              <p:cNvGrpSpPr/>
              <p:nvPr/>
            </p:nvGrpSpPr>
            <p:grpSpPr>
              <a:xfrm>
                <a:off x="2813050" y="1719257"/>
                <a:ext cx="4578350" cy="2870205"/>
                <a:chOff x="4565650" y="1879594"/>
                <a:chExt cx="4578350" cy="2870205"/>
              </a:xfrm>
            </p:grpSpPr>
            <p:pic>
              <p:nvPicPr>
                <p:cNvPr id="223"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947861"/>
                  <a:ext cx="4195762" cy="2801938"/>
                </a:xfrm>
                <a:prstGeom prst="rect">
                  <a:avLst/>
                </a:prstGeom>
                <a:noFill/>
                <a:ln w="9525">
                  <a:noFill/>
                  <a:miter lim="800000"/>
                  <a:headEnd/>
                  <a:tailEnd/>
                </a:ln>
              </p:spPr>
            </p:pic>
            <p:sp>
              <p:nvSpPr>
                <p:cNvPr id="224"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25"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26"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27"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28"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29"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230" name="Group 247"/>
                <p:cNvGrpSpPr>
                  <a:grpSpLocks noChangeAspect="1"/>
                </p:cNvGrpSpPr>
                <p:nvPr/>
              </p:nvGrpSpPr>
              <p:grpSpPr bwMode="auto">
                <a:xfrm>
                  <a:off x="4921250" y="2514592"/>
                  <a:ext cx="555625" cy="490538"/>
                  <a:chOff x="3810" y="540"/>
                  <a:chExt cx="506" cy="480"/>
                </a:xfrm>
              </p:grpSpPr>
              <p:sp>
                <p:nvSpPr>
                  <p:cNvPr id="381"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2"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3"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84"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85"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6"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87"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88"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89"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90"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1" name="Group 258"/>
                <p:cNvGrpSpPr>
                  <a:grpSpLocks noChangeAspect="1"/>
                </p:cNvGrpSpPr>
                <p:nvPr/>
              </p:nvGrpSpPr>
              <p:grpSpPr bwMode="auto">
                <a:xfrm>
                  <a:off x="8377238" y="3595682"/>
                  <a:ext cx="555625" cy="490538"/>
                  <a:chOff x="3810" y="540"/>
                  <a:chExt cx="506" cy="480"/>
                </a:xfrm>
              </p:grpSpPr>
              <p:sp>
                <p:nvSpPr>
                  <p:cNvPr id="371"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2"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3"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4"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5"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6"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7"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8"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9"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80"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2" name="Group 269"/>
                <p:cNvGrpSpPr>
                  <a:grpSpLocks noChangeAspect="1"/>
                </p:cNvGrpSpPr>
                <p:nvPr/>
              </p:nvGrpSpPr>
              <p:grpSpPr bwMode="auto">
                <a:xfrm>
                  <a:off x="7918450" y="4089394"/>
                  <a:ext cx="555625" cy="490538"/>
                  <a:chOff x="3810" y="540"/>
                  <a:chExt cx="506" cy="480"/>
                </a:xfrm>
              </p:grpSpPr>
              <p:sp>
                <p:nvSpPr>
                  <p:cNvPr id="361"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2"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3"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4"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5"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6"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7"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8"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9"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0"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3" name="Group 280"/>
                <p:cNvGrpSpPr>
                  <a:grpSpLocks noChangeAspect="1"/>
                </p:cNvGrpSpPr>
                <p:nvPr/>
              </p:nvGrpSpPr>
              <p:grpSpPr bwMode="auto">
                <a:xfrm>
                  <a:off x="7766050" y="1879594"/>
                  <a:ext cx="555625" cy="490538"/>
                  <a:chOff x="3810" y="540"/>
                  <a:chExt cx="506" cy="480"/>
                </a:xfrm>
              </p:grpSpPr>
              <p:sp>
                <p:nvSpPr>
                  <p:cNvPr id="351"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2"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3"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4"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5"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6"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7"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8"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9"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0"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4" name="Group 291"/>
                <p:cNvGrpSpPr>
                  <a:grpSpLocks noChangeAspect="1"/>
                </p:cNvGrpSpPr>
                <p:nvPr/>
              </p:nvGrpSpPr>
              <p:grpSpPr bwMode="auto">
                <a:xfrm>
                  <a:off x="8088313" y="2443157"/>
                  <a:ext cx="555625" cy="490538"/>
                  <a:chOff x="3810" y="540"/>
                  <a:chExt cx="506" cy="480"/>
                </a:xfrm>
              </p:grpSpPr>
              <p:sp>
                <p:nvSpPr>
                  <p:cNvPr id="341"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2"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3"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4"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5"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6"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7"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8"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9"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0"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5" name="Group 306"/>
                <p:cNvGrpSpPr>
                  <a:grpSpLocks noChangeAspect="1"/>
                </p:cNvGrpSpPr>
                <p:nvPr/>
              </p:nvGrpSpPr>
              <p:grpSpPr bwMode="auto">
                <a:xfrm>
                  <a:off x="6503988" y="2443157"/>
                  <a:ext cx="555625" cy="490538"/>
                  <a:chOff x="3810" y="540"/>
                  <a:chExt cx="506" cy="480"/>
                </a:xfrm>
              </p:grpSpPr>
              <p:sp>
                <p:nvSpPr>
                  <p:cNvPr id="331"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2"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3"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4"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5"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6"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7"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8"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9"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0"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6" name="Group 317"/>
                <p:cNvGrpSpPr>
                  <a:grpSpLocks noChangeAspect="1"/>
                </p:cNvGrpSpPr>
                <p:nvPr/>
              </p:nvGrpSpPr>
              <p:grpSpPr bwMode="auto">
                <a:xfrm>
                  <a:off x="7440613" y="3667117"/>
                  <a:ext cx="555625" cy="490538"/>
                  <a:chOff x="3810" y="540"/>
                  <a:chExt cx="506" cy="480"/>
                </a:xfrm>
              </p:grpSpPr>
              <p:sp>
                <p:nvSpPr>
                  <p:cNvPr id="321"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2"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3"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4"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5"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6"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7"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8"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9"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0"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7" name="Group 328"/>
                <p:cNvGrpSpPr>
                  <a:grpSpLocks noChangeAspect="1"/>
                </p:cNvGrpSpPr>
                <p:nvPr/>
              </p:nvGrpSpPr>
              <p:grpSpPr bwMode="auto">
                <a:xfrm>
                  <a:off x="7232650" y="2336794"/>
                  <a:ext cx="555625" cy="490538"/>
                  <a:chOff x="3810" y="540"/>
                  <a:chExt cx="506" cy="480"/>
                </a:xfrm>
              </p:grpSpPr>
              <p:sp>
                <p:nvSpPr>
                  <p:cNvPr id="311"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2"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3"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4"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5"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6"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7"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8"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9"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0"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8" name="Group 339"/>
                <p:cNvGrpSpPr>
                  <a:grpSpLocks noChangeAspect="1"/>
                </p:cNvGrpSpPr>
                <p:nvPr/>
              </p:nvGrpSpPr>
              <p:grpSpPr bwMode="auto">
                <a:xfrm>
                  <a:off x="6089650" y="2074857"/>
                  <a:ext cx="555625" cy="490538"/>
                  <a:chOff x="3810" y="540"/>
                  <a:chExt cx="506" cy="480"/>
                </a:xfrm>
              </p:grpSpPr>
              <p:sp>
                <p:nvSpPr>
                  <p:cNvPr id="301"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2"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3"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4"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5"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6"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7"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8"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9"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0"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9" name="Group 350"/>
                <p:cNvGrpSpPr>
                  <a:grpSpLocks noChangeAspect="1"/>
                </p:cNvGrpSpPr>
                <p:nvPr/>
              </p:nvGrpSpPr>
              <p:grpSpPr bwMode="auto">
                <a:xfrm>
                  <a:off x="5784850" y="2946392"/>
                  <a:ext cx="555625" cy="490538"/>
                  <a:chOff x="3810" y="540"/>
                  <a:chExt cx="506" cy="480"/>
                </a:xfrm>
              </p:grpSpPr>
              <p:sp>
                <p:nvSpPr>
                  <p:cNvPr id="291"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2"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3"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4"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5"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6"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7"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8"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9"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0"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0" name="Group 361"/>
                <p:cNvGrpSpPr>
                  <a:grpSpLocks noChangeAspect="1"/>
                </p:cNvGrpSpPr>
                <p:nvPr/>
              </p:nvGrpSpPr>
              <p:grpSpPr bwMode="auto">
                <a:xfrm>
                  <a:off x="6577013" y="3378192"/>
                  <a:ext cx="555625" cy="490538"/>
                  <a:chOff x="3810" y="540"/>
                  <a:chExt cx="506" cy="480"/>
                </a:xfrm>
              </p:grpSpPr>
              <p:sp>
                <p:nvSpPr>
                  <p:cNvPr id="281"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2"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3"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4"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5"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6"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7"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8"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9"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0"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1" name="Group 372"/>
                <p:cNvGrpSpPr>
                  <a:grpSpLocks noChangeAspect="1"/>
                </p:cNvGrpSpPr>
                <p:nvPr/>
              </p:nvGrpSpPr>
              <p:grpSpPr bwMode="auto">
                <a:xfrm>
                  <a:off x="4992688" y="3378192"/>
                  <a:ext cx="555625" cy="490538"/>
                  <a:chOff x="3810" y="540"/>
                  <a:chExt cx="506" cy="480"/>
                </a:xfrm>
              </p:grpSpPr>
              <p:sp>
                <p:nvSpPr>
                  <p:cNvPr id="271"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2"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3"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4"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5"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6"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7"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8"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9"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0"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2" name="Group 383"/>
                <p:cNvGrpSpPr>
                  <a:grpSpLocks noChangeAspect="1"/>
                </p:cNvGrpSpPr>
                <p:nvPr/>
              </p:nvGrpSpPr>
              <p:grpSpPr bwMode="auto">
                <a:xfrm>
                  <a:off x="5713413" y="3595682"/>
                  <a:ext cx="555625" cy="490538"/>
                  <a:chOff x="3810" y="540"/>
                  <a:chExt cx="506" cy="480"/>
                </a:xfrm>
              </p:grpSpPr>
              <p:sp>
                <p:nvSpPr>
                  <p:cNvPr id="261"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2"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3"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4"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5"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6"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7"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8"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9"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0"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43"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44"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45"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46"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47"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48"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49"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50"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1"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2"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53"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54"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55"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56"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57"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58"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59"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60"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202" name="AutoShape 182"/>
              <p:cNvSpPr>
                <a:spLocks noChangeArrowheads="1"/>
              </p:cNvSpPr>
              <p:nvPr/>
            </p:nvSpPr>
            <p:spPr bwMode="auto">
              <a:xfrm>
                <a:off x="304800" y="2836862"/>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203" name="AutoShape 182"/>
              <p:cNvSpPr>
                <a:spLocks noChangeArrowheads="1"/>
              </p:cNvSpPr>
              <p:nvPr/>
            </p:nvSpPr>
            <p:spPr bwMode="auto">
              <a:xfrm>
                <a:off x="5029200" y="2667000"/>
                <a:ext cx="2133600" cy="533400"/>
              </a:xfrm>
              <a:prstGeom prst="wedgeRoundRectCallout">
                <a:avLst>
                  <a:gd name="adj1" fmla="val -113789"/>
                  <a:gd name="adj2" fmla="val 99830"/>
                  <a:gd name="adj3" fmla="val 16667"/>
                </a:avLst>
              </a:prstGeom>
              <a:solidFill>
                <a:schemeClr val="bg1">
                  <a:lumMod val="95000"/>
                </a:schemeClr>
              </a:solidFill>
              <a:ln w="19050">
                <a:solidFill>
                  <a:srgbClr val="0000CC"/>
                </a:solidFill>
                <a:prstDash val="solid"/>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204" name="Group 185"/>
              <p:cNvGrpSpPr/>
              <p:nvPr/>
            </p:nvGrpSpPr>
            <p:grpSpPr>
              <a:xfrm>
                <a:off x="838200" y="3776659"/>
                <a:ext cx="3115932" cy="398621"/>
                <a:chOff x="4191000" y="4005259"/>
                <a:chExt cx="3115932" cy="398621"/>
              </a:xfrm>
            </p:grpSpPr>
            <p:sp>
              <p:nvSpPr>
                <p:cNvPr id="215" name="Line 238"/>
                <p:cNvSpPr>
                  <a:spLocks noChangeShapeType="1"/>
                </p:cNvSpPr>
                <p:nvPr/>
              </p:nvSpPr>
              <p:spPr bwMode="auto">
                <a:xfrm>
                  <a:off x="4191000" y="431005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6"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17"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18" name="Text Box 241"/>
                <p:cNvSpPr txBox="1">
                  <a:spLocks noChangeArrowheads="1"/>
                </p:cNvSpPr>
                <p:nvPr/>
              </p:nvSpPr>
              <p:spPr bwMode="auto">
                <a:xfrm>
                  <a:off x="4876800" y="415765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19" name="Line 233"/>
                <p:cNvSpPr>
                  <a:spLocks noChangeShapeType="1"/>
                </p:cNvSpPr>
                <p:nvPr/>
              </p:nvSpPr>
              <p:spPr bwMode="auto">
                <a:xfrm>
                  <a:off x="5943600" y="4157659"/>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20" name="Text Box 241"/>
                <p:cNvSpPr txBox="1">
                  <a:spLocks noChangeArrowheads="1"/>
                </p:cNvSpPr>
                <p:nvPr/>
              </p:nvSpPr>
              <p:spPr bwMode="auto">
                <a:xfrm>
                  <a:off x="6553200" y="4005259"/>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21" name="Line 233"/>
                <p:cNvSpPr>
                  <a:spLocks noChangeShapeType="1"/>
                </p:cNvSpPr>
                <p:nvPr/>
              </p:nvSpPr>
              <p:spPr bwMode="auto">
                <a:xfrm flipH="1">
                  <a:off x="6019800" y="431005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22" name="Text Box 241"/>
                <p:cNvSpPr txBox="1">
                  <a:spLocks noChangeArrowheads="1"/>
                </p:cNvSpPr>
                <p:nvPr/>
              </p:nvSpPr>
              <p:spPr bwMode="auto">
                <a:xfrm>
                  <a:off x="6553200" y="415765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205" name="AutoShape 184"/>
              <p:cNvSpPr>
                <a:spLocks noChangeArrowheads="1"/>
              </p:cNvSpPr>
              <p:nvPr/>
            </p:nvSpPr>
            <p:spPr bwMode="auto">
              <a:xfrm>
                <a:off x="5486400" y="1828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206"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207"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08"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209" name="TextBox 208"/>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10" name="TextBox 209"/>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11" name="TextBox 210"/>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12" name="TextBox 211"/>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13" name="TextBox 212"/>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14" name="TextBox 213"/>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195" name="AutoShape 256"/>
            <p:cNvSpPr>
              <a:spLocks noChangeArrowheads="1"/>
            </p:cNvSpPr>
            <p:nvPr/>
          </p:nvSpPr>
          <p:spPr bwMode="auto">
            <a:xfrm>
              <a:off x="3733800" y="48006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6" name="AutoShape 256"/>
            <p:cNvSpPr>
              <a:spLocks noChangeArrowheads="1"/>
            </p:cNvSpPr>
            <p:nvPr/>
          </p:nvSpPr>
          <p:spPr bwMode="auto">
            <a:xfrm>
              <a:off x="3886200" y="50292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197"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04800" y="76200"/>
            <a:ext cx="8229600" cy="533400"/>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Primary LSP Setup Time</a:t>
            </a:r>
          </a:p>
        </p:txBody>
      </p:sp>
      <p:sp>
        <p:nvSpPr>
          <p:cNvPr id="4" name="Rectangle 3"/>
          <p:cNvSpPr txBox="1">
            <a:spLocks noChangeArrowheads="1"/>
          </p:cNvSpPr>
          <p:nvPr/>
        </p:nvSpPr>
        <p:spPr bwMode="auto">
          <a:xfrm>
            <a:off x="228600" y="609600"/>
            <a:ext cx="3657600"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lang="en-US" sz="2000" dirty="0" smtClean="0">
                <a:latin typeface="+mj-lt"/>
              </a:rPr>
              <a:t>Relay-Message Method:</a:t>
            </a:r>
          </a:p>
          <a:p>
            <a:pPr marL="342900" lvl="0" indent="-342900" eaLnBrk="0" hangingPunct="0">
              <a:spcBef>
                <a:spcPct val="20000"/>
              </a:spcBef>
              <a:buFont typeface="Arial" pitchFamily="34" charset="0"/>
              <a:buChar char="•"/>
              <a:defRPr/>
            </a:pPr>
            <a:r>
              <a:rPr lang="en-GB" sz="1400" kern="0" dirty="0" smtClean="0">
                <a:latin typeface="+mj-lt"/>
              </a:rPr>
              <a:t>Primary LSP setup time after </a:t>
            </a:r>
            <a:r>
              <a:rPr lang="en-GB" sz="1400" kern="0" dirty="0" smtClean="0">
                <a:latin typeface="+mj-lt"/>
              </a:rPr>
              <a:t>adding </a:t>
            </a:r>
            <a:r>
              <a:rPr lang="en-GB" sz="1400" kern="0" dirty="0" smtClean="0">
                <a:latin typeface="+mj-lt"/>
              </a:rPr>
              <a:t>ingress protection is the </a:t>
            </a:r>
            <a:r>
              <a:rPr lang="en-GB" sz="1400" kern="0" dirty="0" smtClean="0">
                <a:solidFill>
                  <a:srgbClr val="0000CC"/>
                </a:solidFill>
                <a:latin typeface="+mj-lt"/>
              </a:rPr>
              <a:t>same </a:t>
            </a:r>
            <a:r>
              <a:rPr lang="en-GB" sz="1400" kern="0" dirty="0" smtClean="0">
                <a:solidFill>
                  <a:srgbClr val="0000CC"/>
                </a:solidFill>
                <a:latin typeface="+mj-lt"/>
              </a:rPr>
              <a:t>as before</a:t>
            </a:r>
            <a:r>
              <a:rPr lang="en-GB" sz="1400" kern="0" dirty="0" smtClean="0">
                <a:latin typeface="+mj-lt"/>
              </a:rPr>
              <a:t> (i.e., without adding </a:t>
            </a:r>
            <a:r>
              <a:rPr lang="en-GB" sz="1400" kern="0" dirty="0" smtClean="0">
                <a:latin typeface="+mj-lt"/>
              </a:rPr>
              <a:t>ingress </a:t>
            </a:r>
            <a:r>
              <a:rPr lang="en-GB" sz="1400" kern="0" dirty="0" smtClean="0">
                <a:latin typeface="+mj-lt"/>
              </a:rPr>
              <a:t>protection). The setup of </a:t>
            </a:r>
            <a:r>
              <a:rPr lang="en-GB" sz="1400" kern="0" dirty="0" smtClean="0">
                <a:latin typeface="+mj-lt"/>
              </a:rPr>
              <a:t>primary </a:t>
            </a:r>
            <a:r>
              <a:rPr lang="en-GB" sz="1400" kern="0" dirty="0" smtClean="0">
                <a:latin typeface="+mj-lt"/>
              </a:rPr>
              <a:t>LSP is not touched after adding ingress protection</a:t>
            </a:r>
            <a:r>
              <a:rPr lang="en-GB" sz="1400" kern="0" dirty="0" smtClean="0">
                <a:latin typeface="+mj-lt"/>
              </a:rPr>
              <a:t>.</a:t>
            </a:r>
          </a:p>
        </p:txBody>
      </p:sp>
      <p:grpSp>
        <p:nvGrpSpPr>
          <p:cNvPr id="5" name="Group 4"/>
          <p:cNvGrpSpPr/>
          <p:nvPr/>
        </p:nvGrpSpPr>
        <p:grpSpPr>
          <a:xfrm>
            <a:off x="914400" y="4038601"/>
            <a:ext cx="7696200" cy="2971799"/>
            <a:chOff x="914400" y="3810000"/>
            <a:chExt cx="7696200" cy="2971799"/>
          </a:xfrm>
        </p:grpSpPr>
        <p:grpSp>
          <p:nvGrpSpPr>
            <p:cNvPr id="6" name="Group 183"/>
            <p:cNvGrpSpPr/>
            <p:nvPr/>
          </p:nvGrpSpPr>
          <p:grpSpPr>
            <a:xfrm>
              <a:off x="914400" y="3810000"/>
              <a:ext cx="7696200" cy="2971799"/>
              <a:chOff x="304800" y="1447800"/>
              <a:chExt cx="7696200" cy="2971799"/>
            </a:xfrm>
          </p:grpSpPr>
          <p:sp>
            <p:nvSpPr>
              <p:cNvPr id="10" name="AutoShape 170"/>
              <p:cNvSpPr>
                <a:spLocks noChangeArrowheads="1"/>
              </p:cNvSpPr>
              <p:nvPr/>
            </p:nvSpPr>
            <p:spPr bwMode="auto">
              <a:xfrm>
                <a:off x="3276600" y="1447800"/>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1" name="AutoShape 182"/>
              <p:cNvSpPr>
                <a:spLocks noChangeArrowheads="1"/>
              </p:cNvSpPr>
              <p:nvPr/>
            </p:nvSpPr>
            <p:spPr bwMode="auto">
              <a:xfrm>
                <a:off x="304800" y="1447800"/>
                <a:ext cx="2673350" cy="457200"/>
              </a:xfrm>
              <a:prstGeom prst="wedgeRoundRectCallout">
                <a:avLst>
                  <a:gd name="adj1" fmla="val 52400"/>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12" name="AutoShape 184"/>
              <p:cNvSpPr>
                <a:spLocks noChangeArrowheads="1"/>
              </p:cNvSpPr>
              <p:nvPr/>
            </p:nvSpPr>
            <p:spPr bwMode="auto">
              <a:xfrm>
                <a:off x="304800" y="2159000"/>
                <a:ext cx="2590800" cy="355600"/>
              </a:xfrm>
              <a:prstGeom prst="wedgeRoundRectCallout">
                <a:avLst>
                  <a:gd name="adj1" fmla="val 66606"/>
                  <a:gd name="adj2" fmla="val 197928"/>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13" name="Group 369"/>
              <p:cNvGrpSpPr/>
              <p:nvPr/>
            </p:nvGrpSpPr>
            <p:grpSpPr>
              <a:xfrm>
                <a:off x="2813050" y="1516063"/>
                <a:ext cx="4578350" cy="2903536"/>
                <a:chOff x="4565650" y="1676400"/>
                <a:chExt cx="4578350" cy="2903536"/>
              </a:xfrm>
            </p:grpSpPr>
            <p:pic>
              <p:nvPicPr>
                <p:cNvPr id="35"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676400"/>
                  <a:ext cx="4195762" cy="2801938"/>
                </a:xfrm>
                <a:prstGeom prst="rect">
                  <a:avLst/>
                </a:prstGeom>
                <a:noFill/>
                <a:ln w="9525">
                  <a:noFill/>
                  <a:miter lim="800000"/>
                  <a:headEnd/>
                  <a:tailEnd/>
                </a:ln>
              </p:spPr>
            </p:pic>
            <p:sp>
              <p:nvSpPr>
                <p:cNvPr id="36"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37"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38"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39"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40"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41"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42" name="Group 247"/>
                <p:cNvGrpSpPr>
                  <a:grpSpLocks noChangeAspect="1"/>
                </p:cNvGrpSpPr>
                <p:nvPr/>
              </p:nvGrpSpPr>
              <p:grpSpPr bwMode="auto">
                <a:xfrm>
                  <a:off x="4921250" y="2514596"/>
                  <a:ext cx="555625" cy="490538"/>
                  <a:chOff x="3810" y="540"/>
                  <a:chExt cx="506" cy="480"/>
                </a:xfrm>
              </p:grpSpPr>
              <p:sp>
                <p:nvSpPr>
                  <p:cNvPr id="193"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94"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95"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96"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97"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98"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99"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00"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01"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02"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3" name="Group 258"/>
                <p:cNvGrpSpPr>
                  <a:grpSpLocks noChangeAspect="1"/>
                </p:cNvGrpSpPr>
                <p:nvPr/>
              </p:nvGrpSpPr>
              <p:grpSpPr bwMode="auto">
                <a:xfrm>
                  <a:off x="8377238" y="3595686"/>
                  <a:ext cx="555625" cy="490538"/>
                  <a:chOff x="3810" y="540"/>
                  <a:chExt cx="506" cy="480"/>
                </a:xfrm>
              </p:grpSpPr>
              <p:sp>
                <p:nvSpPr>
                  <p:cNvPr id="183"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4"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85"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86"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87"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88"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89"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90"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91"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92"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4" name="Group 269"/>
                <p:cNvGrpSpPr>
                  <a:grpSpLocks noChangeAspect="1"/>
                </p:cNvGrpSpPr>
                <p:nvPr/>
              </p:nvGrpSpPr>
              <p:grpSpPr bwMode="auto">
                <a:xfrm>
                  <a:off x="7918450" y="4089398"/>
                  <a:ext cx="555625" cy="490538"/>
                  <a:chOff x="3810" y="540"/>
                  <a:chExt cx="506" cy="480"/>
                </a:xfrm>
              </p:grpSpPr>
              <p:sp>
                <p:nvSpPr>
                  <p:cNvPr id="173"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75"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6"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7"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79"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0"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1"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2"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5" name="Group 280"/>
                <p:cNvGrpSpPr>
                  <a:grpSpLocks noChangeAspect="1"/>
                </p:cNvGrpSpPr>
                <p:nvPr/>
              </p:nvGrpSpPr>
              <p:grpSpPr bwMode="auto">
                <a:xfrm>
                  <a:off x="7766050" y="1879598"/>
                  <a:ext cx="555625" cy="490538"/>
                  <a:chOff x="3810" y="540"/>
                  <a:chExt cx="506" cy="480"/>
                </a:xfrm>
              </p:grpSpPr>
              <p:sp>
                <p:nvSpPr>
                  <p:cNvPr id="163"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4"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65"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6"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7"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8"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69"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0"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1"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2"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6" name="Group 291"/>
                <p:cNvGrpSpPr>
                  <a:grpSpLocks noChangeAspect="1"/>
                </p:cNvGrpSpPr>
                <p:nvPr/>
              </p:nvGrpSpPr>
              <p:grpSpPr bwMode="auto">
                <a:xfrm>
                  <a:off x="8088313" y="2443161"/>
                  <a:ext cx="555625" cy="490538"/>
                  <a:chOff x="3810" y="540"/>
                  <a:chExt cx="506" cy="480"/>
                </a:xfrm>
              </p:grpSpPr>
              <p:sp>
                <p:nvSpPr>
                  <p:cNvPr id="153"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4"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55"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6"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7"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8"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59"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0"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1"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2"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7" name="Group 306"/>
                <p:cNvGrpSpPr>
                  <a:grpSpLocks noChangeAspect="1"/>
                </p:cNvGrpSpPr>
                <p:nvPr/>
              </p:nvGrpSpPr>
              <p:grpSpPr bwMode="auto">
                <a:xfrm>
                  <a:off x="6503988" y="2443161"/>
                  <a:ext cx="555625" cy="490538"/>
                  <a:chOff x="3810" y="540"/>
                  <a:chExt cx="506" cy="480"/>
                </a:xfrm>
              </p:grpSpPr>
              <p:sp>
                <p:nvSpPr>
                  <p:cNvPr id="143"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45"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6"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7"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49"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0"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1"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2"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8" name="Group 317"/>
                <p:cNvGrpSpPr>
                  <a:grpSpLocks noChangeAspect="1"/>
                </p:cNvGrpSpPr>
                <p:nvPr/>
              </p:nvGrpSpPr>
              <p:grpSpPr bwMode="auto">
                <a:xfrm>
                  <a:off x="7440613" y="3667121"/>
                  <a:ext cx="555625" cy="490538"/>
                  <a:chOff x="3810" y="540"/>
                  <a:chExt cx="506" cy="480"/>
                </a:xfrm>
              </p:grpSpPr>
              <p:sp>
                <p:nvSpPr>
                  <p:cNvPr id="133"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4"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35"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6"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7"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8"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39"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0"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1"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2"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49" name="Group 328"/>
                <p:cNvGrpSpPr>
                  <a:grpSpLocks noChangeAspect="1"/>
                </p:cNvGrpSpPr>
                <p:nvPr/>
              </p:nvGrpSpPr>
              <p:grpSpPr bwMode="auto">
                <a:xfrm>
                  <a:off x="7232650" y="2336798"/>
                  <a:ext cx="555625" cy="490538"/>
                  <a:chOff x="3810" y="540"/>
                  <a:chExt cx="506" cy="480"/>
                </a:xfrm>
              </p:grpSpPr>
              <p:sp>
                <p:nvSpPr>
                  <p:cNvPr id="123"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4"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25"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6"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7"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8"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29"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0"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1"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2"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50" name="Group 339"/>
                <p:cNvGrpSpPr>
                  <a:grpSpLocks noChangeAspect="1"/>
                </p:cNvGrpSpPr>
                <p:nvPr/>
              </p:nvGrpSpPr>
              <p:grpSpPr bwMode="auto">
                <a:xfrm>
                  <a:off x="6089650" y="2074861"/>
                  <a:ext cx="555625" cy="490538"/>
                  <a:chOff x="3810" y="540"/>
                  <a:chExt cx="506" cy="480"/>
                </a:xfrm>
              </p:grpSpPr>
              <p:sp>
                <p:nvSpPr>
                  <p:cNvPr id="113"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4"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15"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6"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7"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19"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0"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1"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2"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51" name="Group 350"/>
                <p:cNvGrpSpPr>
                  <a:grpSpLocks noChangeAspect="1"/>
                </p:cNvGrpSpPr>
                <p:nvPr/>
              </p:nvGrpSpPr>
              <p:grpSpPr bwMode="auto">
                <a:xfrm>
                  <a:off x="5784850" y="2946396"/>
                  <a:ext cx="555625" cy="490538"/>
                  <a:chOff x="3810" y="540"/>
                  <a:chExt cx="506" cy="480"/>
                </a:xfrm>
              </p:grpSpPr>
              <p:sp>
                <p:nvSpPr>
                  <p:cNvPr id="103"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4"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05"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6"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7"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8"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109"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0"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1"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2"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52" name="Group 361"/>
                <p:cNvGrpSpPr>
                  <a:grpSpLocks noChangeAspect="1"/>
                </p:cNvGrpSpPr>
                <p:nvPr/>
              </p:nvGrpSpPr>
              <p:grpSpPr bwMode="auto">
                <a:xfrm>
                  <a:off x="6577013" y="3378196"/>
                  <a:ext cx="555625" cy="490538"/>
                  <a:chOff x="3810" y="540"/>
                  <a:chExt cx="506" cy="480"/>
                </a:xfrm>
              </p:grpSpPr>
              <p:sp>
                <p:nvSpPr>
                  <p:cNvPr id="93"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4"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95"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6"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7"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8"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99"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0"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1"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2"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53" name="Group 372"/>
                <p:cNvGrpSpPr>
                  <a:grpSpLocks noChangeAspect="1"/>
                </p:cNvGrpSpPr>
                <p:nvPr/>
              </p:nvGrpSpPr>
              <p:grpSpPr bwMode="auto">
                <a:xfrm>
                  <a:off x="4992688" y="3378196"/>
                  <a:ext cx="555625" cy="490538"/>
                  <a:chOff x="3810" y="540"/>
                  <a:chExt cx="506" cy="480"/>
                </a:xfrm>
              </p:grpSpPr>
              <p:sp>
                <p:nvSpPr>
                  <p:cNvPr id="83"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4"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85"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6"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7"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8"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89"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0"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1"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2"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54" name="Group 383"/>
                <p:cNvGrpSpPr>
                  <a:grpSpLocks noChangeAspect="1"/>
                </p:cNvGrpSpPr>
                <p:nvPr/>
              </p:nvGrpSpPr>
              <p:grpSpPr bwMode="auto">
                <a:xfrm>
                  <a:off x="5713413" y="3595686"/>
                  <a:ext cx="555625" cy="490538"/>
                  <a:chOff x="3810" y="540"/>
                  <a:chExt cx="506" cy="480"/>
                </a:xfrm>
              </p:grpSpPr>
              <p:sp>
                <p:nvSpPr>
                  <p:cNvPr id="73"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75"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79"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55"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56"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57"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58"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59"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60"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61"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62"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63"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64"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65"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66"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67"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68"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69"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70"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71"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72"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14" name="AutoShape 182"/>
              <p:cNvSpPr>
                <a:spLocks noChangeArrowheads="1"/>
              </p:cNvSpPr>
              <p:nvPr/>
            </p:nvSpPr>
            <p:spPr bwMode="auto">
              <a:xfrm>
                <a:off x="304800" y="2743200"/>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15" name="AutoShape 182"/>
              <p:cNvSpPr>
                <a:spLocks noChangeArrowheads="1"/>
              </p:cNvSpPr>
              <p:nvPr/>
            </p:nvSpPr>
            <p:spPr bwMode="auto">
              <a:xfrm>
                <a:off x="5867400" y="2667000"/>
                <a:ext cx="2133600" cy="5334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16" name="Group 185"/>
              <p:cNvGrpSpPr/>
              <p:nvPr/>
            </p:nvGrpSpPr>
            <p:grpSpPr>
              <a:xfrm>
                <a:off x="838200" y="3810000"/>
                <a:ext cx="3115932" cy="447020"/>
                <a:chOff x="4191000" y="4038600"/>
                <a:chExt cx="3115932" cy="447020"/>
              </a:xfrm>
            </p:grpSpPr>
            <p:sp>
              <p:nvSpPr>
                <p:cNvPr id="27"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8"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9"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30" name="Text Box 241"/>
                <p:cNvSpPr txBox="1">
                  <a:spLocks noChangeArrowheads="1"/>
                </p:cNvSpPr>
                <p:nvPr/>
              </p:nvSpPr>
              <p:spPr bwMode="auto">
                <a:xfrm>
                  <a:off x="4876800" y="423939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31"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32" name="Text Box 241"/>
                <p:cNvSpPr txBox="1">
                  <a:spLocks noChangeArrowheads="1"/>
                </p:cNvSpPr>
                <p:nvPr/>
              </p:nvSpPr>
              <p:spPr bwMode="auto">
                <a:xfrm>
                  <a:off x="6553200" y="4038600"/>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33"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34" name="Text Box 241"/>
                <p:cNvSpPr txBox="1">
                  <a:spLocks noChangeArrowheads="1"/>
                </p:cNvSpPr>
                <p:nvPr/>
              </p:nvSpPr>
              <p:spPr bwMode="auto">
                <a:xfrm>
                  <a:off x="6553200" y="423939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7" name="AutoShape 184"/>
              <p:cNvSpPr>
                <a:spLocks noChangeArrowheads="1"/>
              </p:cNvSpPr>
              <p:nvPr/>
            </p:nvSpPr>
            <p:spPr bwMode="auto">
              <a:xfrm>
                <a:off x="5486400" y="1447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18"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19"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0"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21" name="TextBox 20"/>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2" name="TextBox 21"/>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3" name="TextBox 22"/>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4" name="TextBox 23"/>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5" name="TextBox 24"/>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6" name="TextBox 25"/>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7" name="AutoShape 256"/>
            <p:cNvSpPr>
              <a:spLocks noChangeArrowheads="1"/>
            </p:cNvSpPr>
            <p:nvPr/>
          </p:nvSpPr>
          <p:spPr bwMode="auto">
            <a:xfrm>
              <a:off x="3733800" y="48006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8" name="AutoShape 256"/>
            <p:cNvSpPr>
              <a:spLocks noChangeArrowheads="1"/>
            </p:cNvSpPr>
            <p:nvPr/>
          </p:nvSpPr>
          <p:spPr bwMode="auto">
            <a:xfrm>
              <a:off x="3886200" y="50292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9"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388" name="Rectangle 3"/>
          <p:cNvSpPr txBox="1">
            <a:spLocks noChangeArrowheads="1"/>
          </p:cNvSpPr>
          <p:nvPr/>
        </p:nvSpPr>
        <p:spPr bwMode="auto">
          <a:xfrm>
            <a:off x="228600" y="2590800"/>
            <a:ext cx="8305800" cy="144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kumimoji="0" lang="en-US" sz="2000" b="0" i="0" u="none" strike="noStrike" kern="0" cap="none" spc="0" normalizeH="0" baseline="0" noProof="0" dirty="0" smtClean="0">
                <a:ln>
                  <a:noFill/>
                </a:ln>
                <a:effectLst/>
                <a:uLnTx/>
                <a:uFillTx/>
                <a:latin typeface="+mj-lt"/>
                <a:ea typeface="+mn-ea"/>
                <a:cs typeface="+mn-cs"/>
              </a:rPr>
              <a:t>Proxy-Ingress</a:t>
            </a:r>
            <a:r>
              <a:rPr kumimoji="0" lang="en-US" sz="2000" b="0" i="0" u="none" strike="noStrike" kern="0" cap="none" spc="0" normalizeH="0" noProof="0" dirty="0" smtClean="0">
                <a:ln>
                  <a:noFill/>
                </a:ln>
                <a:effectLst/>
                <a:uLnTx/>
                <a:uFillTx/>
                <a:latin typeface="+mj-lt"/>
                <a:ea typeface="+mn-ea"/>
                <a:cs typeface="+mn-cs"/>
              </a:rPr>
              <a:t> </a:t>
            </a:r>
            <a:r>
              <a:rPr lang="en-US" sz="2000" kern="0" noProof="0" dirty="0" smtClean="0">
                <a:latin typeface="+mj-lt"/>
                <a:ea typeface="+mn-ea"/>
              </a:rPr>
              <a:t>Method</a:t>
            </a:r>
            <a:r>
              <a:rPr kumimoji="0" lang="en-US" altLang="zh-CN" sz="2000" b="0" i="0" u="none" strike="noStrike" kern="0" cap="none" spc="0" normalizeH="0" noProof="0" dirty="0" smtClean="0">
                <a:ln>
                  <a:noFill/>
                </a:ln>
                <a:effectLst/>
                <a:uLnTx/>
                <a:uFillTx/>
                <a:latin typeface="+mj-lt"/>
                <a:ea typeface="+mn-ea"/>
                <a:cs typeface="+mn-cs"/>
              </a:rPr>
              <a:t>:</a:t>
            </a:r>
          </a:p>
          <a:p>
            <a:pPr marL="342900" indent="-342900" eaLnBrk="0" hangingPunct="0">
              <a:spcBef>
                <a:spcPct val="20000"/>
              </a:spcBef>
              <a:buFont typeface="Arial" pitchFamily="34" charset="0"/>
              <a:buChar char="•"/>
              <a:defRPr/>
            </a:pPr>
            <a:r>
              <a:rPr lang="en-GB" sz="1400" kern="0" dirty="0" smtClean="0"/>
              <a:t>Primary LSP setup time is </a:t>
            </a:r>
            <a:r>
              <a:rPr lang="en-GB" sz="1400" kern="0" dirty="0" smtClean="0">
                <a:solidFill>
                  <a:srgbClr val="0000CC"/>
                </a:solidFill>
              </a:rPr>
              <a:t>longer</a:t>
            </a:r>
            <a:r>
              <a:rPr lang="en-GB" sz="1400" kern="0" dirty="0" smtClean="0"/>
              <a:t> after adding ingress protection. After adding ingress protection, the signalling of primary LSP is changed and goes through two extra hops via backup ingress (i.e., from proxy-ingress (i.e., primary ingress) to backup ingress, from backup ingress to primary ingress, and then from primary ingress to next hops of primary ingress).</a:t>
            </a:r>
            <a:endParaRPr lang="en-GB" sz="1400" kern="0" baseline="0" dirty="0" smtClean="0">
              <a:latin typeface="Arial Narrow" pitchFamily="34" charset="0"/>
              <a:ea typeface="+mn-ea"/>
              <a:cs typeface="Arial" pitchFamily="34" charset="0"/>
            </a:endParaRPr>
          </a:p>
        </p:txBody>
      </p:sp>
      <p:grpSp>
        <p:nvGrpSpPr>
          <p:cNvPr id="390" name="Group 389"/>
          <p:cNvGrpSpPr/>
          <p:nvPr/>
        </p:nvGrpSpPr>
        <p:grpSpPr>
          <a:xfrm>
            <a:off x="3962399" y="457200"/>
            <a:ext cx="5257801" cy="2285998"/>
            <a:chOff x="3962399" y="457200"/>
            <a:chExt cx="5257801" cy="2285998"/>
          </a:xfrm>
        </p:grpSpPr>
        <p:grpSp>
          <p:nvGrpSpPr>
            <p:cNvPr id="203" name="Group 202"/>
            <p:cNvGrpSpPr/>
            <p:nvPr/>
          </p:nvGrpSpPr>
          <p:grpSpPr>
            <a:xfrm>
              <a:off x="3962399" y="457200"/>
              <a:ext cx="5257801" cy="2285998"/>
              <a:chOff x="3124200" y="685800"/>
              <a:chExt cx="5257801" cy="2285998"/>
            </a:xfrm>
          </p:grpSpPr>
          <p:grpSp>
            <p:nvGrpSpPr>
              <p:cNvPr id="204" name="Group 4"/>
              <p:cNvGrpSpPr/>
              <p:nvPr/>
            </p:nvGrpSpPr>
            <p:grpSpPr>
              <a:xfrm>
                <a:off x="3124200" y="685800"/>
                <a:ext cx="5257801" cy="2285998"/>
                <a:chOff x="2482612" y="1066800"/>
                <a:chExt cx="6361350" cy="2885420"/>
              </a:xfrm>
            </p:grpSpPr>
            <p:grpSp>
              <p:nvGrpSpPr>
                <p:cNvPr id="211" name="Group 188"/>
                <p:cNvGrpSpPr/>
                <p:nvPr/>
              </p:nvGrpSpPr>
              <p:grpSpPr>
                <a:xfrm>
                  <a:off x="2482612" y="1066800"/>
                  <a:ext cx="6361350" cy="2514596"/>
                  <a:chOff x="2482612" y="1633538"/>
                  <a:chExt cx="6361350" cy="2514596"/>
                </a:xfrm>
              </p:grpSpPr>
              <p:pic>
                <p:nvPicPr>
                  <p:cNvPr id="223"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224"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225"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226"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227"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228"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229"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230" name="Group 247"/>
                  <p:cNvGrpSpPr>
                    <a:grpSpLocks noChangeAspect="1"/>
                  </p:cNvGrpSpPr>
                  <p:nvPr/>
                </p:nvGrpSpPr>
                <p:grpSpPr bwMode="auto">
                  <a:xfrm>
                    <a:off x="4622800" y="2235194"/>
                    <a:ext cx="555625" cy="490538"/>
                    <a:chOff x="3810" y="540"/>
                    <a:chExt cx="506" cy="480"/>
                  </a:xfrm>
                </p:grpSpPr>
                <p:sp>
                  <p:nvSpPr>
                    <p:cNvPr id="378"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9"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80"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81"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82"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83"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84"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85"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86"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87"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1" name="Group 258"/>
                  <p:cNvGrpSpPr>
                    <a:grpSpLocks noChangeAspect="1"/>
                  </p:cNvGrpSpPr>
                  <p:nvPr/>
                </p:nvGrpSpPr>
                <p:grpSpPr bwMode="auto">
                  <a:xfrm>
                    <a:off x="8078788" y="3316284"/>
                    <a:ext cx="555625" cy="490538"/>
                    <a:chOff x="3810" y="540"/>
                    <a:chExt cx="506" cy="480"/>
                  </a:xfrm>
                </p:grpSpPr>
                <p:sp>
                  <p:nvSpPr>
                    <p:cNvPr id="368"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9"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70"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1"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2"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3"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74"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5"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6"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7"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2" name="Group 269"/>
                  <p:cNvGrpSpPr>
                    <a:grpSpLocks noChangeAspect="1"/>
                  </p:cNvGrpSpPr>
                  <p:nvPr/>
                </p:nvGrpSpPr>
                <p:grpSpPr bwMode="auto">
                  <a:xfrm>
                    <a:off x="7467600" y="3657596"/>
                    <a:ext cx="555625" cy="490538"/>
                    <a:chOff x="3810" y="540"/>
                    <a:chExt cx="506" cy="480"/>
                  </a:xfrm>
                </p:grpSpPr>
                <p:sp>
                  <p:nvSpPr>
                    <p:cNvPr id="358"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9"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60"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1"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2"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3"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64"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5"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6"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7"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3" name="Group 280"/>
                  <p:cNvGrpSpPr>
                    <a:grpSpLocks noChangeAspect="1"/>
                  </p:cNvGrpSpPr>
                  <p:nvPr/>
                </p:nvGrpSpPr>
                <p:grpSpPr bwMode="auto">
                  <a:xfrm>
                    <a:off x="7467600" y="1676396"/>
                    <a:ext cx="555625" cy="490538"/>
                    <a:chOff x="3810" y="540"/>
                    <a:chExt cx="506" cy="480"/>
                  </a:xfrm>
                </p:grpSpPr>
                <p:sp>
                  <p:nvSpPr>
                    <p:cNvPr id="348"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9"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50"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1"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2"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3"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54"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5"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6"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7"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4" name="Group 291"/>
                  <p:cNvGrpSpPr>
                    <a:grpSpLocks noChangeAspect="1"/>
                  </p:cNvGrpSpPr>
                  <p:nvPr/>
                </p:nvGrpSpPr>
                <p:grpSpPr bwMode="auto">
                  <a:xfrm>
                    <a:off x="7772400" y="2285996"/>
                    <a:ext cx="555625" cy="490538"/>
                    <a:chOff x="3810" y="540"/>
                    <a:chExt cx="506" cy="480"/>
                  </a:xfrm>
                </p:grpSpPr>
                <p:sp>
                  <p:nvSpPr>
                    <p:cNvPr id="338"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9"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40"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1"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2"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3"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44"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5"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6"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7"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5" name="Group 306"/>
                  <p:cNvGrpSpPr>
                    <a:grpSpLocks noChangeAspect="1"/>
                  </p:cNvGrpSpPr>
                  <p:nvPr/>
                </p:nvGrpSpPr>
                <p:grpSpPr bwMode="auto">
                  <a:xfrm>
                    <a:off x="6205538" y="2163759"/>
                    <a:ext cx="555625" cy="490538"/>
                    <a:chOff x="3810" y="540"/>
                    <a:chExt cx="506" cy="480"/>
                  </a:xfrm>
                </p:grpSpPr>
                <p:sp>
                  <p:nvSpPr>
                    <p:cNvPr id="328"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9"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30"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1"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2"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3"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34"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5"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6"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7"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6" name="Group 317"/>
                  <p:cNvGrpSpPr>
                    <a:grpSpLocks noChangeAspect="1"/>
                  </p:cNvGrpSpPr>
                  <p:nvPr/>
                </p:nvGrpSpPr>
                <p:grpSpPr bwMode="auto">
                  <a:xfrm>
                    <a:off x="7162800" y="3124194"/>
                    <a:ext cx="555625" cy="490538"/>
                    <a:chOff x="3810" y="540"/>
                    <a:chExt cx="506" cy="480"/>
                  </a:xfrm>
                </p:grpSpPr>
                <p:sp>
                  <p:nvSpPr>
                    <p:cNvPr id="318"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9"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20"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1"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2"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3"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24"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5"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6"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7"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7" name="Group 328"/>
                  <p:cNvGrpSpPr>
                    <a:grpSpLocks noChangeAspect="1"/>
                  </p:cNvGrpSpPr>
                  <p:nvPr/>
                </p:nvGrpSpPr>
                <p:grpSpPr bwMode="auto">
                  <a:xfrm>
                    <a:off x="6934200" y="2057396"/>
                    <a:ext cx="555625" cy="490538"/>
                    <a:chOff x="3810" y="540"/>
                    <a:chExt cx="506" cy="480"/>
                  </a:xfrm>
                </p:grpSpPr>
                <p:sp>
                  <p:nvSpPr>
                    <p:cNvPr id="308"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9"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10"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1"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2"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3"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14"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5"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6"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7"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8" name="Group 339"/>
                  <p:cNvGrpSpPr>
                    <a:grpSpLocks noChangeAspect="1"/>
                  </p:cNvGrpSpPr>
                  <p:nvPr/>
                </p:nvGrpSpPr>
                <p:grpSpPr bwMode="auto">
                  <a:xfrm>
                    <a:off x="5918200" y="1658934"/>
                    <a:ext cx="555625" cy="490538"/>
                    <a:chOff x="3810" y="540"/>
                    <a:chExt cx="506" cy="480"/>
                  </a:xfrm>
                </p:grpSpPr>
                <p:sp>
                  <p:nvSpPr>
                    <p:cNvPr id="298"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9"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00"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1"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2"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3"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04"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5"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6"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7"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9" name="Group 350"/>
                  <p:cNvGrpSpPr>
                    <a:grpSpLocks noChangeAspect="1"/>
                  </p:cNvGrpSpPr>
                  <p:nvPr/>
                </p:nvGrpSpPr>
                <p:grpSpPr bwMode="auto">
                  <a:xfrm>
                    <a:off x="5486400" y="2666994"/>
                    <a:ext cx="555625" cy="490538"/>
                    <a:chOff x="3810" y="540"/>
                    <a:chExt cx="506" cy="480"/>
                  </a:xfrm>
                </p:grpSpPr>
                <p:sp>
                  <p:nvSpPr>
                    <p:cNvPr id="288"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9"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90"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1"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2"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3"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94"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5"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6"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7"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0" name="Group 361"/>
                  <p:cNvGrpSpPr>
                    <a:grpSpLocks noChangeAspect="1"/>
                  </p:cNvGrpSpPr>
                  <p:nvPr/>
                </p:nvGrpSpPr>
                <p:grpSpPr bwMode="auto">
                  <a:xfrm>
                    <a:off x="6278563" y="3098794"/>
                    <a:ext cx="555625" cy="490538"/>
                    <a:chOff x="3810" y="540"/>
                    <a:chExt cx="506" cy="480"/>
                  </a:xfrm>
                </p:grpSpPr>
                <p:sp>
                  <p:nvSpPr>
                    <p:cNvPr id="278"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9"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80"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1"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2"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3"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84"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5"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6"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7"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1" name="Group 372"/>
                  <p:cNvGrpSpPr>
                    <a:grpSpLocks noChangeAspect="1"/>
                  </p:cNvGrpSpPr>
                  <p:nvPr/>
                </p:nvGrpSpPr>
                <p:grpSpPr bwMode="auto">
                  <a:xfrm>
                    <a:off x="4694238" y="3098794"/>
                    <a:ext cx="555625" cy="490538"/>
                    <a:chOff x="3810" y="540"/>
                    <a:chExt cx="506" cy="480"/>
                  </a:xfrm>
                </p:grpSpPr>
                <p:sp>
                  <p:nvSpPr>
                    <p:cNvPr id="268"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9"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70"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1"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2"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3"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74"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5"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6"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7"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2" name="Group 383"/>
                  <p:cNvGrpSpPr>
                    <a:grpSpLocks noChangeAspect="1"/>
                  </p:cNvGrpSpPr>
                  <p:nvPr/>
                </p:nvGrpSpPr>
                <p:grpSpPr bwMode="auto">
                  <a:xfrm>
                    <a:off x="5414963" y="3316284"/>
                    <a:ext cx="555625" cy="490538"/>
                    <a:chOff x="3810" y="540"/>
                    <a:chExt cx="506" cy="480"/>
                  </a:xfrm>
                </p:grpSpPr>
                <p:sp>
                  <p:nvSpPr>
                    <p:cNvPr id="258"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9"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60"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1"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2"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3"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64"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5"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6"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67"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43"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244"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245"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46"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247"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48"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49"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50"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1"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52"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53"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254"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255"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256"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257"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212" name="Group 185"/>
                <p:cNvGrpSpPr/>
                <p:nvPr/>
              </p:nvGrpSpPr>
              <p:grpSpPr>
                <a:xfrm>
                  <a:off x="5105400" y="3505200"/>
                  <a:ext cx="3176859" cy="447020"/>
                  <a:chOff x="4191000" y="4038600"/>
                  <a:chExt cx="3176859" cy="447020"/>
                </a:xfrm>
              </p:grpSpPr>
              <p:sp>
                <p:nvSpPr>
                  <p:cNvPr id="215"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16"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17"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218"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219"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20"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21"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22"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213"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214"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205" name="AutoShape 256"/>
              <p:cNvSpPr>
                <a:spLocks noChangeArrowheads="1"/>
              </p:cNvSpPr>
              <p:nvPr/>
            </p:nvSpPr>
            <p:spPr bwMode="auto">
              <a:xfrm>
                <a:off x="4800600" y="1295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206" name="TextBox 205"/>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207" name="TextBox 206"/>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208" name="AutoShape 182"/>
              <p:cNvSpPr>
                <a:spLocks noChangeArrowheads="1"/>
              </p:cNvSpPr>
              <p:nvPr/>
            </p:nvSpPr>
            <p:spPr bwMode="auto">
              <a:xfrm>
                <a:off x="3200401" y="2209800"/>
                <a:ext cx="1981200" cy="381000"/>
              </a:xfrm>
              <a:prstGeom prst="wedgeRoundRectCallout">
                <a:avLst>
                  <a:gd name="adj1" fmla="val 59059"/>
                  <a:gd name="adj2" fmla="val -7937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sp>
            <p:nvSpPr>
              <p:cNvPr id="209" name="TextBox 208"/>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210"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
          <p:nvSpPr>
            <p:cNvPr id="389" name="TextBox 388"/>
            <p:cNvSpPr txBox="1"/>
            <p:nvPr/>
          </p:nvSpPr>
          <p:spPr>
            <a:xfrm>
              <a:off x="6172200" y="1201579"/>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2800" dirty="0" smtClean="0">
                <a:solidFill>
                  <a:srgbClr val="CC3300"/>
                </a:solidFill>
                <a:effectLst>
                  <a:outerShdw blurRad="38100" dist="38100" dir="2700000" algn="tl">
                    <a:srgbClr val="C0C0C0"/>
                  </a:outerShdw>
                </a:effectLst>
                <a:latin typeface="Verdana" pitchFamily="34" charset="0"/>
              </a:rPr>
              <a:t>Session Maintenance on Primary Ingress</a:t>
            </a:r>
          </a:p>
        </p:txBody>
      </p:sp>
      <p:sp>
        <p:nvSpPr>
          <p:cNvPr id="4" name="Rectangle 3"/>
          <p:cNvSpPr txBox="1">
            <a:spLocks noChangeArrowheads="1"/>
          </p:cNvSpPr>
          <p:nvPr/>
        </p:nvSpPr>
        <p:spPr bwMode="auto">
          <a:xfrm>
            <a:off x="152400" y="533400"/>
            <a:ext cx="8763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2800" dirty="0" smtClean="0">
                <a:latin typeface="+mj-lt"/>
              </a:rPr>
              <a:t>Relay-Message Method</a:t>
            </a:r>
            <a:r>
              <a:rPr lang="en-US" sz="2800" dirty="0" smtClean="0">
                <a:latin typeface="+mj-lt"/>
                <a:sym typeface="Wingdings" pitchFamily="2" charset="2"/>
              </a:rPr>
              <a:t>: </a:t>
            </a:r>
            <a:r>
              <a:rPr lang="en-US" sz="1600" dirty="0" smtClean="0">
                <a:latin typeface="+mj-lt"/>
                <a:sym typeface="Wingdings" pitchFamily="2" charset="2"/>
              </a:rPr>
              <a:t>(1 session)</a:t>
            </a:r>
            <a:endParaRPr lang="en-US" sz="1600" dirty="0" smtClean="0">
              <a:latin typeface="+mj-lt"/>
            </a:endParaRPr>
          </a:p>
          <a:p>
            <a:pPr marL="342900" lvl="0" indent="-342900" eaLnBrk="0" hangingPunct="0">
              <a:spcBef>
                <a:spcPct val="20000"/>
              </a:spcBef>
              <a:buFont typeface="+mj-lt"/>
              <a:buAutoNum type="arabicPeriod"/>
              <a:defRPr/>
            </a:pPr>
            <a:r>
              <a:rPr lang="en-US" sz="1200" dirty="0" smtClean="0">
                <a:solidFill>
                  <a:srgbClr val="000000"/>
                </a:solidFill>
              </a:rPr>
              <a:t>Session (state) to backup ingress </a:t>
            </a:r>
          </a:p>
          <a:p>
            <a:pPr marL="800100" lvl="1" indent="-342900" eaLnBrk="0" hangingPunct="0">
              <a:spcBef>
                <a:spcPct val="20000"/>
              </a:spcBef>
              <a:defRPr/>
            </a:pPr>
            <a:r>
              <a:rPr lang="en-US" sz="1200" dirty="0" smtClean="0">
                <a:solidFill>
                  <a:srgbClr val="000000"/>
                </a:solidFill>
              </a:rPr>
              <a:t>(refer to 1 and 3)</a:t>
            </a: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 </a:t>
            </a:r>
            <a:r>
              <a:rPr kumimoji="0" lang="en-US" altLang="zh-CN" sz="1600" b="0" i="0" u="none" strike="noStrike" kern="0" cap="none" spc="0" normalizeH="0" noProof="0" dirty="0" smtClean="0">
                <a:ln>
                  <a:noFill/>
                </a:ln>
                <a:effectLst/>
                <a:uLnTx/>
                <a:uFillTx/>
                <a:latin typeface="+mj-lt"/>
                <a:ea typeface="+mn-ea"/>
                <a:cs typeface="+mn-cs"/>
              </a:rPr>
              <a:t>(2 sessions)</a:t>
            </a:r>
          </a:p>
          <a:p>
            <a:pPr marL="342900" indent="-342900" eaLnBrk="0" hangingPunct="0">
              <a:spcBef>
                <a:spcPct val="20000"/>
              </a:spcBef>
              <a:buFont typeface="+mj-lt"/>
              <a:buAutoNum type="arabicPeriod"/>
              <a:defRPr/>
            </a:pPr>
            <a:r>
              <a:rPr lang="en-US" sz="1200" dirty="0" smtClean="0"/>
              <a:t>Session </a:t>
            </a:r>
            <a:r>
              <a:rPr lang="en-US" sz="1200" dirty="0" smtClean="0">
                <a:solidFill>
                  <a:srgbClr val="000000"/>
                </a:solidFill>
              </a:rPr>
              <a:t>(state) </a:t>
            </a:r>
            <a:r>
              <a:rPr lang="en-US" sz="1200" dirty="0" smtClean="0"/>
              <a:t>to backup ingress from proxy-ingress (i.e., “primary ingress”) (refer to 1 and 6)</a:t>
            </a:r>
          </a:p>
          <a:p>
            <a:pPr marL="342900" indent="-342900" eaLnBrk="0" hangingPunct="0">
              <a:spcBef>
                <a:spcPct val="20000"/>
              </a:spcBef>
              <a:buFont typeface="+mj-lt"/>
              <a:buAutoNum type="arabicPeriod"/>
              <a:defRPr/>
            </a:pPr>
            <a:r>
              <a:rPr lang="en-US" sz="1200" dirty="0" smtClean="0"/>
              <a:t>Session </a:t>
            </a:r>
            <a:r>
              <a:rPr lang="en-US" sz="1200" dirty="0" smtClean="0">
                <a:solidFill>
                  <a:srgbClr val="000000"/>
                </a:solidFill>
              </a:rPr>
              <a:t>(state) </a:t>
            </a:r>
            <a:r>
              <a:rPr lang="en-US" sz="1200" dirty="0" smtClean="0"/>
              <a:t>from backup ingress (refer to 2 and 4)</a:t>
            </a:r>
          </a:p>
          <a:p>
            <a:pPr marL="342900" lvl="0" indent="-342900" eaLnBrk="0" hangingPunct="0">
              <a:spcBef>
                <a:spcPct val="20000"/>
              </a:spcBef>
              <a:defRPr/>
            </a:pPr>
            <a:endParaRPr lang="en-US" sz="1400" kern="0" dirty="0" smtClean="0">
              <a:solidFill>
                <a:srgbClr val="000000"/>
              </a:solidFill>
              <a:latin typeface="Arial"/>
              <a:ea typeface="宋体"/>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grpSp>
        <p:nvGrpSpPr>
          <p:cNvPr id="387" name="Group 386"/>
          <p:cNvGrpSpPr/>
          <p:nvPr/>
        </p:nvGrpSpPr>
        <p:grpSpPr>
          <a:xfrm>
            <a:off x="3200399" y="609600"/>
            <a:ext cx="5562601" cy="2286000"/>
            <a:chOff x="2819400" y="685800"/>
            <a:chExt cx="5562601" cy="2286000"/>
          </a:xfrm>
        </p:grpSpPr>
        <p:grpSp>
          <p:nvGrpSpPr>
            <p:cNvPr id="5" name="Group 4"/>
            <p:cNvGrpSpPr/>
            <p:nvPr/>
          </p:nvGrpSpPr>
          <p:grpSpPr>
            <a:xfrm>
              <a:off x="3124200" y="685800"/>
              <a:ext cx="5257801" cy="2286000"/>
              <a:chOff x="2482612" y="1066800"/>
              <a:chExt cx="6361350" cy="2885420"/>
            </a:xfrm>
          </p:grpSpPr>
          <p:grpSp>
            <p:nvGrpSpPr>
              <p:cNvPr id="6" name="Group 188"/>
              <p:cNvGrpSpPr/>
              <p:nvPr/>
            </p:nvGrpSpPr>
            <p:grpSpPr>
              <a:xfrm>
                <a:off x="2482612" y="1066800"/>
                <a:ext cx="6361350" cy="2514598"/>
                <a:chOff x="2482612" y="1633538"/>
                <a:chExt cx="6361350" cy="2514598"/>
              </a:xfrm>
            </p:grpSpPr>
            <p:pic>
              <p:nvPicPr>
                <p:cNvPr id="1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1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2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21"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2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2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2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25" name="Group 247"/>
                <p:cNvGrpSpPr>
                  <a:grpSpLocks noChangeAspect="1"/>
                </p:cNvGrpSpPr>
                <p:nvPr/>
              </p:nvGrpSpPr>
              <p:grpSpPr bwMode="auto">
                <a:xfrm>
                  <a:off x="4622800" y="2235196"/>
                  <a:ext cx="555625" cy="490538"/>
                  <a:chOff x="3810" y="540"/>
                  <a:chExt cx="506" cy="480"/>
                </a:xfrm>
              </p:grpSpPr>
              <p:sp>
                <p:nvSpPr>
                  <p:cNvPr id="174"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5"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6"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7"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8"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9"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0"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1"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2"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3"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6" name="Group 258"/>
                <p:cNvGrpSpPr>
                  <a:grpSpLocks noChangeAspect="1"/>
                </p:cNvGrpSpPr>
                <p:nvPr/>
              </p:nvGrpSpPr>
              <p:grpSpPr bwMode="auto">
                <a:xfrm>
                  <a:off x="8078788" y="3316286"/>
                  <a:ext cx="555625" cy="490538"/>
                  <a:chOff x="3810" y="540"/>
                  <a:chExt cx="506" cy="480"/>
                </a:xfrm>
              </p:grpSpPr>
              <p:sp>
                <p:nvSpPr>
                  <p:cNvPr id="164"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5"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6"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7"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8"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9"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0"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1"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2"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3"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7" name="Group 269"/>
                <p:cNvGrpSpPr>
                  <a:grpSpLocks noChangeAspect="1"/>
                </p:cNvGrpSpPr>
                <p:nvPr/>
              </p:nvGrpSpPr>
              <p:grpSpPr bwMode="auto">
                <a:xfrm>
                  <a:off x="7467600" y="3657598"/>
                  <a:ext cx="555625" cy="490538"/>
                  <a:chOff x="3810" y="540"/>
                  <a:chExt cx="506" cy="480"/>
                </a:xfrm>
              </p:grpSpPr>
              <p:sp>
                <p:nvSpPr>
                  <p:cNvPr id="154"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5"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6"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7"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8"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9"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0"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1"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2"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3"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8" name="Group 280"/>
                <p:cNvGrpSpPr>
                  <a:grpSpLocks noChangeAspect="1"/>
                </p:cNvGrpSpPr>
                <p:nvPr/>
              </p:nvGrpSpPr>
              <p:grpSpPr bwMode="auto">
                <a:xfrm>
                  <a:off x="7467600" y="1676398"/>
                  <a:ext cx="555625" cy="490538"/>
                  <a:chOff x="3810" y="540"/>
                  <a:chExt cx="506" cy="480"/>
                </a:xfrm>
              </p:grpSpPr>
              <p:sp>
                <p:nvSpPr>
                  <p:cNvPr id="144"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5"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6"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7"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8"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9"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0"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1"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2"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3"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9" name="Group 291"/>
                <p:cNvGrpSpPr>
                  <a:grpSpLocks noChangeAspect="1"/>
                </p:cNvGrpSpPr>
                <p:nvPr/>
              </p:nvGrpSpPr>
              <p:grpSpPr bwMode="auto">
                <a:xfrm>
                  <a:off x="7772400" y="2285998"/>
                  <a:ext cx="555625" cy="490538"/>
                  <a:chOff x="3810" y="540"/>
                  <a:chExt cx="506" cy="480"/>
                </a:xfrm>
              </p:grpSpPr>
              <p:sp>
                <p:nvSpPr>
                  <p:cNvPr id="134"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5"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6"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7"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8"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9"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0"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1"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2"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3"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0" name="Group 306"/>
                <p:cNvGrpSpPr>
                  <a:grpSpLocks noChangeAspect="1"/>
                </p:cNvGrpSpPr>
                <p:nvPr/>
              </p:nvGrpSpPr>
              <p:grpSpPr bwMode="auto">
                <a:xfrm>
                  <a:off x="6205538" y="2163761"/>
                  <a:ext cx="555625" cy="490538"/>
                  <a:chOff x="3810" y="540"/>
                  <a:chExt cx="506" cy="480"/>
                </a:xfrm>
              </p:grpSpPr>
              <p:sp>
                <p:nvSpPr>
                  <p:cNvPr id="124"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5"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6"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7"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8"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9"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0"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1"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2"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3"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1" name="Group 317"/>
                <p:cNvGrpSpPr>
                  <a:grpSpLocks noChangeAspect="1"/>
                </p:cNvGrpSpPr>
                <p:nvPr/>
              </p:nvGrpSpPr>
              <p:grpSpPr bwMode="auto">
                <a:xfrm>
                  <a:off x="7162800" y="3124196"/>
                  <a:ext cx="555625" cy="490538"/>
                  <a:chOff x="3810" y="540"/>
                  <a:chExt cx="506" cy="480"/>
                </a:xfrm>
              </p:grpSpPr>
              <p:sp>
                <p:nvSpPr>
                  <p:cNvPr id="114"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5"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6"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7"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8"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9"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0"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1"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2"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3"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2" name="Group 328"/>
                <p:cNvGrpSpPr>
                  <a:grpSpLocks noChangeAspect="1"/>
                </p:cNvGrpSpPr>
                <p:nvPr/>
              </p:nvGrpSpPr>
              <p:grpSpPr bwMode="auto">
                <a:xfrm>
                  <a:off x="6934200" y="2057398"/>
                  <a:ext cx="555625" cy="490538"/>
                  <a:chOff x="3810" y="540"/>
                  <a:chExt cx="506" cy="480"/>
                </a:xfrm>
              </p:grpSpPr>
              <p:sp>
                <p:nvSpPr>
                  <p:cNvPr id="104"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5"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6"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7"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8"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9"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0"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1"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2"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3"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3" name="Group 339"/>
                <p:cNvGrpSpPr>
                  <a:grpSpLocks noChangeAspect="1"/>
                </p:cNvGrpSpPr>
                <p:nvPr/>
              </p:nvGrpSpPr>
              <p:grpSpPr bwMode="auto">
                <a:xfrm>
                  <a:off x="5918200" y="1658936"/>
                  <a:ext cx="555625" cy="490538"/>
                  <a:chOff x="3810" y="540"/>
                  <a:chExt cx="506" cy="480"/>
                </a:xfrm>
              </p:grpSpPr>
              <p:sp>
                <p:nvSpPr>
                  <p:cNvPr id="94"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5"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6"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7"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8"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9"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0"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1"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2"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3"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4" name="Group 350"/>
                <p:cNvGrpSpPr>
                  <a:grpSpLocks noChangeAspect="1"/>
                </p:cNvGrpSpPr>
                <p:nvPr/>
              </p:nvGrpSpPr>
              <p:grpSpPr bwMode="auto">
                <a:xfrm>
                  <a:off x="5486400" y="2666996"/>
                  <a:ext cx="555625" cy="490538"/>
                  <a:chOff x="3810" y="540"/>
                  <a:chExt cx="506" cy="480"/>
                </a:xfrm>
              </p:grpSpPr>
              <p:sp>
                <p:nvSpPr>
                  <p:cNvPr id="84"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5"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6"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7"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8"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9"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0"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1"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2"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3"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5" name="Group 361"/>
                <p:cNvGrpSpPr>
                  <a:grpSpLocks noChangeAspect="1"/>
                </p:cNvGrpSpPr>
                <p:nvPr/>
              </p:nvGrpSpPr>
              <p:grpSpPr bwMode="auto">
                <a:xfrm>
                  <a:off x="6278563" y="3098796"/>
                  <a:ext cx="555625" cy="490538"/>
                  <a:chOff x="3810" y="540"/>
                  <a:chExt cx="506" cy="480"/>
                </a:xfrm>
              </p:grpSpPr>
              <p:sp>
                <p:nvSpPr>
                  <p:cNvPr id="74"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5"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6"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7"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8"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9"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0"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1"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2"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3"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6" name="Group 372"/>
                <p:cNvGrpSpPr>
                  <a:grpSpLocks noChangeAspect="1"/>
                </p:cNvGrpSpPr>
                <p:nvPr/>
              </p:nvGrpSpPr>
              <p:grpSpPr bwMode="auto">
                <a:xfrm>
                  <a:off x="4694238" y="3098796"/>
                  <a:ext cx="555625" cy="490538"/>
                  <a:chOff x="3810" y="540"/>
                  <a:chExt cx="506" cy="480"/>
                </a:xfrm>
              </p:grpSpPr>
              <p:sp>
                <p:nvSpPr>
                  <p:cNvPr id="64"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5"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6"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7"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8"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9"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0"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1"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2"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3"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7" name="Group 383"/>
                <p:cNvGrpSpPr>
                  <a:grpSpLocks noChangeAspect="1"/>
                </p:cNvGrpSpPr>
                <p:nvPr/>
              </p:nvGrpSpPr>
              <p:grpSpPr bwMode="auto">
                <a:xfrm>
                  <a:off x="5414963" y="3316286"/>
                  <a:ext cx="555625" cy="490538"/>
                  <a:chOff x="3810" y="540"/>
                  <a:chExt cx="506" cy="480"/>
                </a:xfrm>
              </p:grpSpPr>
              <p:sp>
                <p:nvSpPr>
                  <p:cNvPr id="54"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55"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56"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57"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58"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59"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0"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61"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62"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63"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3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3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4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4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4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4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4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4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4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4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4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4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5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5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52"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7" name="Group 185"/>
              <p:cNvGrpSpPr/>
              <p:nvPr/>
            </p:nvGrpSpPr>
            <p:grpSpPr>
              <a:xfrm>
                <a:off x="5105400" y="3505200"/>
                <a:ext cx="3176859" cy="447020"/>
                <a:chOff x="4191000" y="4038600"/>
                <a:chExt cx="3176859" cy="447020"/>
              </a:xfrm>
            </p:grpSpPr>
            <p:sp>
              <p:nvSpPr>
                <p:cNvPr id="1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1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800" dirty="0">
                      <a:ea typeface="宋体" pitchFamily="2" charset="-122"/>
                      <a:cs typeface="Arial" pitchFamily="34" charset="0"/>
                    </a:rPr>
                    <a:t>LSP</a:t>
                  </a:r>
                </a:p>
              </p:txBody>
            </p:sp>
            <p:sp>
              <p:nvSpPr>
                <p:cNvPr id="13"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1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15"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1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17"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379" name="AutoShape 256"/>
            <p:cNvSpPr>
              <a:spLocks noChangeArrowheads="1"/>
            </p:cNvSpPr>
            <p:nvPr/>
          </p:nvSpPr>
          <p:spPr bwMode="auto">
            <a:xfrm>
              <a:off x="4800600" y="1295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381" name="TextBox 380"/>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382" name="TextBox 381"/>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383" name="AutoShape 182"/>
            <p:cNvSpPr>
              <a:spLocks noChangeArrowheads="1"/>
            </p:cNvSpPr>
            <p:nvPr/>
          </p:nvSpPr>
          <p:spPr bwMode="auto">
            <a:xfrm>
              <a:off x="2819400" y="2209800"/>
              <a:ext cx="1981200" cy="381000"/>
            </a:xfrm>
            <a:prstGeom prst="wedgeRoundRectCallout">
              <a:avLst>
                <a:gd name="adj1" fmla="val 68674"/>
                <a:gd name="adj2" fmla="val -4687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sp>
          <p:nvSpPr>
            <p:cNvPr id="384" name="TextBox 383"/>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385"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grpSp>
        <p:nvGrpSpPr>
          <p:cNvPr id="388" name="Group 387"/>
          <p:cNvGrpSpPr/>
          <p:nvPr/>
        </p:nvGrpSpPr>
        <p:grpSpPr>
          <a:xfrm>
            <a:off x="914400" y="3886199"/>
            <a:ext cx="7696200" cy="2971801"/>
            <a:chOff x="914400" y="3810000"/>
            <a:chExt cx="7696200" cy="2971801"/>
          </a:xfrm>
        </p:grpSpPr>
        <p:grpSp>
          <p:nvGrpSpPr>
            <p:cNvPr id="184" name="Group 183"/>
            <p:cNvGrpSpPr/>
            <p:nvPr/>
          </p:nvGrpSpPr>
          <p:grpSpPr>
            <a:xfrm>
              <a:off x="914400" y="3810000"/>
              <a:ext cx="7696200" cy="2971801"/>
              <a:chOff x="304800" y="1447800"/>
              <a:chExt cx="7696200" cy="2971801"/>
            </a:xfrm>
          </p:grpSpPr>
          <p:sp>
            <p:nvSpPr>
              <p:cNvPr id="185" name="AutoShape 170"/>
              <p:cNvSpPr>
                <a:spLocks noChangeArrowheads="1"/>
              </p:cNvSpPr>
              <p:nvPr/>
            </p:nvSpPr>
            <p:spPr bwMode="auto">
              <a:xfrm>
                <a:off x="3276600" y="1447800"/>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86" name="AutoShape 182"/>
              <p:cNvSpPr>
                <a:spLocks noChangeArrowheads="1"/>
              </p:cNvSpPr>
              <p:nvPr/>
            </p:nvSpPr>
            <p:spPr bwMode="auto">
              <a:xfrm>
                <a:off x="304800" y="1447800"/>
                <a:ext cx="2673350" cy="457200"/>
              </a:xfrm>
              <a:prstGeom prst="wedgeRoundRectCallout">
                <a:avLst>
                  <a:gd name="adj1" fmla="val 52400"/>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187" name="AutoShape 184"/>
              <p:cNvSpPr>
                <a:spLocks noChangeArrowheads="1"/>
              </p:cNvSpPr>
              <p:nvPr/>
            </p:nvSpPr>
            <p:spPr bwMode="auto">
              <a:xfrm>
                <a:off x="304800" y="2159000"/>
                <a:ext cx="2590800" cy="355600"/>
              </a:xfrm>
              <a:prstGeom prst="wedgeRoundRectCallout">
                <a:avLst>
                  <a:gd name="adj1" fmla="val 66606"/>
                  <a:gd name="adj2" fmla="val 197928"/>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188" name="Group 369"/>
              <p:cNvGrpSpPr/>
              <p:nvPr/>
            </p:nvGrpSpPr>
            <p:grpSpPr>
              <a:xfrm>
                <a:off x="2813050" y="1516063"/>
                <a:ext cx="4578350" cy="2903538"/>
                <a:chOff x="4565650" y="1676400"/>
                <a:chExt cx="4578350" cy="2903538"/>
              </a:xfrm>
            </p:grpSpPr>
            <p:pic>
              <p:nvPicPr>
                <p:cNvPr id="210"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676400"/>
                  <a:ext cx="4195762" cy="2801938"/>
                </a:xfrm>
                <a:prstGeom prst="rect">
                  <a:avLst/>
                </a:prstGeom>
                <a:noFill/>
                <a:ln w="9525">
                  <a:noFill/>
                  <a:miter lim="800000"/>
                  <a:headEnd/>
                  <a:tailEnd/>
                </a:ln>
              </p:spPr>
            </p:pic>
            <p:sp>
              <p:nvSpPr>
                <p:cNvPr id="211"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12"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13"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14"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15"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16"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217" name="Group 247"/>
                <p:cNvGrpSpPr>
                  <a:grpSpLocks noChangeAspect="1"/>
                </p:cNvGrpSpPr>
                <p:nvPr/>
              </p:nvGrpSpPr>
              <p:grpSpPr bwMode="auto">
                <a:xfrm>
                  <a:off x="4921250" y="2514598"/>
                  <a:ext cx="555625" cy="490538"/>
                  <a:chOff x="3810" y="540"/>
                  <a:chExt cx="506" cy="480"/>
                </a:xfrm>
              </p:grpSpPr>
              <p:sp>
                <p:nvSpPr>
                  <p:cNvPr id="368"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9"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0"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1"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2"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3"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4"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5"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6"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7"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8" name="Group 258"/>
                <p:cNvGrpSpPr>
                  <a:grpSpLocks noChangeAspect="1"/>
                </p:cNvGrpSpPr>
                <p:nvPr/>
              </p:nvGrpSpPr>
              <p:grpSpPr bwMode="auto">
                <a:xfrm>
                  <a:off x="8377238" y="3595688"/>
                  <a:ext cx="555625" cy="490538"/>
                  <a:chOff x="3810" y="540"/>
                  <a:chExt cx="506" cy="480"/>
                </a:xfrm>
              </p:grpSpPr>
              <p:sp>
                <p:nvSpPr>
                  <p:cNvPr id="358"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9"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0"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1"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2"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3"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4"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5"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6"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7"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9" name="Group 269"/>
                <p:cNvGrpSpPr>
                  <a:grpSpLocks noChangeAspect="1"/>
                </p:cNvGrpSpPr>
                <p:nvPr/>
              </p:nvGrpSpPr>
              <p:grpSpPr bwMode="auto">
                <a:xfrm>
                  <a:off x="7918450" y="4089400"/>
                  <a:ext cx="555625" cy="490538"/>
                  <a:chOff x="3810" y="540"/>
                  <a:chExt cx="506" cy="480"/>
                </a:xfrm>
              </p:grpSpPr>
              <p:sp>
                <p:nvSpPr>
                  <p:cNvPr id="348"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9"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0"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1"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2"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3"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4"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5"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6"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7"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0" name="Group 280"/>
                <p:cNvGrpSpPr>
                  <a:grpSpLocks noChangeAspect="1"/>
                </p:cNvGrpSpPr>
                <p:nvPr/>
              </p:nvGrpSpPr>
              <p:grpSpPr bwMode="auto">
                <a:xfrm>
                  <a:off x="7766050" y="1879600"/>
                  <a:ext cx="555625" cy="490538"/>
                  <a:chOff x="3810" y="540"/>
                  <a:chExt cx="506" cy="480"/>
                </a:xfrm>
              </p:grpSpPr>
              <p:sp>
                <p:nvSpPr>
                  <p:cNvPr id="338"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9"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0"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1"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2"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3"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4"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5"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6"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7"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1" name="Group 291"/>
                <p:cNvGrpSpPr>
                  <a:grpSpLocks noChangeAspect="1"/>
                </p:cNvGrpSpPr>
                <p:nvPr/>
              </p:nvGrpSpPr>
              <p:grpSpPr bwMode="auto">
                <a:xfrm>
                  <a:off x="8088313" y="2443163"/>
                  <a:ext cx="555625" cy="490538"/>
                  <a:chOff x="3810" y="540"/>
                  <a:chExt cx="506" cy="480"/>
                </a:xfrm>
              </p:grpSpPr>
              <p:sp>
                <p:nvSpPr>
                  <p:cNvPr id="328"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9"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0"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1"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2"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3"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4"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5"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6"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7"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2" name="Group 306"/>
                <p:cNvGrpSpPr>
                  <a:grpSpLocks noChangeAspect="1"/>
                </p:cNvGrpSpPr>
                <p:nvPr/>
              </p:nvGrpSpPr>
              <p:grpSpPr bwMode="auto">
                <a:xfrm>
                  <a:off x="6503988" y="2443163"/>
                  <a:ext cx="555625" cy="490538"/>
                  <a:chOff x="3810" y="540"/>
                  <a:chExt cx="506" cy="480"/>
                </a:xfrm>
              </p:grpSpPr>
              <p:sp>
                <p:nvSpPr>
                  <p:cNvPr id="318"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9"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0"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1"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2"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3"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4"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5"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6"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7"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3" name="Group 317"/>
                <p:cNvGrpSpPr>
                  <a:grpSpLocks noChangeAspect="1"/>
                </p:cNvGrpSpPr>
                <p:nvPr/>
              </p:nvGrpSpPr>
              <p:grpSpPr bwMode="auto">
                <a:xfrm>
                  <a:off x="7440613" y="3667123"/>
                  <a:ext cx="555625" cy="490538"/>
                  <a:chOff x="3810" y="540"/>
                  <a:chExt cx="506" cy="480"/>
                </a:xfrm>
              </p:grpSpPr>
              <p:sp>
                <p:nvSpPr>
                  <p:cNvPr id="308"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9"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0"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1"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2"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3"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4"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5"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6"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7"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4" name="Group 328"/>
                <p:cNvGrpSpPr>
                  <a:grpSpLocks noChangeAspect="1"/>
                </p:cNvGrpSpPr>
                <p:nvPr/>
              </p:nvGrpSpPr>
              <p:grpSpPr bwMode="auto">
                <a:xfrm>
                  <a:off x="7232650" y="2336800"/>
                  <a:ext cx="555625" cy="490538"/>
                  <a:chOff x="3810" y="540"/>
                  <a:chExt cx="506" cy="480"/>
                </a:xfrm>
              </p:grpSpPr>
              <p:sp>
                <p:nvSpPr>
                  <p:cNvPr id="298"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9"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0"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1"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2"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3"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4"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5"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6"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7"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5" name="Group 339"/>
                <p:cNvGrpSpPr>
                  <a:grpSpLocks noChangeAspect="1"/>
                </p:cNvGrpSpPr>
                <p:nvPr/>
              </p:nvGrpSpPr>
              <p:grpSpPr bwMode="auto">
                <a:xfrm>
                  <a:off x="6089650" y="2074863"/>
                  <a:ext cx="555625" cy="490538"/>
                  <a:chOff x="3810" y="540"/>
                  <a:chExt cx="506" cy="480"/>
                </a:xfrm>
              </p:grpSpPr>
              <p:sp>
                <p:nvSpPr>
                  <p:cNvPr id="288"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9"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0"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1"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2"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3"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4"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5"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6"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7"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6" name="Group 350"/>
                <p:cNvGrpSpPr>
                  <a:grpSpLocks noChangeAspect="1"/>
                </p:cNvGrpSpPr>
                <p:nvPr/>
              </p:nvGrpSpPr>
              <p:grpSpPr bwMode="auto">
                <a:xfrm>
                  <a:off x="5784850" y="2946398"/>
                  <a:ext cx="555625" cy="490538"/>
                  <a:chOff x="3810" y="540"/>
                  <a:chExt cx="506" cy="480"/>
                </a:xfrm>
              </p:grpSpPr>
              <p:sp>
                <p:nvSpPr>
                  <p:cNvPr id="278"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9"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0"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1"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2"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3"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4"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5"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6"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7"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7" name="Group 361"/>
                <p:cNvGrpSpPr>
                  <a:grpSpLocks noChangeAspect="1"/>
                </p:cNvGrpSpPr>
                <p:nvPr/>
              </p:nvGrpSpPr>
              <p:grpSpPr bwMode="auto">
                <a:xfrm>
                  <a:off x="6577013" y="3378198"/>
                  <a:ext cx="555625" cy="490538"/>
                  <a:chOff x="3810" y="540"/>
                  <a:chExt cx="506" cy="480"/>
                </a:xfrm>
              </p:grpSpPr>
              <p:sp>
                <p:nvSpPr>
                  <p:cNvPr id="268"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9"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0"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1"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2"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3"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4"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5"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6"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7"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8" name="Group 372"/>
                <p:cNvGrpSpPr>
                  <a:grpSpLocks noChangeAspect="1"/>
                </p:cNvGrpSpPr>
                <p:nvPr/>
              </p:nvGrpSpPr>
              <p:grpSpPr bwMode="auto">
                <a:xfrm>
                  <a:off x="4992688" y="3378198"/>
                  <a:ext cx="555625" cy="490538"/>
                  <a:chOff x="3810" y="540"/>
                  <a:chExt cx="506" cy="480"/>
                </a:xfrm>
              </p:grpSpPr>
              <p:sp>
                <p:nvSpPr>
                  <p:cNvPr id="258"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9"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0"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1"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2"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3"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4"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5"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6"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67"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9" name="Group 383"/>
                <p:cNvGrpSpPr>
                  <a:grpSpLocks noChangeAspect="1"/>
                </p:cNvGrpSpPr>
                <p:nvPr/>
              </p:nvGrpSpPr>
              <p:grpSpPr bwMode="auto">
                <a:xfrm>
                  <a:off x="5713413" y="3595688"/>
                  <a:ext cx="555625" cy="490538"/>
                  <a:chOff x="3810" y="540"/>
                  <a:chExt cx="506" cy="480"/>
                </a:xfrm>
              </p:grpSpPr>
              <p:sp>
                <p:nvSpPr>
                  <p:cNvPr id="248"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49"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50"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51"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52"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3"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54"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55"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56"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57"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30"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31"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32"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33"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34"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35"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36"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37"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38"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39"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40"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41"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42"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43"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44"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45"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46"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47"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189" name="AutoShape 182"/>
              <p:cNvSpPr>
                <a:spLocks noChangeArrowheads="1"/>
              </p:cNvSpPr>
              <p:nvPr/>
            </p:nvSpPr>
            <p:spPr bwMode="auto">
              <a:xfrm>
                <a:off x="304800" y="2743200"/>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190" name="AutoShape 182"/>
              <p:cNvSpPr>
                <a:spLocks noChangeArrowheads="1"/>
              </p:cNvSpPr>
              <p:nvPr/>
            </p:nvSpPr>
            <p:spPr bwMode="auto">
              <a:xfrm>
                <a:off x="5867400" y="2667000"/>
                <a:ext cx="2133600" cy="5334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191" name="Group 185"/>
              <p:cNvGrpSpPr/>
              <p:nvPr/>
            </p:nvGrpSpPr>
            <p:grpSpPr>
              <a:xfrm>
                <a:off x="838200" y="3810000"/>
                <a:ext cx="3115932" cy="447020"/>
                <a:chOff x="4191000" y="4038600"/>
                <a:chExt cx="3115932" cy="447020"/>
              </a:xfrm>
            </p:grpSpPr>
            <p:sp>
              <p:nvSpPr>
                <p:cNvPr id="202"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03"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04"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05" name="Text Box 241"/>
                <p:cNvSpPr txBox="1">
                  <a:spLocks noChangeArrowheads="1"/>
                </p:cNvSpPr>
                <p:nvPr/>
              </p:nvSpPr>
              <p:spPr bwMode="auto">
                <a:xfrm>
                  <a:off x="4876800" y="423939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06"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07" name="Text Box 241"/>
                <p:cNvSpPr txBox="1">
                  <a:spLocks noChangeArrowheads="1"/>
                </p:cNvSpPr>
                <p:nvPr/>
              </p:nvSpPr>
              <p:spPr bwMode="auto">
                <a:xfrm>
                  <a:off x="6553200" y="4038600"/>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08"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09" name="Text Box 241"/>
                <p:cNvSpPr txBox="1">
                  <a:spLocks noChangeArrowheads="1"/>
                </p:cNvSpPr>
                <p:nvPr/>
              </p:nvSpPr>
              <p:spPr bwMode="auto">
                <a:xfrm>
                  <a:off x="6553200" y="423939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92" name="AutoShape 184"/>
              <p:cNvSpPr>
                <a:spLocks noChangeArrowheads="1"/>
              </p:cNvSpPr>
              <p:nvPr/>
            </p:nvSpPr>
            <p:spPr bwMode="auto">
              <a:xfrm>
                <a:off x="5486400" y="1447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193"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194"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5"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196" name="TextBox 195"/>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97" name="TextBox 196"/>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98" name="TextBox 197"/>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99" name="TextBox 198"/>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00" name="TextBox 199"/>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01" name="TextBox 200"/>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378" name="AutoShape 256"/>
            <p:cNvSpPr>
              <a:spLocks noChangeArrowheads="1"/>
            </p:cNvSpPr>
            <p:nvPr/>
          </p:nvSpPr>
          <p:spPr bwMode="auto">
            <a:xfrm>
              <a:off x="3733800" y="48006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380" name="AutoShape 256"/>
            <p:cNvSpPr>
              <a:spLocks noChangeArrowheads="1"/>
            </p:cNvSpPr>
            <p:nvPr/>
          </p:nvSpPr>
          <p:spPr bwMode="auto">
            <a:xfrm>
              <a:off x="3886200" y="50292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386" name="AutoShape 256"/>
            <p:cNvSpPr>
              <a:spLocks noChangeArrowheads="1"/>
            </p:cNvSpPr>
            <p:nvPr/>
          </p:nvSpPr>
          <p:spPr bwMode="auto">
            <a:xfrm>
              <a:off x="4191000" y="50292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2800" dirty="0" smtClean="0">
                <a:solidFill>
                  <a:srgbClr val="CC3300"/>
                </a:solidFill>
                <a:effectLst>
                  <a:outerShdw blurRad="38100" dist="38100" dir="2700000" algn="tl">
                    <a:srgbClr val="C0C0C0"/>
                  </a:outerShdw>
                </a:effectLst>
                <a:latin typeface="Verdana" pitchFamily="34" charset="0"/>
              </a:rPr>
              <a:t>Session Maintenance on Backup Ingress</a:t>
            </a:r>
          </a:p>
        </p:txBody>
      </p:sp>
      <p:sp>
        <p:nvSpPr>
          <p:cNvPr id="4" name="Rectangle 3"/>
          <p:cNvSpPr txBox="1">
            <a:spLocks noChangeArrowheads="1"/>
          </p:cNvSpPr>
          <p:nvPr/>
        </p:nvSpPr>
        <p:spPr bwMode="auto">
          <a:xfrm>
            <a:off x="152400" y="533400"/>
            <a:ext cx="8763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2800" dirty="0" smtClean="0">
                <a:latin typeface="+mj-lt"/>
              </a:rPr>
              <a:t>Relay-Message Method:</a:t>
            </a:r>
            <a:r>
              <a:rPr lang="en-US" sz="1600" dirty="0" smtClean="0">
                <a:solidFill>
                  <a:srgbClr val="000000"/>
                </a:solidFill>
                <a:latin typeface="Arial"/>
                <a:sym typeface="Wingdings" pitchFamily="2" charset="2"/>
              </a:rPr>
              <a:t> (1 session)</a:t>
            </a:r>
            <a:endParaRPr lang="en-US" sz="2800" dirty="0" smtClean="0">
              <a:latin typeface="+mj-lt"/>
            </a:endParaRPr>
          </a:p>
          <a:p>
            <a:pPr marL="342900" lvl="0" indent="-342900" eaLnBrk="0" hangingPunct="0">
              <a:spcBef>
                <a:spcPct val="20000"/>
              </a:spcBef>
              <a:buFont typeface="+mj-lt"/>
              <a:buAutoNum type="arabicPeriod"/>
              <a:defRPr/>
            </a:pPr>
            <a:r>
              <a:rPr lang="en-US" sz="1200" dirty="0" smtClean="0">
                <a:solidFill>
                  <a:srgbClr val="000000"/>
                </a:solidFill>
              </a:rPr>
              <a:t>Session (state) from primary ingress </a:t>
            </a:r>
          </a:p>
          <a:p>
            <a:pPr marL="800100" lvl="1" indent="-342900" eaLnBrk="0" hangingPunct="0">
              <a:spcBef>
                <a:spcPct val="20000"/>
              </a:spcBef>
              <a:defRPr/>
            </a:pPr>
            <a:r>
              <a:rPr lang="en-US" sz="1200" dirty="0" smtClean="0">
                <a:solidFill>
                  <a:srgbClr val="000000"/>
                </a:solidFill>
              </a:rPr>
              <a:t>(refer to 1 and 3)</a:t>
            </a: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endParaRPr lang="en-US" sz="1400" dirty="0" smtClean="0">
              <a:solidFill>
                <a:srgbClr val="000000"/>
              </a:solidFill>
            </a:endParaRPr>
          </a:p>
          <a:p>
            <a:pPr marL="342900" lvl="0" indent="-342900" eaLnBrk="0" hangingPunct="0">
              <a:spcBef>
                <a:spcPct val="20000"/>
              </a:spcBef>
              <a:defRPr/>
            </a:pPr>
            <a:endParaRPr lang="en-US" sz="1400" dirty="0" smtClean="0">
              <a:solidFill>
                <a:srgbClr val="000000"/>
              </a:solidFill>
            </a:endParaRPr>
          </a:p>
          <a:p>
            <a:pPr marL="34290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 </a:t>
            </a:r>
            <a:r>
              <a:rPr lang="en-US" sz="1600" dirty="0" smtClean="0">
                <a:solidFill>
                  <a:srgbClr val="000000"/>
                </a:solidFill>
                <a:latin typeface="Arial"/>
                <a:sym typeface="Wingdings" pitchFamily="2" charset="2"/>
              </a:rPr>
              <a:t>(2 sessions)</a:t>
            </a:r>
            <a:endParaRPr kumimoji="0" lang="en-US" altLang="zh-CN" sz="2800" b="0" i="0" u="none" strike="noStrike" kern="0" cap="none" spc="0" normalizeH="0" noProof="0" dirty="0" smtClean="0">
              <a:ln>
                <a:noFill/>
              </a:ln>
              <a:effectLst/>
              <a:uLnTx/>
              <a:uFillTx/>
              <a:latin typeface="+mj-lt"/>
              <a:ea typeface="+mn-ea"/>
              <a:cs typeface="+mn-cs"/>
            </a:endParaRPr>
          </a:p>
          <a:p>
            <a:pPr marL="342900" indent="-342900" eaLnBrk="0" hangingPunct="0">
              <a:spcBef>
                <a:spcPct val="20000"/>
              </a:spcBef>
              <a:buFont typeface="+mj-lt"/>
              <a:buAutoNum type="arabicPeriod"/>
              <a:defRPr/>
            </a:pPr>
            <a:r>
              <a:rPr lang="en-US" sz="1200" dirty="0" smtClean="0"/>
              <a:t>Session </a:t>
            </a:r>
            <a:r>
              <a:rPr lang="en-US" sz="1200" dirty="0" smtClean="0">
                <a:solidFill>
                  <a:srgbClr val="000000"/>
                </a:solidFill>
              </a:rPr>
              <a:t>(state) </a:t>
            </a:r>
            <a:r>
              <a:rPr lang="en-US" sz="1200" dirty="0" smtClean="0"/>
              <a:t>from (upstream node) proxy-ingress (i.e., “primary ingress”) (refer to 1 and 6)</a:t>
            </a:r>
          </a:p>
          <a:p>
            <a:pPr marL="342900" indent="-342900" eaLnBrk="0" hangingPunct="0">
              <a:spcBef>
                <a:spcPct val="20000"/>
              </a:spcBef>
              <a:buFont typeface="+mj-lt"/>
              <a:buAutoNum type="arabicPeriod"/>
              <a:defRPr/>
            </a:pPr>
            <a:r>
              <a:rPr lang="en-US" sz="1200" dirty="0" smtClean="0"/>
              <a:t>Session </a:t>
            </a:r>
            <a:r>
              <a:rPr lang="en-US" sz="1200" dirty="0" smtClean="0">
                <a:solidFill>
                  <a:srgbClr val="000000"/>
                </a:solidFill>
              </a:rPr>
              <a:t>(state) </a:t>
            </a:r>
            <a:r>
              <a:rPr lang="en-US" sz="1200" dirty="0" smtClean="0"/>
              <a:t>to (next hop) primary ingress (refer to 2 and 4)</a:t>
            </a:r>
          </a:p>
          <a:p>
            <a:pPr marL="342900" indent="-342900" eaLnBrk="0" hangingPunct="0">
              <a:spcBef>
                <a:spcPct val="20000"/>
              </a:spcBef>
              <a:defRPr/>
            </a:pPr>
            <a:endParaRPr lang="en-US" sz="1400" dirty="0" smtClean="0"/>
          </a:p>
          <a:p>
            <a:pPr marL="342900" lvl="0" indent="-342900" eaLnBrk="0" hangingPunct="0">
              <a:spcBef>
                <a:spcPct val="20000"/>
              </a:spcBef>
              <a:buFont typeface="+mj-lt"/>
              <a:buAutoNum type="arabicPeriod" startAt="2"/>
              <a:defRPr/>
            </a:pPr>
            <a:endParaRPr lang="en-US" sz="1400" kern="0" dirty="0" smtClean="0">
              <a:solidFill>
                <a:srgbClr val="000000"/>
              </a:solidFill>
              <a:latin typeface="Arial"/>
              <a:ea typeface="宋体"/>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grpSp>
        <p:nvGrpSpPr>
          <p:cNvPr id="388" name="Group 387"/>
          <p:cNvGrpSpPr/>
          <p:nvPr/>
        </p:nvGrpSpPr>
        <p:grpSpPr>
          <a:xfrm>
            <a:off x="914400" y="3810000"/>
            <a:ext cx="7696200" cy="2971801"/>
            <a:chOff x="914400" y="3810000"/>
            <a:chExt cx="7696200" cy="2971801"/>
          </a:xfrm>
        </p:grpSpPr>
        <p:grpSp>
          <p:nvGrpSpPr>
            <p:cNvPr id="36" name="Group 183"/>
            <p:cNvGrpSpPr/>
            <p:nvPr/>
          </p:nvGrpSpPr>
          <p:grpSpPr>
            <a:xfrm>
              <a:off x="914400" y="3810000"/>
              <a:ext cx="7696200" cy="2971801"/>
              <a:chOff x="304800" y="1447800"/>
              <a:chExt cx="7696200" cy="2971801"/>
            </a:xfrm>
          </p:grpSpPr>
          <p:sp>
            <p:nvSpPr>
              <p:cNvPr id="185" name="AutoShape 170"/>
              <p:cNvSpPr>
                <a:spLocks noChangeArrowheads="1"/>
              </p:cNvSpPr>
              <p:nvPr/>
            </p:nvSpPr>
            <p:spPr bwMode="auto">
              <a:xfrm>
                <a:off x="3276600" y="1447800"/>
                <a:ext cx="2057400" cy="3048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800" dirty="0">
                    <a:ea typeface="宋体" pitchFamily="2" charset="-122"/>
                  </a:rPr>
                  <a:t>LSP Path (ERO): </a:t>
                </a:r>
              </a:p>
              <a:p>
                <a:r>
                  <a:rPr lang="en-US" altLang="zh-CN" sz="800" dirty="0">
                    <a:ea typeface="宋体" pitchFamily="2" charset="-122"/>
                  </a:rPr>
                  <a:t>PE5’—PE6—PE5—NHs …</a:t>
                </a:r>
              </a:p>
            </p:txBody>
          </p:sp>
          <p:sp>
            <p:nvSpPr>
              <p:cNvPr id="186" name="AutoShape 182"/>
              <p:cNvSpPr>
                <a:spLocks noChangeArrowheads="1"/>
              </p:cNvSpPr>
              <p:nvPr/>
            </p:nvSpPr>
            <p:spPr bwMode="auto">
              <a:xfrm>
                <a:off x="304800" y="1447800"/>
                <a:ext cx="2673350" cy="457200"/>
              </a:xfrm>
              <a:prstGeom prst="wedgeRoundRectCallout">
                <a:avLst>
                  <a:gd name="adj1" fmla="val 52400"/>
                  <a:gd name="adj2" fmla="val 102648"/>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Proxy Ingress PE5’ (i.e., primary ingress PE5 acting as PE5’) sends</a:t>
                </a:r>
                <a:r>
                  <a:rPr lang="en-US" altLang="zh-CN" sz="800" dirty="0" smtClean="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to backup ingress PE6</a:t>
                </a:r>
              </a:p>
            </p:txBody>
          </p:sp>
          <p:sp>
            <p:nvSpPr>
              <p:cNvPr id="187" name="AutoShape 184"/>
              <p:cNvSpPr>
                <a:spLocks noChangeArrowheads="1"/>
              </p:cNvSpPr>
              <p:nvPr/>
            </p:nvSpPr>
            <p:spPr bwMode="auto">
              <a:xfrm>
                <a:off x="304800" y="2159000"/>
                <a:ext cx="2590800" cy="355600"/>
              </a:xfrm>
              <a:prstGeom prst="wedgeRoundRectCallout">
                <a:avLst>
                  <a:gd name="adj1" fmla="val 66606"/>
                  <a:gd name="adj2" fmla="val 197928"/>
                  <a:gd name="adj3" fmla="val 16667"/>
                </a:avLst>
              </a:prstGeom>
              <a:noFill/>
              <a:ln w="9525">
                <a:solidFill>
                  <a:schemeClr val="tx1"/>
                </a:solidFill>
                <a:miter lim="800000"/>
                <a:headEnd/>
                <a:tailEnd/>
              </a:ln>
              <a:effectLst/>
            </p:spPr>
            <p:txBody>
              <a:bodyPr/>
              <a:lstStyle/>
              <a:p>
                <a:r>
                  <a:rPr lang="en-US" altLang="zh-CN" sz="800" dirty="0">
                    <a:ea typeface="宋体" pitchFamily="2" charset="-122"/>
                  </a:rPr>
                  <a:t>2. </a:t>
                </a:r>
                <a:r>
                  <a:rPr lang="en-US" altLang="zh-CN" sz="800" dirty="0" smtClean="0">
                    <a:ea typeface="宋体" pitchFamily="2" charset="-122"/>
                  </a:rPr>
                  <a:t>Backup ingress PE6 </a:t>
                </a:r>
                <a:r>
                  <a:rPr lang="en-US" altLang="zh-CN" sz="800" dirty="0">
                    <a:ea typeface="宋体" pitchFamily="2" charset="-122"/>
                  </a:rPr>
                  <a:t>sends </a:t>
                </a:r>
                <a:r>
                  <a:rPr lang="en-US" altLang="zh-CN" sz="800" dirty="0">
                    <a:solidFill>
                      <a:srgbClr val="0000FF"/>
                    </a:solidFill>
                    <a:ea typeface="宋体" pitchFamily="2" charset="-122"/>
                  </a:rPr>
                  <a:t>Path </a:t>
                </a:r>
                <a:r>
                  <a:rPr lang="en-US" altLang="zh-CN" sz="800" dirty="0" smtClean="0">
                    <a:solidFill>
                      <a:srgbClr val="0000FF"/>
                    </a:solidFill>
                  </a:rPr>
                  <a:t>w/ INGRESS_PROTECTION</a:t>
                </a:r>
                <a:r>
                  <a:rPr lang="en-US" altLang="zh-CN" sz="800" dirty="0" smtClean="0">
                    <a:ea typeface="宋体" pitchFamily="2" charset="-122"/>
                  </a:rPr>
                  <a:t> </a:t>
                </a:r>
                <a:r>
                  <a:rPr lang="en-US" altLang="zh-CN" sz="800" dirty="0">
                    <a:ea typeface="宋体" pitchFamily="2" charset="-122"/>
                  </a:rPr>
                  <a:t>to </a:t>
                </a:r>
                <a:r>
                  <a:rPr lang="en-US" altLang="zh-CN" sz="800" dirty="0" smtClean="0">
                    <a:ea typeface="宋体" pitchFamily="2" charset="-122"/>
                  </a:rPr>
                  <a:t> primary ingress PE5</a:t>
                </a:r>
              </a:p>
            </p:txBody>
          </p:sp>
          <p:grpSp>
            <p:nvGrpSpPr>
              <p:cNvPr id="37" name="Group 369"/>
              <p:cNvGrpSpPr/>
              <p:nvPr/>
            </p:nvGrpSpPr>
            <p:grpSpPr>
              <a:xfrm>
                <a:off x="2813050" y="1516063"/>
                <a:ext cx="4578350" cy="2903538"/>
                <a:chOff x="4565650" y="1676400"/>
                <a:chExt cx="4578350" cy="2903538"/>
              </a:xfrm>
            </p:grpSpPr>
            <p:pic>
              <p:nvPicPr>
                <p:cNvPr id="210"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48238" y="1676400"/>
                  <a:ext cx="4195762" cy="2801938"/>
                </a:xfrm>
                <a:prstGeom prst="rect">
                  <a:avLst/>
                </a:prstGeom>
                <a:noFill/>
                <a:ln w="9525">
                  <a:noFill/>
                  <a:miter lim="800000"/>
                  <a:headEnd/>
                  <a:tailEnd/>
                </a:ln>
              </p:spPr>
            </p:pic>
            <p:sp>
              <p:nvSpPr>
                <p:cNvPr id="211"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212"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213"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214"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15"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216"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53" name="Group 247"/>
                <p:cNvGrpSpPr>
                  <a:grpSpLocks noChangeAspect="1"/>
                </p:cNvGrpSpPr>
                <p:nvPr/>
              </p:nvGrpSpPr>
              <p:grpSpPr bwMode="auto">
                <a:xfrm>
                  <a:off x="4921250" y="2514598"/>
                  <a:ext cx="555625" cy="490538"/>
                  <a:chOff x="3810" y="540"/>
                  <a:chExt cx="506" cy="480"/>
                </a:xfrm>
              </p:grpSpPr>
              <p:sp>
                <p:nvSpPr>
                  <p:cNvPr id="368"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9"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0"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71"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72"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73"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74"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75"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76"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77"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4" name="Group 258"/>
                <p:cNvGrpSpPr>
                  <a:grpSpLocks noChangeAspect="1"/>
                </p:cNvGrpSpPr>
                <p:nvPr/>
              </p:nvGrpSpPr>
              <p:grpSpPr bwMode="auto">
                <a:xfrm>
                  <a:off x="8377238" y="3595688"/>
                  <a:ext cx="555625" cy="490538"/>
                  <a:chOff x="3810" y="540"/>
                  <a:chExt cx="506" cy="480"/>
                </a:xfrm>
              </p:grpSpPr>
              <p:sp>
                <p:nvSpPr>
                  <p:cNvPr id="358"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9"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0"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61"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62"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63"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64"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65"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66"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67"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8" name="Group 269"/>
                <p:cNvGrpSpPr>
                  <a:grpSpLocks noChangeAspect="1"/>
                </p:cNvGrpSpPr>
                <p:nvPr/>
              </p:nvGrpSpPr>
              <p:grpSpPr bwMode="auto">
                <a:xfrm>
                  <a:off x="7918450" y="4089400"/>
                  <a:ext cx="555625" cy="490538"/>
                  <a:chOff x="3810" y="540"/>
                  <a:chExt cx="506" cy="480"/>
                </a:xfrm>
              </p:grpSpPr>
              <p:sp>
                <p:nvSpPr>
                  <p:cNvPr id="348"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9"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0"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1"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2"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3"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54"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5"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6"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7"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91" name="Group 280"/>
                <p:cNvGrpSpPr>
                  <a:grpSpLocks noChangeAspect="1"/>
                </p:cNvGrpSpPr>
                <p:nvPr/>
              </p:nvGrpSpPr>
              <p:grpSpPr bwMode="auto">
                <a:xfrm>
                  <a:off x="7766050" y="1879600"/>
                  <a:ext cx="555625" cy="490538"/>
                  <a:chOff x="3810" y="540"/>
                  <a:chExt cx="506" cy="480"/>
                </a:xfrm>
              </p:grpSpPr>
              <p:sp>
                <p:nvSpPr>
                  <p:cNvPr id="338"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9"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0"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1"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2"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3"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44"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5"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6"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7"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7" name="Group 291"/>
                <p:cNvGrpSpPr>
                  <a:grpSpLocks noChangeAspect="1"/>
                </p:cNvGrpSpPr>
                <p:nvPr/>
              </p:nvGrpSpPr>
              <p:grpSpPr bwMode="auto">
                <a:xfrm>
                  <a:off x="8088313" y="2443163"/>
                  <a:ext cx="555625" cy="490538"/>
                  <a:chOff x="3810" y="540"/>
                  <a:chExt cx="506" cy="480"/>
                </a:xfrm>
              </p:grpSpPr>
              <p:sp>
                <p:nvSpPr>
                  <p:cNvPr id="328"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9"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0"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1"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2"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3"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34"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5"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6"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7"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8" name="Group 306"/>
                <p:cNvGrpSpPr>
                  <a:grpSpLocks noChangeAspect="1"/>
                </p:cNvGrpSpPr>
                <p:nvPr/>
              </p:nvGrpSpPr>
              <p:grpSpPr bwMode="auto">
                <a:xfrm>
                  <a:off x="6503988" y="2443163"/>
                  <a:ext cx="555625" cy="490538"/>
                  <a:chOff x="3810" y="540"/>
                  <a:chExt cx="506" cy="480"/>
                </a:xfrm>
              </p:grpSpPr>
              <p:sp>
                <p:nvSpPr>
                  <p:cNvPr id="318"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9"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0"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1"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2"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3"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24"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5"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6"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7"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9" name="Group 317"/>
                <p:cNvGrpSpPr>
                  <a:grpSpLocks noChangeAspect="1"/>
                </p:cNvGrpSpPr>
                <p:nvPr/>
              </p:nvGrpSpPr>
              <p:grpSpPr bwMode="auto">
                <a:xfrm>
                  <a:off x="7440613" y="3667123"/>
                  <a:ext cx="555625" cy="490538"/>
                  <a:chOff x="3810" y="540"/>
                  <a:chExt cx="506" cy="480"/>
                </a:xfrm>
              </p:grpSpPr>
              <p:sp>
                <p:nvSpPr>
                  <p:cNvPr id="308"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9"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0"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1"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2"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3"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14"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5"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6"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7"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0" name="Group 328"/>
                <p:cNvGrpSpPr>
                  <a:grpSpLocks noChangeAspect="1"/>
                </p:cNvGrpSpPr>
                <p:nvPr/>
              </p:nvGrpSpPr>
              <p:grpSpPr bwMode="auto">
                <a:xfrm>
                  <a:off x="7232650" y="2336800"/>
                  <a:ext cx="555625" cy="490538"/>
                  <a:chOff x="3810" y="540"/>
                  <a:chExt cx="506" cy="480"/>
                </a:xfrm>
              </p:grpSpPr>
              <p:sp>
                <p:nvSpPr>
                  <p:cNvPr id="298"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9"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0"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1"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2"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3"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304"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5"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6"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7"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1" name="Group 339"/>
                <p:cNvGrpSpPr>
                  <a:grpSpLocks noChangeAspect="1"/>
                </p:cNvGrpSpPr>
                <p:nvPr/>
              </p:nvGrpSpPr>
              <p:grpSpPr bwMode="auto">
                <a:xfrm>
                  <a:off x="6089650" y="2074863"/>
                  <a:ext cx="555625" cy="490538"/>
                  <a:chOff x="3810" y="540"/>
                  <a:chExt cx="506" cy="480"/>
                </a:xfrm>
              </p:grpSpPr>
              <p:sp>
                <p:nvSpPr>
                  <p:cNvPr id="288"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9"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0"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1"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2"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3"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94"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5"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6"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7"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2" name="Group 350"/>
                <p:cNvGrpSpPr>
                  <a:grpSpLocks noChangeAspect="1"/>
                </p:cNvGrpSpPr>
                <p:nvPr/>
              </p:nvGrpSpPr>
              <p:grpSpPr bwMode="auto">
                <a:xfrm>
                  <a:off x="5784850" y="2946398"/>
                  <a:ext cx="555625" cy="490538"/>
                  <a:chOff x="3810" y="540"/>
                  <a:chExt cx="506" cy="480"/>
                </a:xfrm>
              </p:grpSpPr>
              <p:sp>
                <p:nvSpPr>
                  <p:cNvPr id="278"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9"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0"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1"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2"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3"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84"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5"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6"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7"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3" name="Group 361"/>
                <p:cNvGrpSpPr>
                  <a:grpSpLocks noChangeAspect="1"/>
                </p:cNvGrpSpPr>
                <p:nvPr/>
              </p:nvGrpSpPr>
              <p:grpSpPr bwMode="auto">
                <a:xfrm>
                  <a:off x="6577013" y="3378198"/>
                  <a:ext cx="555625" cy="490538"/>
                  <a:chOff x="3810" y="540"/>
                  <a:chExt cx="506" cy="480"/>
                </a:xfrm>
              </p:grpSpPr>
              <p:sp>
                <p:nvSpPr>
                  <p:cNvPr id="268"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9"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0"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1"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2"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3"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74"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5"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6"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7"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4" name="Group 372"/>
                <p:cNvGrpSpPr>
                  <a:grpSpLocks noChangeAspect="1"/>
                </p:cNvGrpSpPr>
                <p:nvPr/>
              </p:nvGrpSpPr>
              <p:grpSpPr bwMode="auto">
                <a:xfrm>
                  <a:off x="4992688" y="3378198"/>
                  <a:ext cx="555625" cy="490538"/>
                  <a:chOff x="3810" y="540"/>
                  <a:chExt cx="506" cy="480"/>
                </a:xfrm>
              </p:grpSpPr>
              <p:sp>
                <p:nvSpPr>
                  <p:cNvPr id="258"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9"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0"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1"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2"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3"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64"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5"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6"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67"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5" name="Group 383"/>
                <p:cNvGrpSpPr>
                  <a:grpSpLocks noChangeAspect="1"/>
                </p:cNvGrpSpPr>
                <p:nvPr/>
              </p:nvGrpSpPr>
              <p:grpSpPr bwMode="auto">
                <a:xfrm>
                  <a:off x="5713413" y="3595688"/>
                  <a:ext cx="555625" cy="490538"/>
                  <a:chOff x="3810" y="540"/>
                  <a:chExt cx="506" cy="480"/>
                </a:xfrm>
              </p:grpSpPr>
              <p:sp>
                <p:nvSpPr>
                  <p:cNvPr id="248"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49"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50"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51"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52"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3"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254"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55"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56"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57"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30"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31"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32"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33"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34"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35"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36"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37"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38"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39"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40"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41"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242"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243"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244"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245"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246"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247"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189" name="AutoShape 182"/>
              <p:cNvSpPr>
                <a:spLocks noChangeArrowheads="1"/>
              </p:cNvSpPr>
              <p:nvPr/>
            </p:nvSpPr>
            <p:spPr bwMode="auto">
              <a:xfrm>
                <a:off x="304800" y="2743200"/>
                <a:ext cx="2590800" cy="457200"/>
              </a:xfrm>
              <a:prstGeom prst="wedgeRoundRectCallout">
                <a:avLst>
                  <a:gd name="adj1" fmla="val 53832"/>
                  <a:gd name="adj2" fmla="val -43993"/>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PE5 </a:t>
                </a:r>
                <a:r>
                  <a:rPr lang="en-US" altLang="zh-CN" sz="800" dirty="0">
                    <a:ea typeface="宋体" pitchFamily="2" charset="-122"/>
                  </a:rPr>
                  <a:t>sends</a:t>
                </a:r>
                <a:r>
                  <a:rPr lang="en-US" altLang="zh-CN" sz="800" dirty="0">
                    <a:solidFill>
                      <a:srgbClr val="0000CC"/>
                    </a:solidFill>
                    <a:ea typeface="宋体" pitchFamily="2" charset="-122"/>
                  </a:rPr>
                  <a:t> </a:t>
                </a:r>
                <a:r>
                  <a:rPr lang="en-US" altLang="zh-CN" sz="800" dirty="0" smtClean="0">
                    <a:solidFill>
                      <a:srgbClr val="0000CC"/>
                    </a:solidFill>
                    <a:ea typeface="宋体" pitchFamily="2" charset="-122"/>
                  </a:rPr>
                  <a:t>Path</a:t>
                </a:r>
                <a:r>
                  <a:rPr lang="en-US" altLang="zh-CN" sz="800" dirty="0" smtClean="0">
                    <a:ea typeface="宋体" pitchFamily="2" charset="-122"/>
                  </a:rPr>
                  <a:t> w/o INGRESS_PROTECTION to </a:t>
                </a:r>
                <a:r>
                  <a:rPr lang="en-US" altLang="zh-CN" sz="800" dirty="0" smtClean="0"/>
                  <a:t>NHs </a:t>
                </a:r>
              </a:p>
              <a:p>
                <a:r>
                  <a:rPr lang="en-US" altLang="zh-CN" sz="800" dirty="0" smtClean="0"/>
                  <a:t>(NHs send </a:t>
                </a:r>
                <a:r>
                  <a:rPr lang="en-US" altLang="zh-CN" sz="800" dirty="0" err="1" smtClean="0">
                    <a:solidFill>
                      <a:srgbClr val="00CC00"/>
                    </a:solidFill>
                  </a:rPr>
                  <a:t>Resv</a:t>
                </a:r>
                <a:r>
                  <a:rPr lang="en-US" altLang="zh-CN" sz="800" dirty="0" smtClean="0"/>
                  <a:t> to primary ingress PE5)</a:t>
                </a:r>
                <a:endParaRPr lang="en-US" altLang="zh-CN" sz="800" dirty="0">
                  <a:ea typeface="宋体" pitchFamily="2" charset="-122"/>
                </a:endParaRPr>
              </a:p>
            </p:txBody>
          </p:sp>
          <p:sp>
            <p:nvSpPr>
              <p:cNvPr id="190" name="AutoShape 182"/>
              <p:cNvSpPr>
                <a:spLocks noChangeArrowheads="1"/>
              </p:cNvSpPr>
              <p:nvPr/>
            </p:nvSpPr>
            <p:spPr bwMode="auto">
              <a:xfrm>
                <a:off x="5867400" y="2667000"/>
                <a:ext cx="2133600" cy="5334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800" dirty="0" smtClean="0">
                    <a:ea typeface="宋体" pitchFamily="2" charset="-122"/>
                  </a:rPr>
                  <a:t>5. PE6 creates backup LSP to protect ingress PE5 </a:t>
                </a:r>
                <a:r>
                  <a:rPr lang="en-US" altLang="zh-CN" sz="800" dirty="0" smtClean="0">
                    <a:solidFill>
                      <a:srgbClr val="C00000"/>
                    </a:solidFill>
                    <a:ea typeface="宋体" pitchFamily="2" charset="-122"/>
                  </a:rPr>
                  <a:t>reusing FRR </a:t>
                </a:r>
                <a:r>
                  <a:rPr lang="en-US" altLang="zh-CN" sz="800" dirty="0" smtClean="0">
                    <a:solidFill>
                      <a:srgbClr val="0000CC"/>
                    </a:solidFill>
                    <a:ea typeface="宋体" pitchFamily="2" charset="-122"/>
                  </a:rPr>
                  <a:t>with changes to existing procedures</a:t>
                </a:r>
                <a:endParaRPr lang="en-US" altLang="zh-CN" sz="800" dirty="0">
                  <a:solidFill>
                    <a:srgbClr val="0000CC"/>
                  </a:solidFill>
                  <a:ea typeface="宋体" pitchFamily="2" charset="-122"/>
                </a:endParaRPr>
              </a:p>
            </p:txBody>
          </p:sp>
          <p:grpSp>
            <p:nvGrpSpPr>
              <p:cNvPr id="226" name="Group 185"/>
              <p:cNvGrpSpPr/>
              <p:nvPr/>
            </p:nvGrpSpPr>
            <p:grpSpPr>
              <a:xfrm>
                <a:off x="838200" y="3810000"/>
                <a:ext cx="3115932" cy="447020"/>
                <a:chOff x="4191000" y="4038600"/>
                <a:chExt cx="3115932" cy="447020"/>
              </a:xfrm>
            </p:grpSpPr>
            <p:sp>
              <p:nvSpPr>
                <p:cNvPr id="202"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03"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204" name="Text Box 240"/>
                <p:cNvSpPr txBox="1">
                  <a:spLocks noChangeArrowheads="1"/>
                </p:cNvSpPr>
                <p:nvPr/>
              </p:nvSpPr>
              <p:spPr bwMode="auto">
                <a:xfrm>
                  <a:off x="4876800" y="4038600"/>
                  <a:ext cx="1106487" cy="246221"/>
                </a:xfrm>
                <a:prstGeom prst="rect">
                  <a:avLst/>
                </a:prstGeom>
                <a:noFill/>
                <a:ln w="9525">
                  <a:noFill/>
                  <a:miter lim="800000"/>
                  <a:headEnd/>
                  <a:tailEnd/>
                </a:ln>
              </p:spPr>
              <p:txBody>
                <a:bodyPr wrap="square">
                  <a:spAutoFit/>
                </a:bodyPr>
                <a:lstStyle/>
                <a:p>
                  <a:pPr>
                    <a:spcBef>
                      <a:spcPct val="50000"/>
                    </a:spcBef>
                  </a:pPr>
                  <a:r>
                    <a:rPr lang="en-US" altLang="zh-CN" sz="1000" dirty="0" smtClean="0">
                      <a:cs typeface="Arial" pitchFamily="34" charset="0"/>
                    </a:rPr>
                    <a:t>Primary</a:t>
                  </a:r>
                  <a:r>
                    <a:rPr lang="en-US" altLang="zh-CN" sz="1000" dirty="0" smtClean="0">
                      <a:ea typeface="宋体" pitchFamily="2" charset="-122"/>
                      <a:cs typeface="Arial" pitchFamily="34" charset="0"/>
                    </a:rPr>
                    <a:t> </a:t>
                  </a:r>
                  <a:r>
                    <a:rPr lang="en-US" altLang="zh-CN" sz="1000" dirty="0">
                      <a:ea typeface="宋体" pitchFamily="2" charset="-122"/>
                      <a:cs typeface="Arial" pitchFamily="34" charset="0"/>
                    </a:rPr>
                    <a:t>LSP</a:t>
                  </a:r>
                </a:p>
              </p:txBody>
            </p:sp>
            <p:sp>
              <p:nvSpPr>
                <p:cNvPr id="205" name="Text Box 241"/>
                <p:cNvSpPr txBox="1">
                  <a:spLocks noChangeArrowheads="1"/>
                </p:cNvSpPr>
                <p:nvPr/>
              </p:nvSpPr>
              <p:spPr bwMode="auto">
                <a:xfrm>
                  <a:off x="4876800" y="4239399"/>
                  <a:ext cx="885179"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Backup LSP</a:t>
                  </a:r>
                </a:p>
              </p:txBody>
            </p:sp>
            <p:sp>
              <p:nvSpPr>
                <p:cNvPr id="206"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207" name="Text Box 241"/>
                <p:cNvSpPr txBox="1">
                  <a:spLocks noChangeArrowheads="1"/>
                </p:cNvSpPr>
                <p:nvPr/>
              </p:nvSpPr>
              <p:spPr bwMode="auto">
                <a:xfrm>
                  <a:off x="6553200" y="4038600"/>
                  <a:ext cx="723275"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208"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209" name="Text Box 241"/>
                <p:cNvSpPr txBox="1">
                  <a:spLocks noChangeArrowheads="1"/>
                </p:cNvSpPr>
                <p:nvPr/>
              </p:nvSpPr>
              <p:spPr bwMode="auto">
                <a:xfrm>
                  <a:off x="6553200" y="4239399"/>
                  <a:ext cx="753732"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192" name="AutoShape 184"/>
              <p:cNvSpPr>
                <a:spLocks noChangeArrowheads="1"/>
              </p:cNvSpPr>
              <p:nvPr/>
            </p:nvSpPr>
            <p:spPr bwMode="auto">
              <a:xfrm>
                <a:off x="5486400" y="1447800"/>
                <a:ext cx="2514600" cy="457200"/>
              </a:xfrm>
              <a:prstGeom prst="wedgeRoundRectCallout">
                <a:avLst>
                  <a:gd name="adj1" fmla="val -97581"/>
                  <a:gd name="adj2" fmla="val 6464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4. Primary ingress PE5 sends </a:t>
                </a:r>
                <a:r>
                  <a:rPr lang="en-US" altLang="zh-CN" sz="800" dirty="0" err="1" smtClean="0">
                    <a:solidFill>
                      <a:srgbClr val="00CC00"/>
                    </a:solidFill>
                  </a:rPr>
                  <a:t>Resv</a:t>
                </a:r>
                <a:r>
                  <a:rPr lang="en-US" altLang="zh-CN" sz="800" dirty="0" smtClean="0">
                    <a:solidFill>
                      <a:srgbClr val="00CC00"/>
                    </a:solidFill>
                  </a:rPr>
                  <a:t> w/ INGESS_PROTECTION</a:t>
                </a:r>
                <a:r>
                  <a:rPr lang="en-US" altLang="zh-CN" sz="800" dirty="0" smtClean="0"/>
                  <a:t> to backup ingress PE6 after receiving </a:t>
                </a:r>
                <a:r>
                  <a:rPr lang="en-US" altLang="zh-CN" sz="800" dirty="0" err="1" smtClean="0"/>
                  <a:t>Resv</a:t>
                </a:r>
                <a:r>
                  <a:rPr lang="en-US" altLang="zh-CN" sz="800" dirty="0" smtClean="0"/>
                  <a:t> from NHs</a:t>
                </a:r>
                <a:endParaRPr lang="en-US" altLang="zh-CN" sz="800" dirty="0">
                  <a:ea typeface="宋体" pitchFamily="2" charset="-122"/>
                </a:endParaRPr>
              </a:p>
            </p:txBody>
          </p:sp>
          <p:sp>
            <p:nvSpPr>
              <p:cNvPr id="193" name="AutoShape 182"/>
              <p:cNvSpPr>
                <a:spLocks noChangeArrowheads="1"/>
              </p:cNvSpPr>
              <p:nvPr/>
            </p:nvSpPr>
            <p:spPr bwMode="auto">
              <a:xfrm>
                <a:off x="304800" y="3352800"/>
                <a:ext cx="2667000" cy="457200"/>
              </a:xfrm>
              <a:prstGeom prst="wedgeRoundRectCallout">
                <a:avLst>
                  <a:gd name="adj1" fmla="val 57764"/>
                  <a:gd name="adj2" fmla="val -87796"/>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800" dirty="0" smtClean="0"/>
                  <a:t>6</a:t>
                </a:r>
                <a:r>
                  <a:rPr lang="en-US" altLang="zh-CN" sz="800" dirty="0" smtClean="0">
                    <a:ea typeface="宋体" pitchFamily="2" charset="-122"/>
                  </a:rPr>
                  <a:t>. Backup ingress PE6 sends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 </a:t>
                </a:r>
                <a:r>
                  <a:rPr lang="en-US" altLang="zh-CN" sz="800" dirty="0" smtClean="0"/>
                  <a:t>to proxy ingress PE5’ (i.e., PE5 acting as PE5’)</a:t>
                </a:r>
                <a:endParaRPr lang="en-US" altLang="zh-CN" sz="800" dirty="0">
                  <a:ea typeface="宋体" pitchFamily="2" charset="-122"/>
                </a:endParaRPr>
              </a:p>
            </p:txBody>
          </p:sp>
          <p:sp>
            <p:nvSpPr>
              <p:cNvPr id="194"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5"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196" name="TextBox 195"/>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97" name="TextBox 196"/>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98" name="TextBox 197"/>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99" name="TextBox 198"/>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200" name="TextBox 199"/>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01" name="TextBox 200"/>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grpSp>
        <p:sp>
          <p:nvSpPr>
            <p:cNvPr id="378" name="AutoShape 256"/>
            <p:cNvSpPr>
              <a:spLocks noChangeArrowheads="1"/>
            </p:cNvSpPr>
            <p:nvPr/>
          </p:nvSpPr>
          <p:spPr bwMode="auto">
            <a:xfrm>
              <a:off x="3810000" y="56388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380" name="AutoShape 256"/>
            <p:cNvSpPr>
              <a:spLocks noChangeArrowheads="1"/>
            </p:cNvSpPr>
            <p:nvPr/>
          </p:nvSpPr>
          <p:spPr bwMode="auto">
            <a:xfrm>
              <a:off x="3886200" y="54864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382" name="AutoShape 256"/>
            <p:cNvSpPr>
              <a:spLocks noChangeArrowheads="1"/>
            </p:cNvSpPr>
            <p:nvPr/>
          </p:nvSpPr>
          <p:spPr bwMode="auto">
            <a:xfrm>
              <a:off x="4191000" y="49530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grpSp>
      <p:grpSp>
        <p:nvGrpSpPr>
          <p:cNvPr id="387" name="Group 386"/>
          <p:cNvGrpSpPr/>
          <p:nvPr/>
        </p:nvGrpSpPr>
        <p:grpSpPr>
          <a:xfrm>
            <a:off x="3428999" y="685800"/>
            <a:ext cx="5410201" cy="2286000"/>
            <a:chOff x="2971800" y="685800"/>
            <a:chExt cx="5410201" cy="2286000"/>
          </a:xfrm>
        </p:grpSpPr>
        <p:grpSp>
          <p:nvGrpSpPr>
            <p:cNvPr id="2" name="Group 4"/>
            <p:cNvGrpSpPr/>
            <p:nvPr/>
          </p:nvGrpSpPr>
          <p:grpSpPr>
            <a:xfrm>
              <a:off x="3124200" y="685800"/>
              <a:ext cx="5257801" cy="2286000"/>
              <a:chOff x="2482612" y="1066800"/>
              <a:chExt cx="6361350" cy="2885420"/>
            </a:xfrm>
          </p:grpSpPr>
          <p:grpSp>
            <p:nvGrpSpPr>
              <p:cNvPr id="3" name="Group 188"/>
              <p:cNvGrpSpPr/>
              <p:nvPr/>
            </p:nvGrpSpPr>
            <p:grpSpPr>
              <a:xfrm>
                <a:off x="2482612" y="1066800"/>
                <a:ext cx="6361350" cy="2514598"/>
                <a:chOff x="2482612" y="1633538"/>
                <a:chExt cx="6361350" cy="2514598"/>
              </a:xfrm>
            </p:grpSpPr>
            <p:pic>
              <p:nvPicPr>
                <p:cNvPr id="18"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19"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20"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21"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22" name="Text Box 226"/>
                <p:cNvSpPr txBox="1">
                  <a:spLocks noChangeArrowheads="1"/>
                </p:cNvSpPr>
                <p:nvPr/>
              </p:nvSpPr>
              <p:spPr bwMode="auto">
                <a:xfrm>
                  <a:off x="4343399" y="1978847"/>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23"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24"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5" name="Group 247"/>
                <p:cNvGrpSpPr>
                  <a:grpSpLocks noChangeAspect="1"/>
                </p:cNvGrpSpPr>
                <p:nvPr/>
              </p:nvGrpSpPr>
              <p:grpSpPr bwMode="auto">
                <a:xfrm>
                  <a:off x="4622800" y="2235196"/>
                  <a:ext cx="555625" cy="490538"/>
                  <a:chOff x="3810" y="540"/>
                  <a:chExt cx="506" cy="480"/>
                </a:xfrm>
              </p:grpSpPr>
              <p:sp>
                <p:nvSpPr>
                  <p:cNvPr id="174"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5"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6"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77"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78"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79"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80"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81"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82"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83"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6" name="Group 258"/>
                <p:cNvGrpSpPr>
                  <a:grpSpLocks noChangeAspect="1"/>
                </p:cNvGrpSpPr>
                <p:nvPr/>
              </p:nvGrpSpPr>
              <p:grpSpPr bwMode="auto">
                <a:xfrm>
                  <a:off x="8078788" y="3316286"/>
                  <a:ext cx="555625" cy="490538"/>
                  <a:chOff x="3810" y="540"/>
                  <a:chExt cx="506" cy="480"/>
                </a:xfrm>
              </p:grpSpPr>
              <p:sp>
                <p:nvSpPr>
                  <p:cNvPr id="164"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5"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6"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67"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68"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69"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70"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71"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72"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73"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7" name="Group 269"/>
                <p:cNvGrpSpPr>
                  <a:grpSpLocks noChangeAspect="1"/>
                </p:cNvGrpSpPr>
                <p:nvPr/>
              </p:nvGrpSpPr>
              <p:grpSpPr bwMode="auto">
                <a:xfrm>
                  <a:off x="7467600" y="3657598"/>
                  <a:ext cx="555625" cy="490538"/>
                  <a:chOff x="3810" y="540"/>
                  <a:chExt cx="506" cy="480"/>
                </a:xfrm>
              </p:grpSpPr>
              <p:sp>
                <p:nvSpPr>
                  <p:cNvPr id="154"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5"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6"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7"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8"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9"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60"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61"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62"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63"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5" name="Group 280"/>
                <p:cNvGrpSpPr>
                  <a:grpSpLocks noChangeAspect="1"/>
                </p:cNvGrpSpPr>
                <p:nvPr/>
              </p:nvGrpSpPr>
              <p:grpSpPr bwMode="auto">
                <a:xfrm>
                  <a:off x="7467600" y="1676398"/>
                  <a:ext cx="555625" cy="490538"/>
                  <a:chOff x="3810" y="540"/>
                  <a:chExt cx="506" cy="480"/>
                </a:xfrm>
              </p:grpSpPr>
              <p:sp>
                <p:nvSpPr>
                  <p:cNvPr id="144"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5"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6"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47"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48"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49"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0"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1"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2"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3"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6" name="Group 291"/>
                <p:cNvGrpSpPr>
                  <a:grpSpLocks noChangeAspect="1"/>
                </p:cNvGrpSpPr>
                <p:nvPr/>
              </p:nvGrpSpPr>
              <p:grpSpPr bwMode="auto">
                <a:xfrm>
                  <a:off x="7772400" y="2285998"/>
                  <a:ext cx="555625" cy="490538"/>
                  <a:chOff x="3810" y="540"/>
                  <a:chExt cx="506" cy="480"/>
                </a:xfrm>
              </p:grpSpPr>
              <p:sp>
                <p:nvSpPr>
                  <p:cNvPr id="134"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5"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6"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7"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8"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9"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40"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41"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42"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43"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7" name="Group 306"/>
                <p:cNvGrpSpPr>
                  <a:grpSpLocks noChangeAspect="1"/>
                </p:cNvGrpSpPr>
                <p:nvPr/>
              </p:nvGrpSpPr>
              <p:grpSpPr bwMode="auto">
                <a:xfrm>
                  <a:off x="6205538" y="2163761"/>
                  <a:ext cx="555625" cy="490538"/>
                  <a:chOff x="3810" y="540"/>
                  <a:chExt cx="506" cy="480"/>
                </a:xfrm>
              </p:grpSpPr>
              <p:sp>
                <p:nvSpPr>
                  <p:cNvPr id="124"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5"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6"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7"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8"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9"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0"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1"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2"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3"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8" name="Group 317"/>
                <p:cNvGrpSpPr>
                  <a:grpSpLocks noChangeAspect="1"/>
                </p:cNvGrpSpPr>
                <p:nvPr/>
              </p:nvGrpSpPr>
              <p:grpSpPr bwMode="auto">
                <a:xfrm>
                  <a:off x="7162800" y="3124196"/>
                  <a:ext cx="555625" cy="490538"/>
                  <a:chOff x="3810" y="540"/>
                  <a:chExt cx="506" cy="480"/>
                </a:xfrm>
              </p:grpSpPr>
              <p:sp>
                <p:nvSpPr>
                  <p:cNvPr id="114"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5"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6"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17"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18"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9"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0"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1"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2"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3"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9" name="Group 328"/>
                <p:cNvGrpSpPr>
                  <a:grpSpLocks noChangeAspect="1"/>
                </p:cNvGrpSpPr>
                <p:nvPr/>
              </p:nvGrpSpPr>
              <p:grpSpPr bwMode="auto">
                <a:xfrm>
                  <a:off x="6934200" y="2057398"/>
                  <a:ext cx="555625" cy="490538"/>
                  <a:chOff x="3810" y="540"/>
                  <a:chExt cx="506" cy="480"/>
                </a:xfrm>
              </p:grpSpPr>
              <p:sp>
                <p:nvSpPr>
                  <p:cNvPr id="104"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5"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6"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07"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08"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9"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0"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11"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12"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13"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0" name="Group 339"/>
                <p:cNvGrpSpPr>
                  <a:grpSpLocks noChangeAspect="1"/>
                </p:cNvGrpSpPr>
                <p:nvPr/>
              </p:nvGrpSpPr>
              <p:grpSpPr bwMode="auto">
                <a:xfrm>
                  <a:off x="5918200" y="1658936"/>
                  <a:ext cx="555625" cy="490538"/>
                  <a:chOff x="3810" y="540"/>
                  <a:chExt cx="506" cy="480"/>
                </a:xfrm>
              </p:grpSpPr>
              <p:sp>
                <p:nvSpPr>
                  <p:cNvPr id="94"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5"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6"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7"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8"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9"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0"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1"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2"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3"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1" name="Group 350"/>
                <p:cNvGrpSpPr>
                  <a:grpSpLocks noChangeAspect="1"/>
                </p:cNvGrpSpPr>
                <p:nvPr/>
              </p:nvGrpSpPr>
              <p:grpSpPr bwMode="auto">
                <a:xfrm>
                  <a:off x="5486400" y="2666996"/>
                  <a:ext cx="555625" cy="490538"/>
                  <a:chOff x="3810" y="540"/>
                  <a:chExt cx="506" cy="480"/>
                </a:xfrm>
              </p:grpSpPr>
              <p:sp>
                <p:nvSpPr>
                  <p:cNvPr id="84"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5"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6"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7"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8"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9"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0"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1"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2"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3"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2" name="Group 361"/>
                <p:cNvGrpSpPr>
                  <a:grpSpLocks noChangeAspect="1"/>
                </p:cNvGrpSpPr>
                <p:nvPr/>
              </p:nvGrpSpPr>
              <p:grpSpPr bwMode="auto">
                <a:xfrm>
                  <a:off x="6278563" y="3098796"/>
                  <a:ext cx="555625" cy="490538"/>
                  <a:chOff x="3810" y="540"/>
                  <a:chExt cx="506" cy="480"/>
                </a:xfrm>
              </p:grpSpPr>
              <p:sp>
                <p:nvSpPr>
                  <p:cNvPr id="74"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5"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6"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7"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8"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9"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0"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1"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2"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3"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3" name="Group 372"/>
                <p:cNvGrpSpPr>
                  <a:grpSpLocks noChangeAspect="1"/>
                </p:cNvGrpSpPr>
                <p:nvPr/>
              </p:nvGrpSpPr>
              <p:grpSpPr bwMode="auto">
                <a:xfrm>
                  <a:off x="4694238" y="3098796"/>
                  <a:ext cx="555625" cy="490538"/>
                  <a:chOff x="3810" y="540"/>
                  <a:chExt cx="506" cy="480"/>
                </a:xfrm>
              </p:grpSpPr>
              <p:sp>
                <p:nvSpPr>
                  <p:cNvPr id="64"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5"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6"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7"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8"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9"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0"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71"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2"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3"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34" name="Group 383"/>
                <p:cNvGrpSpPr>
                  <a:grpSpLocks noChangeAspect="1"/>
                </p:cNvGrpSpPr>
                <p:nvPr/>
              </p:nvGrpSpPr>
              <p:grpSpPr bwMode="auto">
                <a:xfrm>
                  <a:off x="5414963" y="3316286"/>
                  <a:ext cx="555625" cy="490538"/>
                  <a:chOff x="3810" y="540"/>
                  <a:chExt cx="506" cy="480"/>
                </a:xfrm>
              </p:grpSpPr>
              <p:sp>
                <p:nvSpPr>
                  <p:cNvPr id="54"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55"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56"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57"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58"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59"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0"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61"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62"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63"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38"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39"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40"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41"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42"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43"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44"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45"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46"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47"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48"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49"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50" name="AutoShape 182"/>
                <p:cNvSpPr>
                  <a:spLocks noChangeArrowheads="1"/>
                </p:cNvSpPr>
                <p:nvPr/>
              </p:nvSpPr>
              <p:spPr bwMode="auto">
                <a:xfrm>
                  <a:off x="2482612" y="2114441"/>
                  <a:ext cx="1936987" cy="769445"/>
                </a:xfrm>
                <a:prstGeom prst="wedgeRoundRectCallout">
                  <a:avLst>
                    <a:gd name="adj1" fmla="val 61988"/>
                    <a:gd name="adj2" fmla="val 29831"/>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1. Ingress PE5 </a:t>
                  </a:r>
                  <a:r>
                    <a:rPr lang="en-US" altLang="zh-CN" sz="800" dirty="0">
                      <a:ea typeface="宋体" pitchFamily="2" charset="-122"/>
                    </a:rPr>
                    <a:t>sends</a:t>
                  </a:r>
                  <a:r>
                    <a:rPr lang="en-US" altLang="zh-CN" sz="800" dirty="0">
                      <a:solidFill>
                        <a:srgbClr val="0000CC"/>
                      </a:solidFill>
                      <a:ea typeface="宋体" pitchFamily="2" charset="-122"/>
                    </a:rPr>
                    <a:t> Path </a:t>
                  </a:r>
                  <a:r>
                    <a:rPr lang="en-US" altLang="zh-CN" sz="800" dirty="0" smtClean="0">
                      <a:solidFill>
                        <a:srgbClr val="0000CC"/>
                      </a:solidFill>
                    </a:rPr>
                    <a:t>w/ INGRESS_PROTECTION</a:t>
                  </a:r>
                  <a:r>
                    <a:rPr lang="en-US" altLang="zh-CN" sz="800" dirty="0" smtClean="0">
                      <a:ea typeface="宋体" pitchFamily="2" charset="-122"/>
                    </a:rPr>
                    <a:t> </a:t>
                  </a:r>
                  <a:r>
                    <a:rPr lang="en-US" altLang="zh-CN" sz="800" dirty="0">
                      <a:ea typeface="宋体" pitchFamily="2" charset="-122"/>
                    </a:rPr>
                    <a:t>to backup ingress </a:t>
                  </a:r>
                  <a:r>
                    <a:rPr lang="en-US" altLang="zh-CN" sz="800" dirty="0" smtClean="0">
                      <a:ea typeface="宋体" pitchFamily="2" charset="-122"/>
                    </a:rPr>
                    <a:t>PE6 after </a:t>
                  </a:r>
                  <a:r>
                    <a:rPr lang="en-US" altLang="zh-CN" sz="800" dirty="0" smtClean="0"/>
                    <a:t>primary</a:t>
                  </a:r>
                  <a:r>
                    <a:rPr lang="en-US" altLang="zh-CN" sz="800" dirty="0" smtClean="0">
                      <a:ea typeface="宋体" pitchFamily="2" charset="-122"/>
                    </a:rPr>
                    <a:t> LSP is set up</a:t>
                  </a:r>
                </a:p>
              </p:txBody>
            </p:sp>
            <p:sp>
              <p:nvSpPr>
                <p:cNvPr id="51"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52" name="AutoShape 182"/>
                <p:cNvSpPr>
                  <a:spLocks noChangeArrowheads="1"/>
                </p:cNvSpPr>
                <p:nvPr/>
              </p:nvSpPr>
              <p:spPr bwMode="auto">
                <a:xfrm>
                  <a:off x="2482612" y="2980067"/>
                  <a:ext cx="1831577" cy="419629"/>
                </a:xfrm>
                <a:prstGeom prst="wedgeRoundRectCallout">
                  <a:avLst>
                    <a:gd name="adj1" fmla="val 71987"/>
                    <a:gd name="adj2" fmla="val -78794"/>
                    <a:gd name="adj3" fmla="val 16667"/>
                  </a:avLst>
                </a:prstGeom>
                <a:noFill/>
                <a:ln w="9525">
                  <a:solidFill>
                    <a:schemeClr val="tx1"/>
                  </a:solidFill>
                  <a:miter lim="800000"/>
                  <a:headEnd/>
                  <a:tailEnd/>
                </a:ln>
                <a:effectLst/>
              </p:spPr>
              <p:txBody>
                <a:bodyPr/>
                <a:lstStyle/>
                <a:p>
                  <a:r>
                    <a:rPr lang="en-US" altLang="zh-CN" sz="800" dirty="0" smtClean="0"/>
                    <a:t>3</a:t>
                  </a:r>
                  <a:r>
                    <a:rPr lang="en-US" altLang="zh-CN" sz="800" dirty="0" smtClean="0">
                      <a:ea typeface="宋体" pitchFamily="2" charset="-122"/>
                    </a:rPr>
                    <a:t>. PE6 sends PE5 </a:t>
                  </a:r>
                  <a:r>
                    <a:rPr lang="en-US" altLang="zh-CN" sz="800" dirty="0" err="1" smtClean="0">
                      <a:solidFill>
                        <a:srgbClr val="00CC00"/>
                      </a:solidFill>
                      <a:ea typeface="宋体" pitchFamily="2" charset="-122"/>
                    </a:rPr>
                    <a:t>Resv</a:t>
                  </a:r>
                  <a:r>
                    <a:rPr lang="en-US" altLang="zh-CN" sz="800" dirty="0" smtClean="0">
                      <a:solidFill>
                        <a:srgbClr val="00CC00"/>
                      </a:solidFill>
                      <a:ea typeface="宋体" pitchFamily="2" charset="-122"/>
                    </a:rPr>
                    <a:t> w/ </a:t>
                  </a:r>
                  <a:r>
                    <a:rPr lang="en-US" altLang="zh-CN" sz="800" dirty="0" smtClean="0">
                      <a:solidFill>
                        <a:srgbClr val="00CC00"/>
                      </a:solidFill>
                    </a:rPr>
                    <a:t>INGRESS_PROTECTION</a:t>
                  </a:r>
                  <a:endParaRPr lang="en-US" altLang="zh-CN" sz="800" dirty="0">
                    <a:ea typeface="宋体" pitchFamily="2" charset="-122"/>
                  </a:endParaRPr>
                </a:p>
              </p:txBody>
            </p:sp>
          </p:grpSp>
          <p:grpSp>
            <p:nvGrpSpPr>
              <p:cNvPr id="35" name="Group 185"/>
              <p:cNvGrpSpPr/>
              <p:nvPr/>
            </p:nvGrpSpPr>
            <p:grpSpPr>
              <a:xfrm>
                <a:off x="5105400" y="3505200"/>
                <a:ext cx="3176859" cy="447020"/>
                <a:chOff x="4191000" y="4038600"/>
                <a:chExt cx="3176859" cy="447020"/>
              </a:xfrm>
            </p:grpSpPr>
            <p:sp>
              <p:nvSpPr>
                <p:cNvPr id="1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1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800" dirty="0" smtClean="0">
                      <a:cs typeface="Arial" pitchFamily="34" charset="0"/>
                    </a:rPr>
                    <a:t>Primary</a:t>
                  </a:r>
                  <a:r>
                    <a:rPr lang="en-US" altLang="zh-CN" sz="800" dirty="0" smtClean="0">
                      <a:ea typeface="宋体" pitchFamily="2" charset="-122"/>
                      <a:cs typeface="Arial" pitchFamily="34" charset="0"/>
                    </a:rPr>
                    <a:t> </a:t>
                  </a:r>
                  <a:r>
                    <a:rPr lang="en-US" altLang="zh-CN" sz="1200" dirty="0">
                      <a:ea typeface="宋体" pitchFamily="2" charset="-122"/>
                      <a:cs typeface="Arial" pitchFamily="34" charset="0"/>
                    </a:rPr>
                    <a:t>LSP</a:t>
                  </a:r>
                </a:p>
              </p:txBody>
            </p:sp>
            <p:sp>
              <p:nvSpPr>
                <p:cNvPr id="13" name="Text Box 241"/>
                <p:cNvSpPr txBox="1">
                  <a:spLocks noChangeArrowheads="1"/>
                </p:cNvSpPr>
                <p:nvPr/>
              </p:nvSpPr>
              <p:spPr bwMode="auto">
                <a:xfrm>
                  <a:off x="4876800" y="4239399"/>
                  <a:ext cx="814659" cy="215444"/>
                </a:xfrm>
                <a:prstGeom prst="rect">
                  <a:avLst/>
                </a:prstGeom>
                <a:noFill/>
                <a:ln w="9525">
                  <a:noFill/>
                  <a:miter lim="800000"/>
                  <a:headEnd/>
                  <a:tailEnd/>
                </a:ln>
              </p:spPr>
              <p:txBody>
                <a:bodyPr wrap="none">
                  <a:spAutoFit/>
                </a:bodyPr>
                <a:lstStyle/>
                <a:p>
                  <a:r>
                    <a:rPr lang="en-US" altLang="zh-CN" sz="800" dirty="0">
                      <a:ea typeface="宋体" pitchFamily="2" charset="-122"/>
                      <a:cs typeface="Arial" pitchFamily="34" charset="0"/>
                    </a:rPr>
                    <a:t>Backup LSP</a:t>
                  </a:r>
                </a:p>
              </p:txBody>
            </p:sp>
            <p:sp>
              <p:nvSpPr>
                <p:cNvPr id="1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15" name="Text Box 241"/>
                <p:cNvSpPr txBox="1">
                  <a:spLocks noChangeArrowheads="1"/>
                </p:cNvSpPr>
                <p:nvPr/>
              </p:nvSpPr>
              <p:spPr bwMode="auto">
                <a:xfrm>
                  <a:off x="6553200" y="4038600"/>
                  <a:ext cx="781740" cy="246221"/>
                </a:xfrm>
                <a:prstGeom prst="rect">
                  <a:avLst/>
                </a:prstGeom>
                <a:noFill/>
                <a:ln w="9525">
                  <a:noFill/>
                  <a:miter lim="800000"/>
                  <a:headEnd/>
                  <a:tailEnd/>
                </a:ln>
              </p:spPr>
              <p:txBody>
                <a:bodyPr wrap="none">
                  <a:spAutoFit/>
                </a:bodyPr>
                <a:lstStyle/>
                <a:p>
                  <a:r>
                    <a:rPr lang="en-US" altLang="zh-CN" sz="1000" dirty="0">
                      <a:ea typeface="宋体" pitchFamily="2" charset="-122"/>
                      <a:cs typeface="Arial" pitchFamily="34" charset="0"/>
                    </a:rPr>
                    <a:t>Path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sp>
              <p:nvSpPr>
                <p:cNvPr id="1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17" name="Text Box 241"/>
                <p:cNvSpPr txBox="1">
                  <a:spLocks noChangeArrowheads="1"/>
                </p:cNvSpPr>
                <p:nvPr/>
              </p:nvSpPr>
              <p:spPr bwMode="auto">
                <a:xfrm>
                  <a:off x="6553200" y="4239399"/>
                  <a:ext cx="814659" cy="246221"/>
                </a:xfrm>
                <a:prstGeom prst="rect">
                  <a:avLst/>
                </a:prstGeom>
                <a:noFill/>
                <a:ln w="9525">
                  <a:noFill/>
                  <a:miter lim="800000"/>
                  <a:headEnd/>
                  <a:tailEnd/>
                </a:ln>
              </p:spPr>
              <p:txBody>
                <a:bodyPr wrap="none">
                  <a:spAutoFit/>
                </a:bodyPr>
                <a:lstStyle/>
                <a:p>
                  <a:r>
                    <a:rPr lang="en-US" altLang="zh-CN" sz="1000" dirty="0" err="1">
                      <a:ea typeface="宋体" pitchFamily="2" charset="-122"/>
                      <a:cs typeface="Arial" pitchFamily="34" charset="0"/>
                    </a:rPr>
                    <a:t>Resv</a:t>
                  </a:r>
                  <a:r>
                    <a:rPr lang="en-US" altLang="zh-CN" sz="1000" dirty="0">
                      <a:ea typeface="宋体" pitchFamily="2" charset="-122"/>
                      <a:cs typeface="Arial" pitchFamily="34" charset="0"/>
                    </a:rPr>
                    <a:t> </a:t>
                  </a:r>
                  <a:r>
                    <a:rPr lang="en-US" altLang="zh-CN" sz="1000" dirty="0" err="1">
                      <a:ea typeface="宋体" pitchFamily="2" charset="-122"/>
                      <a:cs typeface="Arial" pitchFamily="34" charset="0"/>
                    </a:rPr>
                    <a:t>Msg</a:t>
                  </a:r>
                  <a:endParaRPr lang="en-US" altLang="zh-CN" sz="1000" dirty="0">
                    <a:ea typeface="宋体" pitchFamily="2" charset="-122"/>
                    <a:cs typeface="Arial" pitchFamily="34" charset="0"/>
                  </a:endParaRPr>
                </a:p>
              </p:txBody>
            </p:sp>
          </p:grpSp>
          <p:sp>
            <p:nvSpPr>
              <p:cNvPr id="8"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9"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grpSp>
        <p:sp>
          <p:nvSpPr>
            <p:cNvPr id="379" name="AutoShape 256"/>
            <p:cNvSpPr>
              <a:spLocks noChangeArrowheads="1"/>
            </p:cNvSpPr>
            <p:nvPr/>
          </p:nvSpPr>
          <p:spPr bwMode="auto">
            <a:xfrm>
              <a:off x="4876800" y="1905000"/>
              <a:ext cx="152400" cy="152400"/>
            </a:xfrm>
            <a:prstGeom prst="star5">
              <a:avLst/>
            </a:prstGeom>
            <a:gradFill flip="none" rotWithShape="1">
              <a:gsLst>
                <a:gs pos="0">
                  <a:srgbClr val="FFF200"/>
                </a:gs>
                <a:gs pos="45000">
                  <a:srgbClr val="FF7A00"/>
                </a:gs>
                <a:gs pos="70000">
                  <a:srgbClr val="FF0300"/>
                </a:gs>
                <a:gs pos="100000">
                  <a:srgbClr val="4D0808"/>
                </a:gs>
              </a:gsLst>
              <a:lin ang="2700000" scaled="0"/>
              <a:tileRect/>
            </a:gradFill>
            <a:ln w="9525">
              <a:solidFill>
                <a:schemeClr val="tx1"/>
              </a:solidFill>
              <a:miter lim="800000"/>
              <a:headEnd/>
              <a:tailEnd/>
            </a:ln>
            <a:effectLst/>
          </p:spPr>
          <p:txBody>
            <a:bodyPr wrap="none" anchor="ctr"/>
            <a:lstStyle/>
            <a:p>
              <a:endParaRPr lang="en-US"/>
            </a:p>
          </p:txBody>
        </p:sp>
        <p:sp>
          <p:nvSpPr>
            <p:cNvPr id="381" name="AutoShape 256"/>
            <p:cNvSpPr>
              <a:spLocks noChangeArrowheads="1"/>
            </p:cNvSpPr>
            <p:nvPr/>
          </p:nvSpPr>
          <p:spPr bwMode="auto">
            <a:xfrm>
              <a:off x="5257800" y="1371600"/>
              <a:ext cx="152400" cy="152400"/>
            </a:xfrm>
            <a:prstGeom prst="star5">
              <a:avLst/>
            </a:prstGeom>
            <a:gradFill flip="none" rotWithShape="1">
              <a:gsLst>
                <a:gs pos="0">
                  <a:srgbClr val="03D4A8"/>
                </a:gs>
                <a:gs pos="25000">
                  <a:srgbClr val="21D6E0"/>
                </a:gs>
                <a:gs pos="75000">
                  <a:srgbClr val="0087E6"/>
                </a:gs>
                <a:gs pos="100000">
                  <a:srgbClr val="005CBF"/>
                </a:gs>
              </a:gsLst>
              <a:lin ang="2700000" scaled="0"/>
              <a:tileRect/>
            </a:gradFill>
            <a:ln w="9525">
              <a:solidFill>
                <a:schemeClr val="tx1"/>
              </a:solidFill>
              <a:miter lim="800000"/>
              <a:headEnd/>
              <a:tailEnd/>
            </a:ln>
            <a:effectLst/>
          </p:spPr>
          <p:txBody>
            <a:bodyPr wrap="none" anchor="ctr"/>
            <a:lstStyle/>
            <a:p>
              <a:endParaRPr lang="en-US"/>
            </a:p>
          </p:txBody>
        </p:sp>
        <p:sp>
          <p:nvSpPr>
            <p:cNvPr id="383" name="TextBox 382"/>
            <p:cNvSpPr txBox="1"/>
            <p:nvPr/>
          </p:nvSpPr>
          <p:spPr>
            <a:xfrm>
              <a:off x="5334000" y="2039779"/>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384" name="TextBox 383"/>
            <p:cNvSpPr txBox="1"/>
            <p:nvPr/>
          </p:nvSpPr>
          <p:spPr>
            <a:xfrm>
              <a:off x="4876800" y="16587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385" name="TextBox 384"/>
            <p:cNvSpPr txBox="1"/>
            <p:nvPr/>
          </p:nvSpPr>
          <p:spPr>
            <a:xfrm>
              <a:off x="4724400" y="15240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386" name="AutoShape 182"/>
            <p:cNvSpPr>
              <a:spLocks noChangeArrowheads="1"/>
            </p:cNvSpPr>
            <p:nvPr/>
          </p:nvSpPr>
          <p:spPr bwMode="auto">
            <a:xfrm>
              <a:off x="2971800" y="2209800"/>
              <a:ext cx="1981200" cy="381000"/>
            </a:xfrm>
            <a:prstGeom prst="wedgeRoundRectCallout">
              <a:avLst>
                <a:gd name="adj1" fmla="val 55853"/>
                <a:gd name="adj2" fmla="val -53545"/>
                <a:gd name="adj3" fmla="val 16667"/>
              </a:avLst>
            </a:prstGeom>
            <a:noFill/>
            <a:ln w="9525">
              <a:solidFill>
                <a:schemeClr val="tx1"/>
              </a:solidFill>
              <a:miter lim="800000"/>
              <a:headEnd/>
              <a:tailEnd/>
            </a:ln>
            <a:effectLst/>
          </p:spPr>
          <p:txBody>
            <a:bodyPr/>
            <a:lstStyle/>
            <a:p>
              <a:r>
                <a:rPr lang="en-US" altLang="zh-CN" sz="800" dirty="0" smtClean="0">
                  <a:ea typeface="宋体" pitchFamily="2" charset="-122"/>
                </a:rPr>
                <a:t>2. PE6 creates backup LSP to protect PE5 through calling existing functions</a:t>
              </a:r>
              <a:endParaRPr lang="en-US" altLang="zh-CN" sz="800" dirty="0">
                <a:ea typeface="宋体" pitchFamily="2" charset="-122"/>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2800" dirty="0" smtClean="0">
                <a:solidFill>
                  <a:srgbClr val="CC3300"/>
                </a:solidFill>
                <a:effectLst>
                  <a:outerShdw blurRad="38100" dist="38100" dir="2700000" algn="tl">
                    <a:srgbClr val="C0C0C0"/>
                  </a:outerShdw>
                </a:effectLst>
                <a:latin typeface="Verdana" pitchFamily="34" charset="0"/>
              </a:rPr>
              <a:t>Scalability</a:t>
            </a:r>
          </a:p>
        </p:txBody>
      </p:sp>
      <p:sp>
        <p:nvSpPr>
          <p:cNvPr id="4" name="Rectangle 3"/>
          <p:cNvSpPr txBox="1">
            <a:spLocks noChangeArrowheads="1"/>
          </p:cNvSpPr>
          <p:nvPr/>
        </p:nvSpPr>
        <p:spPr bwMode="auto">
          <a:xfrm>
            <a:off x="152400" y="533400"/>
            <a:ext cx="8763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2800" dirty="0" smtClean="0">
                <a:latin typeface="+mj-lt"/>
              </a:rPr>
              <a:t>Relay-Message Method: </a:t>
            </a:r>
            <a:r>
              <a:rPr lang="en-US" dirty="0" smtClean="0">
                <a:latin typeface="+mj-lt"/>
              </a:rPr>
              <a:t>(</a:t>
            </a:r>
            <a:r>
              <a:rPr lang="en-US" dirty="0" smtClean="0">
                <a:solidFill>
                  <a:srgbClr val="0000CC"/>
                </a:solidFill>
                <a:latin typeface="+mj-lt"/>
              </a:rPr>
              <a:t>2 messages, 2 session states</a:t>
            </a:r>
            <a:r>
              <a:rPr lang="en-US" dirty="0" smtClean="0">
                <a:latin typeface="+mj-lt"/>
              </a:rPr>
              <a:t>)</a:t>
            </a:r>
            <a:endParaRPr lang="en-US" dirty="0" smtClean="0">
              <a:solidFill>
                <a:srgbClr val="000000"/>
              </a:solidFill>
            </a:endParaRPr>
          </a:p>
          <a:p>
            <a:pPr marL="342900" lvl="0" indent="-342900" eaLnBrk="0" hangingPunct="0">
              <a:spcBef>
                <a:spcPct val="20000"/>
              </a:spcBef>
              <a:buFont typeface="+mj-lt"/>
              <a:buAutoNum type="arabicPeriod"/>
              <a:defRPr/>
            </a:pPr>
            <a:r>
              <a:rPr lang="en-US" sz="1400" dirty="0" smtClean="0">
                <a:solidFill>
                  <a:srgbClr val="000000"/>
                </a:solidFill>
              </a:rPr>
              <a:t>2 session states </a:t>
            </a:r>
          </a:p>
          <a:p>
            <a:pPr marL="800100" lvl="1" indent="-342900" eaLnBrk="0" hangingPunct="0">
              <a:spcBef>
                <a:spcPct val="20000"/>
              </a:spcBef>
              <a:buFont typeface="Arial" pitchFamily="34" charset="0"/>
              <a:buChar char="•"/>
              <a:defRPr/>
            </a:pPr>
            <a:r>
              <a:rPr lang="en-US" sz="1400" dirty="0" smtClean="0">
                <a:solidFill>
                  <a:srgbClr val="000000"/>
                </a:solidFill>
              </a:rPr>
              <a:t>one state for session on primary ingress (from primary ingress to backup ingress)</a:t>
            </a:r>
          </a:p>
          <a:p>
            <a:pPr marL="800100" lvl="1" indent="-342900" eaLnBrk="0" hangingPunct="0">
              <a:spcBef>
                <a:spcPct val="20000"/>
              </a:spcBef>
              <a:buFont typeface="Arial" pitchFamily="34" charset="0"/>
              <a:buChar char="•"/>
              <a:defRPr/>
            </a:pPr>
            <a:r>
              <a:rPr lang="en-US" sz="1400" dirty="0" smtClean="0">
                <a:solidFill>
                  <a:srgbClr val="000000"/>
                </a:solidFill>
              </a:rPr>
              <a:t>one state for session on backup ingress (from primary ingress to backup ingress)</a:t>
            </a:r>
          </a:p>
          <a:p>
            <a:pPr marL="342900" lvl="0" indent="-342900" eaLnBrk="0" hangingPunct="0">
              <a:spcBef>
                <a:spcPct val="20000"/>
              </a:spcBef>
              <a:buFont typeface="+mj-lt"/>
              <a:buAutoNum type="arabicPeriod"/>
              <a:defRPr/>
            </a:pPr>
            <a:r>
              <a:rPr lang="en-US" sz="1400" dirty="0" smtClean="0">
                <a:solidFill>
                  <a:srgbClr val="000000"/>
                </a:solidFill>
              </a:rPr>
              <a:t>2 messages </a:t>
            </a:r>
          </a:p>
          <a:p>
            <a:pPr marL="800100" lvl="1" indent="-342900" eaLnBrk="0" hangingPunct="0">
              <a:spcBef>
                <a:spcPct val="20000"/>
              </a:spcBef>
              <a:buFont typeface="Arial" pitchFamily="34" charset="0"/>
              <a:buChar char="•"/>
              <a:defRPr/>
            </a:pPr>
            <a:r>
              <a:rPr lang="en-US" sz="1400" dirty="0" smtClean="0">
                <a:solidFill>
                  <a:srgbClr val="000000"/>
                </a:solidFill>
              </a:rPr>
              <a:t>Path Message with INGRESS_PROTECTION is sent</a:t>
            </a:r>
          </a:p>
          <a:p>
            <a:pPr marL="1257300" lvl="2" indent="-342900" eaLnBrk="0" hangingPunct="0">
              <a:spcBef>
                <a:spcPct val="20000"/>
              </a:spcBef>
              <a:defRPr/>
            </a:pPr>
            <a:r>
              <a:rPr lang="en-US" sz="1400" dirty="0" smtClean="0">
                <a:solidFill>
                  <a:srgbClr val="000000"/>
                </a:solidFill>
              </a:rPr>
              <a:t>from primary ingress to backup ingress </a:t>
            </a:r>
          </a:p>
          <a:p>
            <a:pPr marL="800100" lvl="1" indent="-342900" eaLnBrk="0" hangingPunct="0">
              <a:spcBef>
                <a:spcPct val="20000"/>
              </a:spcBef>
              <a:buFont typeface="Arial" pitchFamily="34" charset="0"/>
              <a:buChar char="•"/>
              <a:defRPr/>
            </a:pPr>
            <a:r>
              <a:rPr lang="en-US" sz="1400" dirty="0" err="1" smtClean="0">
                <a:solidFill>
                  <a:srgbClr val="000000"/>
                </a:solidFill>
              </a:rPr>
              <a:t>Resv</a:t>
            </a:r>
            <a:r>
              <a:rPr lang="en-US" sz="1400" dirty="0" smtClean="0">
                <a:solidFill>
                  <a:srgbClr val="000000"/>
                </a:solidFill>
              </a:rPr>
              <a:t> Message with INGRESS_PROTECTION is sent</a:t>
            </a:r>
          </a:p>
          <a:p>
            <a:pPr marL="800100" lvl="1" indent="-342900" eaLnBrk="0" hangingPunct="0">
              <a:spcBef>
                <a:spcPct val="20000"/>
              </a:spcBef>
              <a:defRPr/>
            </a:pPr>
            <a:r>
              <a:rPr lang="en-US" sz="1400" dirty="0" smtClean="0">
                <a:solidFill>
                  <a:srgbClr val="000000"/>
                </a:solidFill>
              </a:rPr>
              <a:t>		from backup ingress to primary ingress</a:t>
            </a:r>
          </a:p>
          <a:p>
            <a:pPr marL="34290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a:t>
            </a:r>
            <a:r>
              <a:rPr lang="en-US" dirty="0" smtClean="0">
                <a:solidFill>
                  <a:srgbClr val="000000"/>
                </a:solidFill>
                <a:latin typeface="Arial"/>
              </a:rPr>
              <a:t> (</a:t>
            </a:r>
            <a:r>
              <a:rPr lang="en-US" dirty="0" smtClean="0">
                <a:solidFill>
                  <a:srgbClr val="0000CC"/>
                </a:solidFill>
                <a:latin typeface="Arial"/>
              </a:rPr>
              <a:t>4 messages, 4 session states</a:t>
            </a:r>
            <a:r>
              <a:rPr lang="en-US" dirty="0" smtClean="0">
                <a:solidFill>
                  <a:srgbClr val="000000"/>
                </a:solidFill>
                <a:latin typeface="Arial"/>
              </a:rPr>
              <a:t>)</a:t>
            </a:r>
            <a:endParaRPr kumimoji="0" lang="en-US" altLang="zh-CN" sz="2800" b="0" i="0" u="none" strike="noStrike" kern="0" cap="none" spc="0" normalizeH="0" noProof="0" dirty="0" smtClean="0">
              <a:ln>
                <a:noFill/>
              </a:ln>
              <a:effectLst/>
              <a:uLnTx/>
              <a:uFillTx/>
              <a:latin typeface="+mj-lt"/>
              <a:ea typeface="+mn-ea"/>
              <a:cs typeface="+mn-cs"/>
            </a:endParaRPr>
          </a:p>
          <a:p>
            <a:pPr marL="342900" indent="-342900" eaLnBrk="0" hangingPunct="0">
              <a:spcBef>
                <a:spcPct val="20000"/>
              </a:spcBef>
              <a:buFont typeface="+mj-lt"/>
              <a:buAutoNum type="arabicPeriod"/>
              <a:defRPr/>
            </a:pPr>
            <a:r>
              <a:rPr lang="en-US" sz="1400" dirty="0" smtClean="0"/>
              <a:t>4 session states </a:t>
            </a:r>
          </a:p>
          <a:p>
            <a:pPr marL="800100" lvl="1" indent="-342900" eaLnBrk="0" hangingPunct="0">
              <a:spcBef>
                <a:spcPct val="20000"/>
              </a:spcBef>
              <a:buFont typeface="Arial" pitchFamily="34" charset="0"/>
              <a:buChar char="•"/>
              <a:defRPr/>
            </a:pPr>
            <a:r>
              <a:rPr lang="en-US" sz="1400" dirty="0" smtClean="0"/>
              <a:t>2 session states on primary ingress (one state for session from proxy-ingress (i.e., “primary ingress”) to backup ingress; one state for session from backup ingress to primary ingress)</a:t>
            </a:r>
          </a:p>
          <a:p>
            <a:pPr marL="800100" lvl="1" indent="-342900" eaLnBrk="0" hangingPunct="0">
              <a:spcBef>
                <a:spcPct val="20000"/>
              </a:spcBef>
              <a:buFont typeface="Arial" pitchFamily="34" charset="0"/>
              <a:buChar char="•"/>
              <a:defRPr/>
            </a:pPr>
            <a:r>
              <a:rPr lang="en-US" sz="1400" dirty="0" smtClean="0"/>
              <a:t>2 session states on backup ingress (one state for session from proxy-ingress (i.e., “primary ingress”) to backup ingress; one state for session from backup ingress to primary ingress)</a:t>
            </a:r>
          </a:p>
          <a:p>
            <a:pPr marL="342900" indent="-342900" eaLnBrk="0" hangingPunct="0">
              <a:spcBef>
                <a:spcPct val="20000"/>
              </a:spcBef>
              <a:buFont typeface="+mj-lt"/>
              <a:buAutoNum type="arabicPeriod"/>
              <a:defRPr/>
            </a:pPr>
            <a:r>
              <a:rPr lang="en-US" sz="1400" dirty="0" smtClean="0"/>
              <a:t>4 messages </a:t>
            </a:r>
          </a:p>
          <a:p>
            <a:pPr marL="800100" lvl="1" indent="-342900" eaLnBrk="0" hangingPunct="0">
              <a:spcBef>
                <a:spcPct val="20000"/>
              </a:spcBef>
              <a:buFont typeface="Arial" pitchFamily="34" charset="0"/>
              <a:buChar char="•"/>
              <a:defRPr/>
            </a:pPr>
            <a:r>
              <a:rPr lang="en-US" sz="1400" dirty="0" smtClean="0"/>
              <a:t>Path Message with INGRESS_PROTECTION is sent</a:t>
            </a:r>
          </a:p>
          <a:p>
            <a:pPr marL="1257300" lvl="2" indent="-342900" eaLnBrk="0" hangingPunct="0">
              <a:spcBef>
                <a:spcPct val="20000"/>
              </a:spcBef>
              <a:buFont typeface="+mj-lt"/>
              <a:buAutoNum type="arabicParenR"/>
              <a:defRPr/>
            </a:pPr>
            <a:r>
              <a:rPr lang="en-US" sz="1400" dirty="0" smtClean="0"/>
              <a:t>from proxy-ingress (i.e., primary ingress) to backup ingress and </a:t>
            </a:r>
          </a:p>
          <a:p>
            <a:pPr marL="1257300" lvl="2" indent="-342900" eaLnBrk="0" hangingPunct="0">
              <a:spcBef>
                <a:spcPct val="20000"/>
              </a:spcBef>
              <a:buFont typeface="+mj-lt"/>
              <a:buAutoNum type="arabicParenR"/>
              <a:defRPr/>
            </a:pPr>
            <a:r>
              <a:rPr lang="en-US" sz="1400" dirty="0" smtClean="0"/>
              <a:t>from backup ingress to primary ingress</a:t>
            </a:r>
          </a:p>
          <a:p>
            <a:pPr marL="800100" lvl="1" indent="-342900" eaLnBrk="0" hangingPunct="0">
              <a:spcBef>
                <a:spcPct val="20000"/>
              </a:spcBef>
              <a:buFont typeface="Arial" pitchFamily="34" charset="0"/>
              <a:buChar char="•"/>
              <a:defRPr/>
            </a:pPr>
            <a:r>
              <a:rPr lang="en-US" sz="1400" dirty="0" err="1" smtClean="0"/>
              <a:t>Resv</a:t>
            </a:r>
            <a:r>
              <a:rPr lang="en-US" sz="1400" dirty="0" smtClean="0"/>
              <a:t> Message with INGRESS_PROTECTION is sent</a:t>
            </a:r>
          </a:p>
          <a:p>
            <a:pPr marL="1257300" lvl="2" indent="-342900" eaLnBrk="0" hangingPunct="0">
              <a:spcBef>
                <a:spcPct val="20000"/>
              </a:spcBef>
              <a:buFont typeface="+mj-lt"/>
              <a:buAutoNum type="arabicParenR"/>
              <a:defRPr/>
            </a:pPr>
            <a:r>
              <a:rPr lang="en-US" sz="1400" dirty="0" smtClean="0"/>
              <a:t>from primary ingress to backup ingress and </a:t>
            </a:r>
          </a:p>
          <a:p>
            <a:pPr marL="1257300" lvl="2" indent="-342900" eaLnBrk="0" hangingPunct="0">
              <a:spcBef>
                <a:spcPct val="20000"/>
              </a:spcBef>
              <a:buFont typeface="+mj-lt"/>
              <a:buAutoNum type="arabicParenR"/>
              <a:defRPr/>
            </a:pPr>
            <a:r>
              <a:rPr lang="en-US" sz="1400" dirty="0" smtClean="0"/>
              <a:t>from backup ingress to proxy-ingress (i.e., primary ingress)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533400"/>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Summary</a:t>
            </a:r>
          </a:p>
        </p:txBody>
      </p:sp>
      <p:graphicFrame>
        <p:nvGraphicFramePr>
          <p:cNvPr id="6" name="Table 5"/>
          <p:cNvGraphicFramePr>
            <a:graphicFrameLocks noGrp="1"/>
          </p:cNvGraphicFramePr>
          <p:nvPr/>
        </p:nvGraphicFramePr>
        <p:xfrm>
          <a:off x="457200" y="868680"/>
          <a:ext cx="8305800" cy="5455920"/>
        </p:xfrm>
        <a:graphic>
          <a:graphicData uri="http://schemas.openxmlformats.org/drawingml/2006/table">
            <a:tbl>
              <a:tblPr firstRow="1" bandRow="1">
                <a:tableStyleId>{5C22544A-7EE6-4342-B048-85BDC9FD1C3A}</a:tableStyleId>
              </a:tblPr>
              <a:tblGrid>
                <a:gridCol w="3581400"/>
                <a:gridCol w="2057400"/>
                <a:gridCol w="2667000"/>
              </a:tblGrid>
              <a:tr h="185420">
                <a:tc>
                  <a:txBody>
                    <a:bodyPr/>
                    <a:lstStyle/>
                    <a:p>
                      <a:r>
                        <a:rPr lang="en-US" sz="2000" b="0" dirty="0" smtClean="0">
                          <a:solidFill>
                            <a:schemeClr val="tx1"/>
                          </a:solidFill>
                        </a:rPr>
                        <a:t>Item  \  Method</a:t>
                      </a:r>
                      <a:endParaRPr lang="en-US" sz="2000" b="0" dirty="0">
                        <a:solidFill>
                          <a:schemeClr val="tx1"/>
                        </a:solidFill>
                      </a:endParaRPr>
                    </a:p>
                  </a:txBody>
                  <a:tcPr/>
                </a:tc>
                <a:tc>
                  <a:txBody>
                    <a:bodyPr/>
                    <a:lstStyle/>
                    <a:p>
                      <a:r>
                        <a:rPr lang="en-US" sz="2000" b="0" dirty="0" smtClean="0">
                          <a:solidFill>
                            <a:schemeClr val="tx1"/>
                          </a:solidFill>
                        </a:rPr>
                        <a:t>Relay-Message</a:t>
                      </a:r>
                      <a:endParaRPr lang="en-US" sz="2000" b="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Proxy-Ingress</a:t>
                      </a:r>
                    </a:p>
                  </a:txBody>
                  <a:tcPr/>
                </a:tc>
              </a:tr>
              <a:tr h="185420">
                <a:tc>
                  <a:txBody>
                    <a:bodyPr/>
                    <a:lstStyle/>
                    <a:p>
                      <a:pPr algn="l"/>
                      <a:r>
                        <a:rPr lang="en-US" sz="1600" dirty="0" smtClean="0"/>
                        <a:t>Configurations</a:t>
                      </a:r>
                      <a:endParaRPr lang="en-US" sz="1600" dirty="0"/>
                    </a:p>
                  </a:txBody>
                  <a:tcPr/>
                </a:tc>
                <a:tc>
                  <a:txBody>
                    <a:bodyPr/>
                    <a:lstStyle/>
                    <a:p>
                      <a:pPr algn="l"/>
                      <a:r>
                        <a:rPr lang="en-US" sz="1600" dirty="0" smtClean="0"/>
                        <a:t>Less</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More</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Primary LSP depends on backup ingress somehow</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No</a:t>
                      </a:r>
                      <a:endParaRPr lang="en-US" sz="1600" dirty="0"/>
                    </a:p>
                  </a:txBody>
                  <a:tcPr/>
                </a:tc>
                <a:tc>
                  <a:txBody>
                    <a:bodyPr/>
                    <a:lstStyle/>
                    <a:p>
                      <a:pPr algn="l"/>
                      <a:r>
                        <a:rPr lang="en-US" sz="1600" dirty="0" smtClean="0"/>
                        <a:t>Yes</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Control</a:t>
                      </a:r>
                      <a:r>
                        <a:rPr lang="en-US" sz="1600" baseline="0" dirty="0" smtClean="0"/>
                        <a:t> Message Overhead</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Less (2)</a:t>
                      </a:r>
                      <a:endParaRPr lang="en-US" sz="1600" dirty="0"/>
                    </a:p>
                  </a:txBody>
                  <a:tcPr/>
                </a:tc>
                <a:tc>
                  <a:txBody>
                    <a:bodyPr/>
                    <a:lstStyle/>
                    <a:p>
                      <a:pPr algn="l"/>
                      <a:r>
                        <a:rPr lang="en-US" sz="1600" dirty="0" smtClean="0"/>
                        <a:t>More (4)</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Special Handlings on Primary Ingress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Less</a:t>
                      </a:r>
                      <a:endParaRPr lang="en-US" sz="1600" dirty="0"/>
                    </a:p>
                  </a:txBody>
                  <a:tcPr/>
                </a:tc>
                <a:tc>
                  <a:txBody>
                    <a:bodyPr/>
                    <a:lstStyle/>
                    <a:p>
                      <a:pPr algn="l"/>
                      <a:r>
                        <a:rPr lang="en-US" sz="1600" dirty="0" smtClean="0"/>
                        <a:t>More</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Special Handlings on Backup</a:t>
                      </a:r>
                      <a:r>
                        <a:rPr lang="en-US" sz="1600" baseline="0" dirty="0" smtClean="0"/>
                        <a:t> </a:t>
                      </a:r>
                      <a:r>
                        <a:rPr lang="en-US" sz="1600" dirty="0" smtClean="0"/>
                        <a:t>Ingress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Less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More</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Backup</a:t>
                      </a:r>
                      <a:r>
                        <a:rPr lang="en-US" sz="1600" baseline="0" dirty="0" smtClean="0"/>
                        <a:t> LSP creation and deletion</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Through calling existing functions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Reusing FRR </a:t>
                      </a:r>
                      <a:r>
                        <a:rPr lang="en-US" altLang="zh-CN" sz="1600" dirty="0" smtClean="0">
                          <a:solidFill>
                            <a:schemeClr val="tx1"/>
                          </a:solidFill>
                          <a:ea typeface="宋体" pitchFamily="2" charset="-122"/>
                        </a:rPr>
                        <a:t>with changes to existing procedures</a:t>
                      </a:r>
                      <a:endParaRPr lang="en-US" sz="1600" dirty="0" smtClean="0">
                        <a:solidFill>
                          <a:schemeClr val="tx1"/>
                        </a:solidFill>
                      </a:endParaRP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Primary LSP setup time after adding ingress protection</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Same as before</a:t>
                      </a:r>
                      <a:endParaRPr lang="en-US" sz="1600" dirty="0"/>
                    </a:p>
                  </a:txBody>
                  <a:tcPr/>
                </a:tc>
                <a:tc>
                  <a:txBody>
                    <a:bodyPr/>
                    <a:lstStyle/>
                    <a:p>
                      <a:pPr algn="l"/>
                      <a:r>
                        <a:rPr lang="en-US" sz="1600" dirty="0" smtClean="0"/>
                        <a:t>Longer</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Session State Overhead</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Less (2)</a:t>
                      </a:r>
                      <a:endParaRPr lang="en-US" sz="1600" dirty="0"/>
                    </a:p>
                  </a:txBody>
                  <a:tcPr/>
                </a:tc>
                <a:tc>
                  <a:txBody>
                    <a:bodyPr/>
                    <a:lstStyle/>
                    <a:p>
                      <a:pPr algn="l"/>
                      <a:r>
                        <a:rPr lang="en-US" sz="1600" dirty="0" smtClean="0"/>
                        <a:t>More (4)</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Scalability</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Higher(less</a:t>
                      </a:r>
                      <a:r>
                        <a:rPr lang="en-US" sz="1600" baseline="0" dirty="0" smtClean="0"/>
                        <a:t> overheads)</a:t>
                      </a:r>
                      <a:endParaRPr lang="en-US" sz="1600" dirty="0"/>
                    </a:p>
                  </a:txBody>
                  <a:tcPr/>
                </a:tc>
                <a:tc>
                  <a:txBody>
                    <a:bodyPr/>
                    <a:lstStyle/>
                    <a:p>
                      <a:pPr algn="l"/>
                      <a:r>
                        <a:rPr lang="en-US" sz="1600" dirty="0" smtClean="0"/>
                        <a:t>Lower(more overheads)</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Local Repair,</a:t>
                      </a:r>
                      <a:r>
                        <a:rPr lang="en-US" sz="1600" baseline="0" dirty="0" smtClean="0"/>
                        <a:t> Global Repair, On-Path Procedure, Revert to Primary Ingress, Backwards Compatibility, Security Considerations</a:t>
                      </a:r>
                      <a:endParaRPr lang="en-US" sz="1600"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Common for</a:t>
                      </a:r>
                      <a:r>
                        <a:rPr lang="en-US" sz="1600" baseline="0" dirty="0" smtClean="0"/>
                        <a:t> two methods (with minor difference for some cases)</a:t>
                      </a:r>
                      <a:endParaRPr lang="en-US" sz="1600" dirty="0"/>
                    </a:p>
                  </a:txBody>
                  <a:tcPr/>
                </a:tc>
                <a:tc hMerge="1">
                  <a:txBody>
                    <a:bodyPr/>
                    <a:lstStyle/>
                    <a:p>
                      <a:pPr algn="l"/>
                      <a:endParaRPr lang="en-US" sz="1600" dirty="0" smtClean="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Contents</a:t>
            </a:r>
          </a:p>
        </p:txBody>
      </p:sp>
      <p:sp>
        <p:nvSpPr>
          <p:cNvPr id="4" name="Rectangle 3"/>
          <p:cNvSpPr txBox="1">
            <a:spLocks noChangeArrowheads="1"/>
          </p:cNvSpPr>
          <p:nvPr/>
        </p:nvSpPr>
        <p:spPr bwMode="auto">
          <a:xfrm>
            <a:off x="457200" y="1219200"/>
            <a:ext cx="82296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smtClean="0"/>
              <a:t>Introduction</a:t>
            </a:r>
          </a:p>
          <a:p>
            <a:pPr marL="342900" lvl="0" indent="-342900" eaLnBrk="0" hangingPunct="0">
              <a:spcBef>
                <a:spcPct val="20000"/>
              </a:spcBef>
              <a:buFont typeface="Arial" pitchFamily="34" charset="0"/>
              <a:buChar char="•"/>
              <a:defRPr/>
            </a:pPr>
            <a:r>
              <a:rPr lang="en-US" sz="2800" dirty="0" smtClean="0"/>
              <a:t>Descriptions on Two Methods</a:t>
            </a:r>
          </a:p>
          <a:p>
            <a:pPr marL="342900" lvl="0" indent="-342900" eaLnBrk="0" hangingPunct="0">
              <a:spcBef>
                <a:spcPct val="20000"/>
              </a:spcBef>
              <a:buFont typeface="Arial" pitchFamily="34" charset="0"/>
              <a:buChar char="•"/>
              <a:defRPr/>
            </a:pPr>
            <a:r>
              <a:rPr lang="en-US" sz="2800" dirty="0" smtClean="0"/>
              <a:t>Analysis on Two Methods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533400" y="25146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Thanks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3200" dirty="0" smtClean="0">
                <a:solidFill>
                  <a:srgbClr val="CC3300"/>
                </a:solidFill>
                <a:effectLst>
                  <a:outerShdw blurRad="38100" dist="38100" dir="2700000" algn="tl">
                    <a:srgbClr val="C0C0C0"/>
                  </a:outerShdw>
                </a:effectLst>
                <a:latin typeface="Verdana" pitchFamily="34" charset="0"/>
              </a:rPr>
              <a:t>Local Repair on Backup Ingress</a:t>
            </a:r>
          </a:p>
        </p:txBody>
      </p:sp>
      <p:sp>
        <p:nvSpPr>
          <p:cNvPr id="4" name="Rectangle 3"/>
          <p:cNvSpPr txBox="1">
            <a:spLocks noChangeArrowheads="1"/>
          </p:cNvSpPr>
          <p:nvPr/>
        </p:nvSpPr>
        <p:spPr bwMode="auto">
          <a:xfrm>
            <a:off x="152400" y="533400"/>
            <a:ext cx="8763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dirty="0" smtClean="0">
                <a:latin typeface="+mj-lt"/>
              </a:rPr>
              <a:t>After detecting primary ingress failure, backup ingress does the followings</a:t>
            </a:r>
          </a:p>
          <a:p>
            <a:pPr marL="342900" indent="-342900" eaLnBrk="0" hangingPunct="0">
              <a:spcBef>
                <a:spcPct val="20000"/>
              </a:spcBef>
              <a:defRPr/>
            </a:pPr>
            <a:r>
              <a:rPr lang="en-US" sz="2800" dirty="0" smtClean="0">
                <a:latin typeface="+mj-lt"/>
              </a:rPr>
              <a:t>Relay-Message Method:</a:t>
            </a:r>
          </a:p>
          <a:p>
            <a:pPr marL="342900" lvl="0" indent="-342900" eaLnBrk="0" hangingPunct="0">
              <a:spcBef>
                <a:spcPct val="20000"/>
              </a:spcBef>
              <a:buFont typeface="+mj-lt"/>
              <a:buAutoNum type="arabicPeriod"/>
              <a:defRPr/>
            </a:pPr>
            <a:r>
              <a:rPr lang="en-US" sz="1400" dirty="0" smtClean="0">
                <a:solidFill>
                  <a:srgbClr val="000000"/>
                </a:solidFill>
              </a:rPr>
              <a:t>must keep the Path message(s) originally received from the primary ingress, update the message(s) and put the message(s) into the bypass LSP tunnel to the next hop(s) of the primary ingress.</a:t>
            </a:r>
          </a:p>
          <a:p>
            <a:pPr marL="342900" lvl="0" indent="-342900" eaLnBrk="0" hangingPunct="0">
              <a:spcBef>
                <a:spcPct val="20000"/>
              </a:spcBef>
              <a:buFont typeface="+mj-lt"/>
              <a:buAutoNum type="arabicPeriod"/>
              <a:defRPr/>
            </a:pPr>
            <a:r>
              <a:rPr lang="en-US" sz="1400" dirty="0" smtClean="0">
                <a:solidFill>
                  <a:srgbClr val="000000"/>
                </a:solidFill>
              </a:rPr>
              <a:t>keep the </a:t>
            </a:r>
            <a:r>
              <a:rPr lang="en-US" sz="1400" dirty="0" err="1" smtClean="0">
                <a:solidFill>
                  <a:srgbClr val="000000"/>
                </a:solidFill>
              </a:rPr>
              <a:t>Resv</a:t>
            </a:r>
            <a:r>
              <a:rPr lang="en-US" sz="1400" dirty="0" smtClean="0">
                <a:solidFill>
                  <a:srgbClr val="000000"/>
                </a:solidFill>
              </a:rPr>
              <a:t> message(s) and update the message(s) such as setting Protection-in-use</a:t>
            </a:r>
            <a:r>
              <a:rPr lang="en-US" sz="1600" kern="0" dirty="0" smtClean="0">
                <a:solidFill>
                  <a:srgbClr val="000000"/>
                </a:solidFill>
                <a:latin typeface="Arial"/>
                <a:ea typeface="宋体"/>
              </a:rPr>
              <a:t>.</a:t>
            </a:r>
          </a:p>
          <a:p>
            <a:pPr marL="342900" lvl="0" indent="-342900" eaLnBrk="0" hangingPunct="0">
              <a:spcBef>
                <a:spcPct val="20000"/>
              </a:spcBef>
              <a:buFont typeface="+mj-lt"/>
              <a:buAutoNum type="arabicPeriod"/>
              <a:defRPr/>
            </a:pPr>
            <a:r>
              <a:rPr lang="en-US" sz="1400" dirty="0" smtClean="0">
                <a:latin typeface="+mj-lt"/>
              </a:rPr>
              <a:t>keep session from primary ingress (inactive)</a:t>
            </a:r>
          </a:p>
          <a:p>
            <a:pPr marL="342900" lvl="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a:t>
            </a:r>
          </a:p>
          <a:p>
            <a:pPr marL="342900" indent="-342900" eaLnBrk="0" hangingPunct="0">
              <a:spcBef>
                <a:spcPct val="20000"/>
              </a:spcBef>
              <a:buFont typeface="+mj-lt"/>
              <a:buAutoNum type="arabicPeriod"/>
              <a:defRPr/>
            </a:pPr>
            <a:r>
              <a:rPr lang="en-US" sz="1400" dirty="0" smtClean="0"/>
              <a:t>must keep the Path message(s) originally received from the primary ingress, update the message(s) and put the message(s) into the bypass LSP tunnel to the next hop(s) of the primary ingress.</a:t>
            </a:r>
          </a:p>
          <a:p>
            <a:pPr marL="342900" indent="-342900" eaLnBrk="0" hangingPunct="0">
              <a:spcBef>
                <a:spcPct val="20000"/>
              </a:spcBef>
              <a:defRPr/>
            </a:pPr>
            <a:r>
              <a:rPr lang="en-US" sz="1400" dirty="0" smtClean="0"/>
              <a:t>	(since it can not get any Path messages from its previous hop (i.e., the proxy-ingress or the primary ingress), </a:t>
            </a:r>
          </a:p>
          <a:p>
            <a:pPr marL="342900" lvl="0" indent="-342900" eaLnBrk="0" hangingPunct="0">
              <a:spcBef>
                <a:spcPct val="20000"/>
              </a:spcBef>
              <a:buFont typeface="+mj-lt"/>
              <a:buAutoNum type="arabicPeriod" startAt="2"/>
              <a:defRPr/>
            </a:pPr>
            <a:r>
              <a:rPr lang="en-US" sz="1400" dirty="0" smtClean="0"/>
              <a:t>keep the </a:t>
            </a:r>
            <a:r>
              <a:rPr lang="en-US" sz="1400" dirty="0" err="1" smtClean="0"/>
              <a:t>Resv</a:t>
            </a:r>
            <a:r>
              <a:rPr lang="en-US" sz="1400" dirty="0" smtClean="0"/>
              <a:t> message(s) originally received  from its next hop (i.e., primary ingress) and update the message(s) such as setting Protection-in-use</a:t>
            </a:r>
            <a:r>
              <a:rPr lang="en-US" sz="1400" kern="0" dirty="0" smtClean="0">
                <a:solidFill>
                  <a:srgbClr val="000000"/>
                </a:solidFill>
                <a:latin typeface="Arial"/>
                <a:ea typeface="宋体"/>
              </a:rPr>
              <a:t>.</a:t>
            </a:r>
          </a:p>
          <a:p>
            <a:pPr marL="342900" lvl="0" indent="-342900" eaLnBrk="0" hangingPunct="0">
              <a:spcBef>
                <a:spcPct val="20000"/>
              </a:spcBef>
              <a:defRPr/>
            </a:pPr>
            <a:r>
              <a:rPr lang="en-US" sz="1400" kern="0" dirty="0" smtClean="0">
                <a:solidFill>
                  <a:srgbClr val="000000"/>
                </a:solidFill>
                <a:latin typeface="Arial"/>
                <a:ea typeface="宋体"/>
              </a:rPr>
              <a:t>	(since it </a:t>
            </a:r>
            <a:r>
              <a:rPr lang="en-US" sz="1400" dirty="0" smtClean="0"/>
              <a:t>can not send any </a:t>
            </a:r>
            <a:r>
              <a:rPr lang="en-US" sz="1400" dirty="0" err="1" smtClean="0"/>
              <a:t>Resv</a:t>
            </a:r>
            <a:r>
              <a:rPr lang="en-US" sz="1400" dirty="0" smtClean="0"/>
              <a:t> message(s) to its previous hop (i.e., the proxy-ingress or the primary ingress</a:t>
            </a:r>
            <a:r>
              <a:rPr lang="en-US" sz="1400" kern="0" dirty="0" smtClean="0">
                <a:solidFill>
                  <a:srgbClr val="000000"/>
                </a:solidFill>
                <a:latin typeface="Arial"/>
                <a:ea typeface="宋体"/>
              </a:rPr>
              <a:t>)</a:t>
            </a:r>
          </a:p>
          <a:p>
            <a:pPr marL="342900" indent="-342900" eaLnBrk="0" hangingPunct="0">
              <a:spcBef>
                <a:spcPct val="20000"/>
              </a:spcBef>
              <a:buFont typeface="+mj-lt"/>
              <a:buAutoNum type="arabicPeriod" startAt="3"/>
              <a:defRPr/>
            </a:pPr>
            <a:r>
              <a:rPr lang="en-US" sz="1400" dirty="0" smtClean="0"/>
              <a:t>keep session from (upstream node) proxy-ingress (i.e., “primary ingress”) (inactive)</a:t>
            </a:r>
          </a:p>
          <a:p>
            <a:pPr marL="342900" lvl="0" indent="-342900" eaLnBrk="0" hangingPunct="0">
              <a:spcBef>
                <a:spcPct val="20000"/>
              </a:spcBef>
              <a:buFont typeface="+mj-lt"/>
              <a:buAutoNum type="arabicPeriod" startAt="3"/>
              <a:defRPr/>
            </a:pPr>
            <a:r>
              <a:rPr lang="en-US" sz="1400" dirty="0" smtClean="0"/>
              <a:t>Let session to (next hop) primary ingress down</a:t>
            </a:r>
          </a:p>
          <a:p>
            <a:pPr marL="342900" indent="-342900" eaLnBrk="0" hangingPunct="0">
              <a:spcBef>
                <a:spcPct val="20000"/>
              </a:spcBef>
              <a:defRPr/>
            </a:pPr>
            <a:endParaRPr lang="en-US" sz="1400" dirty="0" smtClean="0"/>
          </a:p>
          <a:p>
            <a:pPr marL="342900" lvl="0" indent="-342900" eaLnBrk="0" hangingPunct="0">
              <a:spcBef>
                <a:spcPct val="20000"/>
              </a:spcBef>
              <a:defRPr/>
            </a:pPr>
            <a:r>
              <a:rPr lang="en-US" kern="0" dirty="0" smtClean="0">
                <a:solidFill>
                  <a:srgbClr val="0000CC"/>
                </a:solidFill>
                <a:latin typeface="Arial"/>
                <a:ea typeface="宋体"/>
              </a:rPr>
              <a:t>1, 2 and 3 are common for two methods (note 3 considered to be common)</a:t>
            </a:r>
          </a:p>
          <a:p>
            <a:pPr marL="342900" lvl="0" indent="-342900" eaLnBrk="0" hangingPunct="0">
              <a:spcBef>
                <a:spcPct val="20000"/>
              </a:spcBef>
              <a:defRPr/>
            </a:pPr>
            <a:r>
              <a:rPr lang="en-US" kern="0" dirty="0" smtClean="0">
                <a:solidFill>
                  <a:srgbClr val="0000CC"/>
                </a:solidFill>
                <a:latin typeface="Arial"/>
                <a:ea typeface="宋体"/>
              </a:rPr>
              <a:t>In summary, common for two methods with minor difference</a:t>
            </a: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3200" dirty="0" smtClean="0">
                <a:solidFill>
                  <a:srgbClr val="CC3300"/>
                </a:solidFill>
                <a:effectLst>
                  <a:outerShdw blurRad="38100" dist="38100" dir="2700000" algn="tl">
                    <a:srgbClr val="C0C0C0"/>
                  </a:outerShdw>
                </a:effectLst>
                <a:latin typeface="Verdana" pitchFamily="34" charset="0"/>
              </a:rPr>
              <a:t>Global Repair</a:t>
            </a:r>
          </a:p>
        </p:txBody>
      </p:sp>
      <p:sp>
        <p:nvSpPr>
          <p:cNvPr id="4" name="Rectangle 3"/>
          <p:cNvSpPr txBox="1">
            <a:spLocks noChangeArrowheads="1"/>
          </p:cNvSpPr>
          <p:nvPr/>
        </p:nvSpPr>
        <p:spPr bwMode="auto">
          <a:xfrm>
            <a:off x="152400" y="533400"/>
            <a:ext cx="8763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1600" dirty="0" smtClean="0">
                <a:latin typeface="+mj-lt"/>
              </a:rPr>
              <a:t>After detecting primary ingress failure, backup ingress does the followings for global repair (common for two methods)</a:t>
            </a:r>
          </a:p>
          <a:p>
            <a:pPr marL="342900" indent="-342900" eaLnBrk="0" hangingPunct="0">
              <a:spcBef>
                <a:spcPct val="20000"/>
              </a:spcBef>
              <a:defRPr/>
            </a:pPr>
            <a:r>
              <a:rPr lang="en-US" sz="2800" dirty="0" smtClean="0">
                <a:latin typeface="+mj-lt"/>
              </a:rPr>
              <a:t>Relay-Message Method:</a:t>
            </a:r>
          </a:p>
          <a:p>
            <a:pPr marL="342900" lvl="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a:t>
            </a:r>
          </a:p>
          <a:p>
            <a:pPr marL="342900" lvl="0" indent="-342900" eaLnBrk="0" hangingPunct="0">
              <a:spcBef>
                <a:spcPct val="20000"/>
              </a:spcBef>
              <a:defRPr/>
            </a:pPr>
            <a:endParaRPr kumimoji="0" lang="en-US" altLang="zh-CN" sz="1200" b="0" i="0" u="none" strike="noStrike" kern="0" cap="none" spc="0" normalizeH="0" noProof="0" dirty="0" smtClean="0">
              <a:ln>
                <a:noFill/>
              </a:ln>
              <a:effectLst/>
              <a:uLnTx/>
              <a:uFillTx/>
              <a:latin typeface="+mj-lt"/>
              <a:ea typeface="+mn-ea"/>
              <a:cs typeface="+mn-cs"/>
            </a:endParaRPr>
          </a:p>
          <a:p>
            <a:pPr marL="971550" lvl="1" indent="-514350" eaLnBrk="0" hangingPunct="0">
              <a:spcBef>
                <a:spcPct val="20000"/>
              </a:spcBef>
              <a:buFont typeface="+mj-lt"/>
              <a:buAutoNum type="arabicPeriod"/>
              <a:defRPr/>
            </a:pPr>
            <a:r>
              <a:rPr lang="en-US" altLang="zh-CN" sz="2400" kern="0" dirty="0" smtClean="0">
                <a:latin typeface="+mj-lt"/>
                <a:ea typeface="+mn-ea"/>
              </a:rPr>
              <a:t>Compute a global optimal path</a:t>
            </a:r>
          </a:p>
          <a:p>
            <a:pPr marL="971550" lvl="1" indent="-514350" eaLnBrk="0" hangingPunct="0">
              <a:spcBef>
                <a:spcPct val="20000"/>
              </a:spcBef>
              <a:buFont typeface="+mj-lt"/>
              <a:buAutoNum type="arabicPeriod"/>
              <a:defRPr/>
            </a:pPr>
            <a:r>
              <a:rPr kumimoji="0" lang="en-US" altLang="zh-CN" sz="2400" b="0" i="0" u="none" strike="noStrike" kern="0" cap="none" spc="0" normalizeH="0" noProof="0" dirty="0" smtClean="0">
                <a:ln>
                  <a:noFill/>
                </a:ln>
                <a:effectLst/>
                <a:uLnTx/>
                <a:uFillTx/>
                <a:latin typeface="+mj-lt"/>
                <a:ea typeface="+mn-ea"/>
                <a:cs typeface="+mn-cs"/>
              </a:rPr>
              <a:t>Set up a new LSP along the path </a:t>
            </a:r>
            <a:r>
              <a:rPr lang="en-US" altLang="zh-CN" sz="2400" kern="0" dirty="0" smtClean="0"/>
              <a:t>with a different LSP ID</a:t>
            </a:r>
            <a:endParaRPr kumimoji="0" lang="en-US" altLang="zh-CN" sz="2400" b="0" i="0" u="none" strike="noStrike" kern="0" cap="none" spc="0" normalizeH="0" noProof="0" dirty="0" smtClean="0">
              <a:ln>
                <a:noFill/>
              </a:ln>
              <a:effectLst/>
              <a:uLnTx/>
              <a:uFillTx/>
              <a:latin typeface="+mj-lt"/>
              <a:ea typeface="+mn-ea"/>
              <a:cs typeface="+mn-cs"/>
            </a:endParaRPr>
          </a:p>
          <a:p>
            <a:pPr marL="971550" lvl="1" indent="-514350" eaLnBrk="0" hangingPunct="0">
              <a:spcBef>
                <a:spcPct val="20000"/>
              </a:spcBef>
              <a:buFont typeface="+mj-lt"/>
              <a:buAutoNum type="arabicPeriod"/>
              <a:defRPr/>
            </a:pPr>
            <a:r>
              <a:rPr lang="en-US" altLang="zh-CN" sz="2400" kern="0" dirty="0" smtClean="0">
                <a:latin typeface="+mj-lt"/>
                <a:ea typeface="+mn-ea"/>
              </a:rPr>
              <a:t>Switch traffic to the new LSP</a:t>
            </a:r>
          </a:p>
          <a:p>
            <a:pPr marL="971550" lvl="1" indent="-514350" eaLnBrk="0" hangingPunct="0">
              <a:spcBef>
                <a:spcPct val="20000"/>
              </a:spcBef>
              <a:buFont typeface="+mj-lt"/>
              <a:buAutoNum type="arabicPeriod"/>
              <a:defRPr/>
            </a:pPr>
            <a:r>
              <a:rPr kumimoji="0" lang="en-US" altLang="zh-CN" sz="2400" b="0" i="0" u="none" strike="noStrike" kern="0" cap="none" spc="0" normalizeH="0" noProof="0" dirty="0" smtClean="0">
                <a:ln>
                  <a:noFill/>
                </a:ln>
                <a:effectLst/>
                <a:uLnTx/>
                <a:uFillTx/>
                <a:latin typeface="+mj-lt"/>
                <a:ea typeface="+mn-ea"/>
                <a:cs typeface="+mn-cs"/>
              </a:rPr>
              <a:t>Tear down the old LSP</a:t>
            </a:r>
          </a:p>
          <a:p>
            <a:pPr marL="342900" indent="-342900" eaLnBrk="0" hangingPunct="0">
              <a:spcBef>
                <a:spcPct val="20000"/>
              </a:spcBef>
              <a:defRPr/>
            </a:pPr>
            <a:endParaRPr lang="en-US" sz="1400" dirty="0" smtClean="0"/>
          </a:p>
          <a:p>
            <a:pPr marL="342900" lvl="0" indent="-342900" eaLnBrk="0" hangingPunct="0">
              <a:spcBef>
                <a:spcPct val="20000"/>
              </a:spcBef>
              <a:defRPr/>
            </a:pPr>
            <a:endParaRPr lang="en-US" sz="1400" kern="0" dirty="0" smtClean="0">
              <a:solidFill>
                <a:srgbClr val="000000"/>
              </a:solidFill>
              <a:latin typeface="Arial"/>
              <a:ea typeface="宋体"/>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0"/>
            <a:ext cx="8229600" cy="609600"/>
          </a:xfrm>
        </p:spPr>
        <p:txBody>
          <a:bodyPr/>
          <a:lstStyle/>
          <a:p>
            <a:pPr eaLnBrk="1" hangingPunct="1">
              <a:defRPr/>
            </a:pPr>
            <a:r>
              <a:rPr lang="en-US" altLang="zh-CN" sz="3200" dirty="0" smtClean="0">
                <a:solidFill>
                  <a:srgbClr val="CC3300"/>
                </a:solidFill>
                <a:effectLst>
                  <a:outerShdw blurRad="38100" dist="38100" dir="2700000" algn="tl">
                    <a:srgbClr val="C0C0C0"/>
                  </a:outerShdw>
                </a:effectLst>
                <a:latin typeface="Verdana" pitchFamily="34" charset="0"/>
              </a:rPr>
              <a:t>Backwards Compatibility</a:t>
            </a:r>
          </a:p>
        </p:txBody>
      </p:sp>
      <p:sp>
        <p:nvSpPr>
          <p:cNvPr id="4" name="Rectangle 3"/>
          <p:cNvSpPr txBox="1">
            <a:spLocks noChangeArrowheads="1"/>
          </p:cNvSpPr>
          <p:nvPr/>
        </p:nvSpPr>
        <p:spPr bwMode="auto">
          <a:xfrm>
            <a:off x="152400" y="533400"/>
            <a:ext cx="8763000"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1600" dirty="0" smtClean="0">
                <a:latin typeface="+mj-lt"/>
              </a:rPr>
              <a:t>Primary ingress sends Path message with</a:t>
            </a:r>
            <a:r>
              <a:rPr lang="en-US" sz="1600" dirty="0" smtClean="0"/>
              <a:t> INGRESS_PROTECTION to backup ingress.</a:t>
            </a:r>
            <a:endParaRPr lang="en-US" sz="1600" dirty="0" smtClean="0">
              <a:latin typeface="+mj-lt"/>
            </a:endParaRPr>
          </a:p>
          <a:p>
            <a:pPr marL="342900" indent="-342900" eaLnBrk="0" hangingPunct="0">
              <a:spcBef>
                <a:spcPct val="20000"/>
              </a:spcBef>
              <a:defRPr/>
            </a:pPr>
            <a:r>
              <a:rPr lang="en-US" sz="1600" dirty="0" smtClean="0">
                <a:latin typeface="+mj-lt"/>
              </a:rPr>
              <a:t>If backup ingress does not support the extensions for ingress protection, then </a:t>
            </a:r>
          </a:p>
          <a:p>
            <a:pPr marL="342900" indent="-342900" eaLnBrk="0" hangingPunct="0">
              <a:spcBef>
                <a:spcPct val="20000"/>
              </a:spcBef>
              <a:defRPr/>
            </a:pPr>
            <a:r>
              <a:rPr lang="en-US" sz="2800" dirty="0" smtClean="0">
                <a:latin typeface="+mj-lt"/>
              </a:rPr>
              <a:t>Relay-Message Method:</a:t>
            </a:r>
          </a:p>
          <a:p>
            <a:pPr marL="800100" lvl="1" indent="-342900" eaLnBrk="0" hangingPunct="0">
              <a:spcBef>
                <a:spcPct val="20000"/>
              </a:spcBef>
              <a:buFont typeface="Arial" pitchFamily="34" charset="0"/>
              <a:buChar char="•"/>
              <a:defRPr/>
            </a:pPr>
            <a:r>
              <a:rPr lang="en-US" dirty="0" smtClean="0">
                <a:latin typeface="+mj-lt"/>
              </a:rPr>
              <a:t>Primary ingress receives Path Err from backup ingress and sends Path Tear to backup ingress</a:t>
            </a:r>
          </a:p>
          <a:p>
            <a:pPr marL="342900" lvl="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a:t>
            </a:r>
          </a:p>
          <a:p>
            <a:pPr marL="800100" lvl="1" indent="-342900" eaLnBrk="0" hangingPunct="0">
              <a:spcBef>
                <a:spcPct val="20000"/>
              </a:spcBef>
              <a:buFont typeface="Arial" pitchFamily="34" charset="0"/>
              <a:buChar char="•"/>
              <a:defRPr/>
            </a:pPr>
            <a:r>
              <a:rPr lang="en-US" dirty="0" smtClean="0"/>
              <a:t>Proxy-ingress (i.e., “Primary ingress”) receives Path Err from backup ingress and sends Path Tear to backup ingress</a:t>
            </a:r>
          </a:p>
          <a:p>
            <a:pPr marL="800100" lvl="1" indent="-342900" eaLnBrk="0" hangingPunct="0">
              <a:spcBef>
                <a:spcPct val="20000"/>
              </a:spcBef>
              <a:buFont typeface="Arial" pitchFamily="34" charset="0"/>
              <a:buChar char="•"/>
              <a:defRPr/>
            </a:pPr>
            <a:r>
              <a:rPr lang="en-US" dirty="0" smtClean="0"/>
              <a:t>Primary ingress changes the ERO and sends Path message with the updated ERO to its next hops after determining that backup ingress does not support ingress protection</a:t>
            </a:r>
          </a:p>
          <a:p>
            <a:pPr marL="800100" lvl="1" indent="-342900" eaLnBrk="0" hangingPunct="0">
              <a:spcBef>
                <a:spcPct val="20000"/>
              </a:spcBef>
              <a:defRPr/>
            </a:pPr>
            <a:endParaRPr lang="en-US" dirty="0" smtClean="0"/>
          </a:p>
          <a:p>
            <a:pPr marL="342900" indent="-342900" eaLnBrk="0" hangingPunct="0">
              <a:spcBef>
                <a:spcPct val="20000"/>
              </a:spcBef>
              <a:defRPr/>
            </a:pPr>
            <a:r>
              <a:rPr lang="en-US" dirty="0" smtClean="0">
                <a:solidFill>
                  <a:srgbClr val="0000CC"/>
                </a:solidFill>
              </a:rPr>
              <a:t>common for two methods with minor difference</a:t>
            </a: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a:p>
            <a:pPr marL="971550" lvl="1" indent="-514350" eaLnBrk="0" hangingPunct="0">
              <a:spcBef>
                <a:spcPct val="20000"/>
              </a:spcBef>
              <a:defRPr/>
            </a:pPr>
            <a:endParaRPr kumimoji="0" lang="en-US" altLang="zh-CN" sz="2400" b="0" i="0" u="none" strike="noStrike" kern="0" cap="none" spc="0" normalizeH="0" noProof="0" dirty="0" smtClean="0">
              <a:ln>
                <a:noFill/>
              </a:ln>
              <a:effectLst/>
              <a:uLnTx/>
              <a:uFillTx/>
              <a:latin typeface="+mj-lt"/>
              <a:ea typeface="+mn-ea"/>
              <a:cs typeface="+mn-cs"/>
            </a:endParaRPr>
          </a:p>
          <a:p>
            <a:pPr marL="342900" indent="-342900" eaLnBrk="0" hangingPunct="0">
              <a:spcBef>
                <a:spcPct val="20000"/>
              </a:spcBef>
              <a:defRPr/>
            </a:pPr>
            <a:endParaRPr lang="en-US" sz="1400" dirty="0" smtClean="0"/>
          </a:p>
          <a:p>
            <a:pPr marL="342900" lvl="0" indent="-342900" eaLnBrk="0" hangingPunct="0">
              <a:spcBef>
                <a:spcPct val="20000"/>
              </a:spcBef>
              <a:defRPr/>
            </a:pPr>
            <a:endParaRPr lang="en-US" sz="1400" kern="0" dirty="0" smtClean="0">
              <a:solidFill>
                <a:srgbClr val="000000"/>
              </a:solidFill>
              <a:latin typeface="Arial"/>
              <a:ea typeface="宋体"/>
            </a:endParaRPr>
          </a:p>
          <a:p>
            <a:pPr marL="342900" lvl="0" indent="-342900" eaLnBrk="0" hangingPunct="0">
              <a:spcBef>
                <a:spcPct val="20000"/>
              </a:spcBef>
              <a:defRPr/>
            </a:pPr>
            <a:endParaRPr kumimoji="0" lang="en-US" altLang="zh-CN" sz="2800" b="0" i="0" u="none" strike="noStrike" kern="0" cap="none" spc="0" normalizeH="0" noProof="0" dirty="0" smtClean="0">
              <a:ln>
                <a:noFill/>
              </a:ln>
              <a:effectLst/>
              <a:uLnTx/>
              <a:uFillTx/>
              <a:latin typeface="+mj-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288" y="188913"/>
            <a:ext cx="8280400" cy="1030287"/>
          </a:xfrm>
        </p:spPr>
        <p:txBody>
          <a:bodyPr/>
          <a:lstStyle/>
          <a:p>
            <a:r>
              <a:rPr lang="en-US" altLang="zh-CN" sz="3400">
                <a:solidFill>
                  <a:srgbClr val="CC3300"/>
                </a:solidFill>
              </a:rPr>
              <a:t>Details in Existing P2MP LSP Ingress &amp; Egress Protections</a:t>
            </a:r>
          </a:p>
        </p:txBody>
      </p:sp>
      <p:sp>
        <p:nvSpPr>
          <p:cNvPr id="38915" name="Rectangle 3"/>
          <p:cNvSpPr>
            <a:spLocks noGrp="1" noChangeArrowheads="1"/>
          </p:cNvSpPr>
          <p:nvPr>
            <p:ph type="body" idx="1"/>
          </p:nvPr>
        </p:nvSpPr>
        <p:spPr/>
        <p:txBody>
          <a:bodyPr/>
          <a:lstStyle/>
          <a:p>
            <a:pPr>
              <a:lnSpc>
                <a:spcPct val="130000"/>
              </a:lnSpc>
              <a:buFont typeface="Wingdings" pitchFamily="2" charset="2"/>
              <a:buChar char="Ø"/>
            </a:pPr>
            <a:r>
              <a:rPr lang="en-US" altLang="zh-CN" sz="2800">
                <a:latin typeface="Times New Roman" pitchFamily="18" charset="0"/>
              </a:rPr>
              <a:t>To provide E2E P2MP</a:t>
            </a:r>
            <a:r>
              <a:rPr lang="en-US" altLang="zh-CN" sz="2800">
                <a:solidFill>
                  <a:srgbClr val="CC3300"/>
                </a:solidFill>
                <a:latin typeface="Times New Roman" pitchFamily="18" charset="0"/>
              </a:rPr>
              <a:t> </a:t>
            </a:r>
            <a:r>
              <a:rPr lang="en-US" altLang="zh-CN" sz="2800">
                <a:latin typeface="Times New Roman" pitchFamily="18" charset="0"/>
              </a:rPr>
              <a:t>LSP protection</a:t>
            </a:r>
            <a:r>
              <a:rPr lang="zh-CN" altLang="en-US" sz="2800">
                <a:latin typeface="Times New Roman" pitchFamily="18" charset="0"/>
              </a:rPr>
              <a:t>，</a:t>
            </a:r>
            <a:r>
              <a:rPr lang="en-US" altLang="zh-CN" sz="2800">
                <a:latin typeface="Times New Roman" pitchFamily="18" charset="0"/>
              </a:rPr>
              <a:t>a </a:t>
            </a:r>
            <a:r>
              <a:rPr lang="en-US" altLang="zh-CN" sz="2800" b="1">
                <a:latin typeface="Times New Roman" pitchFamily="18" charset="0"/>
              </a:rPr>
              <a:t>current way (detail in next page)</a:t>
            </a:r>
          </a:p>
          <a:p>
            <a:pPr lvl="1">
              <a:lnSpc>
                <a:spcPct val="130000"/>
              </a:lnSpc>
              <a:buFont typeface="Wingdings" pitchFamily="2" charset="2"/>
              <a:buChar char="u"/>
            </a:pPr>
            <a:r>
              <a:rPr lang="en-US" altLang="zh-CN" sz="2000">
                <a:latin typeface="Times New Roman" pitchFamily="18" charset="0"/>
              </a:rPr>
              <a:t>Redundant Root and Every Leaf</a:t>
            </a:r>
          </a:p>
          <a:p>
            <a:pPr lvl="1">
              <a:lnSpc>
                <a:spcPct val="130000"/>
              </a:lnSpc>
              <a:buFont typeface="Wingdings" pitchFamily="2" charset="2"/>
              <a:buChar char="u"/>
            </a:pPr>
            <a:r>
              <a:rPr lang="en-US" altLang="zh-CN" sz="2000">
                <a:latin typeface="Times New Roman" pitchFamily="18" charset="0"/>
              </a:rPr>
              <a:t>Create two P2MP LSPs from root to leaves, carry the same data at same time.</a:t>
            </a:r>
          </a:p>
          <a:p>
            <a:pPr lvl="1">
              <a:lnSpc>
                <a:spcPct val="130000"/>
              </a:lnSpc>
              <a:buFont typeface="Wingdings" pitchFamily="2" charset="2"/>
              <a:buChar char="u"/>
            </a:pPr>
            <a:r>
              <a:rPr lang="en-US" altLang="zh-CN" sz="2000">
                <a:latin typeface="Times New Roman" pitchFamily="18" charset="0"/>
              </a:rPr>
              <a:t>For each leaf, create a P2P LSP from the leaf to root and configure BFD with it</a:t>
            </a:r>
          </a:p>
          <a:p>
            <a:pPr lvl="1">
              <a:lnSpc>
                <a:spcPct val="130000"/>
              </a:lnSpc>
              <a:buFont typeface="Wingdings" pitchFamily="2" charset="2"/>
              <a:buChar char="u"/>
            </a:pPr>
            <a:r>
              <a:rPr lang="en-US" altLang="zh-CN" sz="2000">
                <a:latin typeface="Times New Roman" pitchFamily="18" charset="0"/>
              </a:rPr>
              <a:t>Run iBGP on every leaf node and use P2P LSP as its next hop</a:t>
            </a:r>
          </a:p>
          <a:p>
            <a:pPr lvl="1">
              <a:lnSpc>
                <a:spcPct val="130000"/>
              </a:lnSpc>
              <a:buFont typeface="Wingdings" pitchFamily="2" charset="2"/>
              <a:buChar char="u"/>
            </a:pPr>
            <a:r>
              <a:rPr lang="en-US" altLang="zh-CN" sz="2000">
                <a:latin typeface="Times New Roman" pitchFamily="18" charset="0"/>
              </a:rPr>
              <a:t>When BFD detects P2P LSP failure, BGP withdraws route to root and this makes the receiver switch to another leaf to get the data.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92275" y="1844675"/>
            <a:ext cx="4573588" cy="3052763"/>
          </a:xfrm>
          <a:prstGeom prst="rect">
            <a:avLst/>
          </a:prstGeom>
          <a:noFill/>
        </p:spPr>
      </p:pic>
      <p:pic>
        <p:nvPicPr>
          <p:cNvPr id="39939" name="Picture 3" descr="图形1"/>
          <p:cNvPicPr>
            <a:picLocks noChangeAspect="1" noChangeArrowheads="1"/>
          </p:cNvPicPr>
          <p:nvPr/>
        </p:nvPicPr>
        <p:blipFill>
          <a:blip r:embed="rId5" cstate="print"/>
          <a:srcRect/>
          <a:stretch>
            <a:fillRect/>
          </a:stretch>
        </p:blipFill>
        <p:spPr bwMode="auto">
          <a:xfrm>
            <a:off x="6381750" y="3913188"/>
            <a:ext cx="1208088" cy="1219200"/>
          </a:xfrm>
          <a:prstGeom prst="rect">
            <a:avLst/>
          </a:prstGeom>
          <a:noFill/>
        </p:spPr>
      </p:pic>
      <p:pic>
        <p:nvPicPr>
          <p:cNvPr id="39940" name="Picture 4" descr="图形1"/>
          <p:cNvPicPr>
            <a:picLocks noChangeAspect="1" noChangeArrowheads="1"/>
          </p:cNvPicPr>
          <p:nvPr/>
        </p:nvPicPr>
        <p:blipFill>
          <a:blip r:embed="rId6" cstate="print"/>
          <a:srcRect/>
          <a:stretch>
            <a:fillRect/>
          </a:stretch>
        </p:blipFill>
        <p:spPr bwMode="auto">
          <a:xfrm>
            <a:off x="268288" y="2909888"/>
            <a:ext cx="1271587" cy="1219200"/>
          </a:xfrm>
          <a:prstGeom prst="rect">
            <a:avLst/>
          </a:prstGeom>
          <a:noFill/>
        </p:spPr>
      </p:pic>
      <p:pic>
        <p:nvPicPr>
          <p:cNvPr id="39941" name="Picture 5" descr="图形1"/>
          <p:cNvPicPr>
            <a:picLocks noChangeAspect="1" noChangeArrowheads="1"/>
          </p:cNvPicPr>
          <p:nvPr/>
        </p:nvPicPr>
        <p:blipFill>
          <a:blip r:embed="rId7" cstate="print"/>
          <a:srcRect/>
          <a:stretch>
            <a:fillRect/>
          </a:stretch>
        </p:blipFill>
        <p:spPr bwMode="auto">
          <a:xfrm>
            <a:off x="6156325" y="1916113"/>
            <a:ext cx="1395413" cy="1219200"/>
          </a:xfrm>
          <a:prstGeom prst="rect">
            <a:avLst/>
          </a:prstGeom>
          <a:noFill/>
        </p:spPr>
      </p:pic>
      <p:sp>
        <p:nvSpPr>
          <p:cNvPr id="39942" name="Rectangle 6"/>
          <p:cNvSpPr>
            <a:spLocks noGrp="1" noChangeArrowheads="1"/>
          </p:cNvSpPr>
          <p:nvPr>
            <p:ph type="title"/>
          </p:nvPr>
        </p:nvSpPr>
        <p:spPr>
          <a:xfrm>
            <a:off x="0" y="0"/>
            <a:ext cx="8991600" cy="762000"/>
          </a:xfrm>
        </p:spPr>
        <p:txBody>
          <a:bodyPr/>
          <a:lstStyle/>
          <a:p>
            <a:r>
              <a:rPr lang="en-US" altLang="zh-CN" sz="2800">
                <a:solidFill>
                  <a:srgbClr val="CC3300"/>
                </a:solidFill>
              </a:rPr>
              <a:t>Details in Existing P2MP LSP Ingress &amp; Egress Protections (Cont)</a:t>
            </a:r>
          </a:p>
        </p:txBody>
      </p:sp>
      <p:graphicFrame>
        <p:nvGraphicFramePr>
          <p:cNvPr id="39943" name="Object 7"/>
          <p:cNvGraphicFramePr>
            <a:graphicFrameLocks noChangeAspect="1"/>
          </p:cNvGraphicFramePr>
          <p:nvPr>
            <p:ph sz="quarter" idx="2"/>
          </p:nvPr>
        </p:nvGraphicFramePr>
        <p:xfrm>
          <a:off x="7772400" y="2057400"/>
          <a:ext cx="244475" cy="550863"/>
        </p:xfrm>
        <a:graphic>
          <a:graphicData uri="http://schemas.openxmlformats.org/presentationml/2006/ole">
            <p:oleObj spid="_x0000_s1026" name="CorelDRAW" r:id="rId8" imgW="1712580" imgH="2555291" progId="CorelDRAW.Graphic.9">
              <p:embed/>
            </p:oleObj>
          </a:graphicData>
        </a:graphic>
      </p:graphicFrame>
      <p:sp>
        <p:nvSpPr>
          <p:cNvPr id="39944" name="Text Box 8"/>
          <p:cNvSpPr txBox="1">
            <a:spLocks noChangeArrowheads="1"/>
          </p:cNvSpPr>
          <p:nvPr/>
        </p:nvSpPr>
        <p:spPr bwMode="auto">
          <a:xfrm>
            <a:off x="4140200" y="1628775"/>
            <a:ext cx="909638" cy="412750"/>
          </a:xfrm>
          <a:prstGeom prst="rect">
            <a:avLst/>
          </a:prstGeom>
          <a:noFill/>
          <a:ln w="9525">
            <a:noFill/>
            <a:miter lim="800000"/>
            <a:headEnd/>
            <a:tailEnd/>
          </a:ln>
          <a:effectLst/>
        </p:spPr>
        <p:txBody>
          <a:bodyPr wrap="none" lIns="91414" tIns="45706" rIns="91414" bIns="45706">
            <a:spAutoFit/>
          </a:bodyPr>
          <a:lstStyle/>
          <a:p>
            <a:r>
              <a:rPr lang="en-US" altLang="zh-CN" sz="2100" b="1">
                <a:solidFill>
                  <a:srgbClr val="990000"/>
                </a:solidFill>
              </a:rPr>
              <a:t>P2MP</a:t>
            </a:r>
          </a:p>
        </p:txBody>
      </p:sp>
      <p:pic>
        <p:nvPicPr>
          <p:cNvPr id="39945" name="Picture 9"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247063" y="2517775"/>
            <a:ext cx="277812" cy="266700"/>
          </a:xfrm>
          <a:prstGeom prst="rect">
            <a:avLst/>
          </a:prstGeom>
          <a:noFill/>
        </p:spPr>
      </p:pic>
      <p:grpSp>
        <p:nvGrpSpPr>
          <p:cNvPr id="2" name="Group 10"/>
          <p:cNvGrpSpPr>
            <a:grpSpLocks/>
          </p:cNvGrpSpPr>
          <p:nvPr/>
        </p:nvGrpSpPr>
        <p:grpSpPr bwMode="auto">
          <a:xfrm>
            <a:off x="6935788" y="2792413"/>
            <a:ext cx="609600" cy="390525"/>
            <a:chOff x="4082" y="2179"/>
            <a:chExt cx="331" cy="207"/>
          </a:xfrm>
        </p:grpSpPr>
        <p:sp>
          <p:nvSpPr>
            <p:cNvPr id="39947" name="Freeform 11"/>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39948" name="Freeform 12"/>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39949" name="Freeform 13"/>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39950" name="Freeform 14"/>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51" name="Freeform 15"/>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52" name="Freeform 16"/>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53" name="Freeform 17"/>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54" name="Freeform 18"/>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55" name="Freeform 19"/>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56" name="Freeform 20"/>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57" name="Freeform 21"/>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58" name="Freeform 22"/>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59" name="Freeform 23"/>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60" name="Freeform 24"/>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61" name="Freeform 25"/>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62" name="Freeform 26"/>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63" name="Freeform 27"/>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64" name="Freeform 28"/>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39965" name="Freeform 29"/>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3" name="Group 30"/>
          <p:cNvGrpSpPr>
            <a:grpSpLocks/>
          </p:cNvGrpSpPr>
          <p:nvPr/>
        </p:nvGrpSpPr>
        <p:grpSpPr bwMode="auto">
          <a:xfrm>
            <a:off x="6870700" y="1839913"/>
            <a:ext cx="609600" cy="392112"/>
            <a:chOff x="4082" y="2179"/>
            <a:chExt cx="331" cy="207"/>
          </a:xfrm>
        </p:grpSpPr>
        <p:sp>
          <p:nvSpPr>
            <p:cNvPr id="39967" name="Freeform 31"/>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39968" name="Freeform 32"/>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39969" name="Freeform 33"/>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39970" name="Freeform 34"/>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71" name="Freeform 35"/>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72" name="Freeform 36"/>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73" name="Freeform 37"/>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74" name="Freeform 38"/>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75" name="Freeform 39"/>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76" name="Freeform 40"/>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77" name="Freeform 41"/>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78" name="Freeform 42"/>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79" name="Freeform 43"/>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80" name="Freeform 44"/>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81" name="Freeform 45"/>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82" name="Freeform 46"/>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83" name="Freeform 47"/>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84" name="Freeform 48"/>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39985" name="Freeform 49"/>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4" name="Group 50"/>
          <p:cNvGrpSpPr>
            <a:grpSpLocks/>
          </p:cNvGrpSpPr>
          <p:nvPr/>
        </p:nvGrpSpPr>
        <p:grpSpPr bwMode="auto">
          <a:xfrm>
            <a:off x="6157913" y="4238625"/>
            <a:ext cx="611187" cy="388938"/>
            <a:chOff x="4082" y="2179"/>
            <a:chExt cx="331" cy="207"/>
          </a:xfrm>
        </p:grpSpPr>
        <p:sp>
          <p:nvSpPr>
            <p:cNvPr id="39987" name="Freeform 51"/>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39988" name="Freeform 52"/>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39989" name="Freeform 53"/>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39990" name="Freeform 54"/>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91" name="Freeform 55"/>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92" name="Freeform 56"/>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93" name="Freeform 57"/>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94" name="Freeform 58"/>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95" name="Freeform 59"/>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96" name="Freeform 60"/>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97" name="Freeform 61"/>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98" name="Freeform 62"/>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99" name="Freeform 63"/>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00" name="Freeform 64"/>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01" name="Freeform 65"/>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02" name="Freeform 66"/>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03" name="Freeform 67"/>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04" name="Freeform 68"/>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05" name="Freeform 69"/>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pic>
        <p:nvPicPr>
          <p:cNvPr id="40006" name="Picture 70"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310563" y="1397000"/>
            <a:ext cx="277812" cy="266700"/>
          </a:xfrm>
          <a:prstGeom prst="rect">
            <a:avLst/>
          </a:prstGeom>
          <a:noFill/>
        </p:spPr>
      </p:pic>
      <p:pic>
        <p:nvPicPr>
          <p:cNvPr id="40007" name="Picture 71"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459788" y="2105025"/>
            <a:ext cx="279400" cy="266700"/>
          </a:xfrm>
          <a:prstGeom prst="rect">
            <a:avLst/>
          </a:prstGeom>
          <a:noFill/>
        </p:spPr>
      </p:pic>
      <p:pic>
        <p:nvPicPr>
          <p:cNvPr id="40008" name="Picture 72"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543925" y="2936875"/>
            <a:ext cx="277813" cy="266700"/>
          </a:xfrm>
          <a:prstGeom prst="rect">
            <a:avLst/>
          </a:prstGeom>
          <a:noFill/>
        </p:spPr>
      </p:pic>
      <p:pic>
        <p:nvPicPr>
          <p:cNvPr id="40009" name="Picture 73"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247063" y="3394075"/>
            <a:ext cx="277812" cy="266700"/>
          </a:xfrm>
          <a:prstGeom prst="rect">
            <a:avLst/>
          </a:prstGeom>
          <a:noFill/>
        </p:spPr>
      </p:pic>
      <p:pic>
        <p:nvPicPr>
          <p:cNvPr id="40010" name="Picture 74"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181975" y="1758950"/>
            <a:ext cx="277813" cy="266700"/>
          </a:xfrm>
          <a:prstGeom prst="rect">
            <a:avLst/>
          </a:prstGeom>
          <a:noFill/>
        </p:spPr>
      </p:pic>
      <p:sp>
        <p:nvSpPr>
          <p:cNvPr id="40011" name="Line 75"/>
          <p:cNvSpPr>
            <a:spLocks noChangeShapeType="1"/>
          </p:cNvSpPr>
          <p:nvPr/>
        </p:nvSpPr>
        <p:spPr bwMode="auto">
          <a:xfrm flipV="1">
            <a:off x="7829550" y="1520825"/>
            <a:ext cx="481013" cy="15875"/>
          </a:xfrm>
          <a:prstGeom prst="line">
            <a:avLst/>
          </a:prstGeom>
          <a:noFill/>
          <a:ln w="38100">
            <a:solidFill>
              <a:schemeClr val="hlink"/>
            </a:solidFill>
            <a:round/>
            <a:headEnd/>
            <a:tailEnd/>
          </a:ln>
          <a:effectLst/>
        </p:spPr>
        <p:txBody>
          <a:bodyPr wrap="none" anchor="ctr"/>
          <a:lstStyle/>
          <a:p>
            <a:endParaRPr lang="en-US"/>
          </a:p>
        </p:txBody>
      </p:sp>
      <p:sp>
        <p:nvSpPr>
          <p:cNvPr id="40012" name="Line 76"/>
          <p:cNvSpPr>
            <a:spLocks noChangeShapeType="1"/>
          </p:cNvSpPr>
          <p:nvPr/>
        </p:nvSpPr>
        <p:spPr bwMode="auto">
          <a:xfrm flipV="1">
            <a:off x="7132638" y="1530350"/>
            <a:ext cx="482600" cy="460375"/>
          </a:xfrm>
          <a:prstGeom prst="line">
            <a:avLst/>
          </a:prstGeom>
          <a:noFill/>
          <a:ln w="38100">
            <a:solidFill>
              <a:schemeClr val="hlink"/>
            </a:solidFill>
            <a:round/>
            <a:headEnd/>
            <a:tailEnd/>
          </a:ln>
          <a:effectLst/>
        </p:spPr>
        <p:txBody>
          <a:bodyPr wrap="none" anchor="ctr"/>
          <a:lstStyle/>
          <a:p>
            <a:endParaRPr lang="en-US"/>
          </a:p>
        </p:txBody>
      </p:sp>
      <p:sp>
        <p:nvSpPr>
          <p:cNvPr id="40013" name="Line 77"/>
          <p:cNvSpPr>
            <a:spLocks noChangeShapeType="1"/>
          </p:cNvSpPr>
          <p:nvPr/>
        </p:nvSpPr>
        <p:spPr bwMode="auto">
          <a:xfrm flipV="1">
            <a:off x="7940675" y="2271713"/>
            <a:ext cx="519113" cy="9525"/>
          </a:xfrm>
          <a:prstGeom prst="line">
            <a:avLst/>
          </a:prstGeom>
          <a:noFill/>
          <a:ln w="38100">
            <a:solidFill>
              <a:schemeClr val="hlink"/>
            </a:solidFill>
            <a:round/>
            <a:headEnd/>
            <a:tailEnd/>
          </a:ln>
          <a:effectLst/>
        </p:spPr>
        <p:txBody>
          <a:bodyPr wrap="none" anchor="ctr"/>
          <a:lstStyle/>
          <a:p>
            <a:endParaRPr lang="en-US"/>
          </a:p>
        </p:txBody>
      </p:sp>
      <p:sp>
        <p:nvSpPr>
          <p:cNvPr id="40014" name="Line 78"/>
          <p:cNvSpPr>
            <a:spLocks noChangeShapeType="1"/>
          </p:cNvSpPr>
          <p:nvPr/>
        </p:nvSpPr>
        <p:spPr bwMode="auto">
          <a:xfrm>
            <a:off x="7202488" y="2139950"/>
            <a:ext cx="576262" cy="131763"/>
          </a:xfrm>
          <a:prstGeom prst="line">
            <a:avLst/>
          </a:prstGeom>
          <a:noFill/>
          <a:ln w="38100">
            <a:solidFill>
              <a:schemeClr val="hlink"/>
            </a:solidFill>
            <a:round/>
            <a:headEnd/>
            <a:tailEnd/>
          </a:ln>
          <a:effectLst/>
        </p:spPr>
        <p:txBody>
          <a:bodyPr wrap="none" anchor="ctr"/>
          <a:lstStyle/>
          <a:p>
            <a:endParaRPr lang="en-US"/>
          </a:p>
        </p:txBody>
      </p:sp>
      <p:graphicFrame>
        <p:nvGraphicFramePr>
          <p:cNvPr id="40015" name="Object 79"/>
          <p:cNvGraphicFramePr>
            <a:graphicFrameLocks noChangeAspect="1"/>
          </p:cNvGraphicFramePr>
          <p:nvPr>
            <p:ph sz="quarter" idx="3"/>
          </p:nvPr>
        </p:nvGraphicFramePr>
        <p:xfrm>
          <a:off x="7772400" y="2819400"/>
          <a:ext cx="298450" cy="633413"/>
        </p:xfrm>
        <a:graphic>
          <a:graphicData uri="http://schemas.openxmlformats.org/presentationml/2006/ole">
            <p:oleObj spid="_x0000_s1027" name="CorelDRAW" r:id="rId10" imgW="1712580" imgH="2555291" progId="CorelDRAW.Graphic.9">
              <p:embed/>
            </p:oleObj>
          </a:graphicData>
        </a:graphic>
      </p:graphicFrame>
      <p:graphicFrame>
        <p:nvGraphicFramePr>
          <p:cNvPr id="40016" name="Object 80"/>
          <p:cNvGraphicFramePr>
            <a:graphicFrameLocks noChangeAspect="1"/>
          </p:cNvGraphicFramePr>
          <p:nvPr/>
        </p:nvGraphicFramePr>
        <p:xfrm>
          <a:off x="7564438" y="1212850"/>
          <a:ext cx="287337" cy="633413"/>
        </p:xfrm>
        <a:graphic>
          <a:graphicData uri="http://schemas.openxmlformats.org/presentationml/2006/ole">
            <p:oleObj spid="_x0000_s1028" name="CorelDRAW" r:id="rId11" imgW="1712580" imgH="2555291" progId="CorelDRAW.Graphic.9">
              <p:embed/>
            </p:oleObj>
          </a:graphicData>
        </a:graphic>
      </p:graphicFrame>
      <p:graphicFrame>
        <p:nvGraphicFramePr>
          <p:cNvPr id="40017" name="Object 81"/>
          <p:cNvGraphicFramePr>
            <a:graphicFrameLocks noChangeAspect="1"/>
          </p:cNvGraphicFramePr>
          <p:nvPr/>
        </p:nvGraphicFramePr>
        <p:xfrm>
          <a:off x="7864475" y="5253038"/>
          <a:ext cx="287338" cy="633412"/>
        </p:xfrm>
        <a:graphic>
          <a:graphicData uri="http://schemas.openxmlformats.org/presentationml/2006/ole">
            <p:oleObj spid="_x0000_s1029" name="CorelDRAW" r:id="rId12" imgW="1712580" imgH="2555291" progId="CorelDRAW.Graphic.9">
              <p:embed/>
            </p:oleObj>
          </a:graphicData>
        </a:graphic>
      </p:graphicFrame>
      <p:graphicFrame>
        <p:nvGraphicFramePr>
          <p:cNvPr id="40018" name="Object 82"/>
          <p:cNvGraphicFramePr>
            <a:graphicFrameLocks noChangeAspect="1"/>
          </p:cNvGraphicFramePr>
          <p:nvPr/>
        </p:nvGraphicFramePr>
        <p:xfrm>
          <a:off x="7864475" y="3841750"/>
          <a:ext cx="287338" cy="631825"/>
        </p:xfrm>
        <a:graphic>
          <a:graphicData uri="http://schemas.openxmlformats.org/presentationml/2006/ole">
            <p:oleObj spid="_x0000_s1030" name="CorelDRAW" r:id="rId13" imgW="1712580" imgH="2555291" progId="CorelDRAW.Graphic.9">
              <p:embed/>
            </p:oleObj>
          </a:graphicData>
        </a:graphic>
      </p:graphicFrame>
      <p:graphicFrame>
        <p:nvGraphicFramePr>
          <p:cNvPr id="40019" name="Object 83"/>
          <p:cNvGraphicFramePr>
            <a:graphicFrameLocks noChangeAspect="1"/>
          </p:cNvGraphicFramePr>
          <p:nvPr/>
        </p:nvGraphicFramePr>
        <p:xfrm>
          <a:off x="7864475" y="4565650"/>
          <a:ext cx="287338" cy="633413"/>
        </p:xfrm>
        <a:graphic>
          <a:graphicData uri="http://schemas.openxmlformats.org/presentationml/2006/ole">
            <p:oleObj spid="_x0000_s1031" name="CorelDRAW" r:id="rId14" imgW="1712580" imgH="2555291" progId="CorelDRAW.Graphic.9">
              <p:embed/>
            </p:oleObj>
          </a:graphicData>
        </a:graphic>
      </p:graphicFrame>
      <p:sp>
        <p:nvSpPr>
          <p:cNvPr id="40020" name="Line 84"/>
          <p:cNvSpPr>
            <a:spLocks noChangeShapeType="1"/>
          </p:cNvSpPr>
          <p:nvPr/>
        </p:nvSpPr>
        <p:spPr bwMode="auto">
          <a:xfrm flipV="1">
            <a:off x="7305675" y="3119438"/>
            <a:ext cx="517525" cy="9525"/>
          </a:xfrm>
          <a:prstGeom prst="line">
            <a:avLst/>
          </a:prstGeom>
          <a:noFill/>
          <a:ln w="38100">
            <a:solidFill>
              <a:schemeClr val="hlink"/>
            </a:solidFill>
            <a:round/>
            <a:headEnd/>
            <a:tailEnd/>
          </a:ln>
          <a:effectLst/>
        </p:spPr>
        <p:txBody>
          <a:bodyPr wrap="none" anchor="ctr"/>
          <a:lstStyle/>
          <a:p>
            <a:endParaRPr lang="en-US"/>
          </a:p>
        </p:txBody>
      </p:sp>
      <p:sp>
        <p:nvSpPr>
          <p:cNvPr id="40021" name="Line 85"/>
          <p:cNvSpPr>
            <a:spLocks noChangeShapeType="1"/>
          </p:cNvSpPr>
          <p:nvPr/>
        </p:nvSpPr>
        <p:spPr bwMode="auto">
          <a:xfrm flipV="1">
            <a:off x="8135938" y="4160838"/>
            <a:ext cx="528637" cy="4762"/>
          </a:xfrm>
          <a:prstGeom prst="line">
            <a:avLst/>
          </a:prstGeom>
          <a:noFill/>
          <a:ln w="38100">
            <a:solidFill>
              <a:schemeClr val="hlink"/>
            </a:solidFill>
            <a:round/>
            <a:headEnd/>
            <a:tailEnd/>
          </a:ln>
          <a:effectLst/>
        </p:spPr>
        <p:txBody>
          <a:bodyPr wrap="none" anchor="ctr"/>
          <a:lstStyle/>
          <a:p>
            <a:endParaRPr lang="en-US"/>
          </a:p>
        </p:txBody>
      </p:sp>
      <p:sp>
        <p:nvSpPr>
          <p:cNvPr id="40022" name="Line 86"/>
          <p:cNvSpPr>
            <a:spLocks noChangeShapeType="1"/>
          </p:cNvSpPr>
          <p:nvPr/>
        </p:nvSpPr>
        <p:spPr bwMode="auto">
          <a:xfrm flipV="1">
            <a:off x="8120063" y="5556250"/>
            <a:ext cx="508000" cy="9525"/>
          </a:xfrm>
          <a:prstGeom prst="line">
            <a:avLst/>
          </a:prstGeom>
          <a:noFill/>
          <a:ln w="38100">
            <a:solidFill>
              <a:schemeClr val="hlink"/>
            </a:solidFill>
            <a:round/>
            <a:headEnd/>
            <a:tailEnd/>
          </a:ln>
          <a:effectLst/>
        </p:spPr>
        <p:txBody>
          <a:bodyPr wrap="none" anchor="ctr"/>
          <a:lstStyle/>
          <a:p>
            <a:endParaRPr lang="en-US"/>
          </a:p>
        </p:txBody>
      </p:sp>
      <p:sp>
        <p:nvSpPr>
          <p:cNvPr id="40023" name="Line 87"/>
          <p:cNvSpPr>
            <a:spLocks noChangeShapeType="1"/>
          </p:cNvSpPr>
          <p:nvPr/>
        </p:nvSpPr>
        <p:spPr bwMode="auto">
          <a:xfrm flipV="1">
            <a:off x="8005763" y="3067050"/>
            <a:ext cx="555625" cy="9525"/>
          </a:xfrm>
          <a:prstGeom prst="line">
            <a:avLst/>
          </a:prstGeom>
          <a:noFill/>
          <a:ln w="38100">
            <a:solidFill>
              <a:schemeClr val="hlink"/>
            </a:solidFill>
            <a:round/>
            <a:headEnd/>
            <a:tailEnd/>
          </a:ln>
          <a:effectLst/>
        </p:spPr>
        <p:txBody>
          <a:bodyPr wrap="none" anchor="ctr"/>
          <a:lstStyle/>
          <a:p>
            <a:endParaRPr lang="en-US"/>
          </a:p>
        </p:txBody>
      </p:sp>
      <p:sp>
        <p:nvSpPr>
          <p:cNvPr id="40024" name="Line 88"/>
          <p:cNvSpPr>
            <a:spLocks noChangeShapeType="1"/>
          </p:cNvSpPr>
          <p:nvPr/>
        </p:nvSpPr>
        <p:spPr bwMode="auto">
          <a:xfrm flipV="1">
            <a:off x="8077200" y="4908550"/>
            <a:ext cx="487363" cy="0"/>
          </a:xfrm>
          <a:prstGeom prst="line">
            <a:avLst/>
          </a:prstGeom>
          <a:noFill/>
          <a:ln w="38100">
            <a:solidFill>
              <a:schemeClr val="hlink"/>
            </a:solidFill>
            <a:round/>
            <a:headEnd/>
            <a:tailEnd/>
          </a:ln>
          <a:effectLst/>
        </p:spPr>
        <p:txBody>
          <a:bodyPr wrap="none" anchor="ctr"/>
          <a:lstStyle/>
          <a:p>
            <a:endParaRPr lang="en-US"/>
          </a:p>
        </p:txBody>
      </p:sp>
      <p:sp>
        <p:nvSpPr>
          <p:cNvPr id="40025" name="Rectangle 89"/>
          <p:cNvSpPr>
            <a:spLocks noGrp="1" noChangeArrowheads="1"/>
          </p:cNvSpPr>
          <p:nvPr>
            <p:ph type="body" sz="half" idx="1"/>
          </p:nvPr>
        </p:nvSpPr>
        <p:spPr>
          <a:xfrm>
            <a:off x="0" y="633413"/>
            <a:ext cx="9144000" cy="5888037"/>
          </a:xfrm>
        </p:spPr>
        <p:txBody>
          <a:bodyPr/>
          <a:lstStyle/>
          <a:p>
            <a:pPr>
              <a:buFontTx/>
              <a:buNone/>
            </a:pPr>
            <a:r>
              <a:rPr lang="en-US" altLang="zh-CN" sz="2800"/>
              <a:t>  </a:t>
            </a:r>
          </a:p>
        </p:txBody>
      </p:sp>
      <p:pic>
        <p:nvPicPr>
          <p:cNvPr id="40026" name="Picture 90" descr="04"/>
          <p:cNvPicPr>
            <a:picLocks noChangeAspect="1" noChangeArrowheads="1"/>
          </p:cNvPicPr>
          <p:nvPr/>
        </p:nvPicPr>
        <p:blipFill>
          <a:blip r:embed="rId15" cstate="print"/>
          <a:srcRect/>
          <a:stretch>
            <a:fillRect/>
          </a:stretch>
        </p:blipFill>
        <p:spPr bwMode="auto">
          <a:xfrm>
            <a:off x="273050" y="3240088"/>
            <a:ext cx="619125" cy="536575"/>
          </a:xfrm>
          <a:prstGeom prst="rect">
            <a:avLst/>
          </a:prstGeom>
          <a:noFill/>
        </p:spPr>
      </p:pic>
      <p:sp>
        <p:nvSpPr>
          <p:cNvPr id="40027" name="Text Box 91"/>
          <p:cNvSpPr txBox="1">
            <a:spLocks noChangeArrowheads="1"/>
          </p:cNvSpPr>
          <p:nvPr/>
        </p:nvSpPr>
        <p:spPr bwMode="auto">
          <a:xfrm>
            <a:off x="268288" y="1822450"/>
            <a:ext cx="1331912" cy="708025"/>
          </a:xfrm>
          <a:prstGeom prst="rect">
            <a:avLst/>
          </a:prstGeom>
          <a:noFill/>
          <a:ln w="9525">
            <a:noFill/>
            <a:miter lim="800000"/>
            <a:headEnd/>
            <a:tailEnd/>
          </a:ln>
          <a:effectLst/>
        </p:spPr>
        <p:txBody>
          <a:bodyPr wrap="none" lIns="91414" tIns="45706" rIns="91414" bIns="45706">
            <a:spAutoFit/>
          </a:bodyPr>
          <a:lstStyle/>
          <a:p>
            <a:r>
              <a:rPr lang="en-US" altLang="zh-CN" sz="2100" b="1">
                <a:solidFill>
                  <a:srgbClr val="0000FF"/>
                </a:solidFill>
              </a:rPr>
              <a:t>Multicast</a:t>
            </a:r>
          </a:p>
          <a:p>
            <a:r>
              <a:rPr lang="en-US" altLang="zh-CN" sz="2100" b="1">
                <a:solidFill>
                  <a:srgbClr val="0000FF"/>
                </a:solidFill>
              </a:rPr>
              <a:t>Source</a:t>
            </a:r>
          </a:p>
        </p:txBody>
      </p:sp>
      <p:sp>
        <p:nvSpPr>
          <p:cNvPr id="40028" name="Text Box 92"/>
          <p:cNvSpPr txBox="1">
            <a:spLocks noChangeArrowheads="1"/>
          </p:cNvSpPr>
          <p:nvPr/>
        </p:nvSpPr>
        <p:spPr bwMode="auto">
          <a:xfrm>
            <a:off x="7324725" y="574675"/>
            <a:ext cx="1331913" cy="708025"/>
          </a:xfrm>
          <a:prstGeom prst="rect">
            <a:avLst/>
          </a:prstGeom>
          <a:noFill/>
          <a:ln w="9525">
            <a:noFill/>
            <a:miter lim="800000"/>
            <a:headEnd/>
            <a:tailEnd/>
          </a:ln>
          <a:effectLst/>
        </p:spPr>
        <p:txBody>
          <a:bodyPr wrap="none" lIns="91414" tIns="45706" rIns="91414" bIns="45706">
            <a:spAutoFit/>
          </a:bodyPr>
          <a:lstStyle/>
          <a:p>
            <a:r>
              <a:rPr lang="en-US" altLang="zh-CN" sz="2100" b="1">
                <a:solidFill>
                  <a:schemeClr val="folHlink"/>
                </a:solidFill>
              </a:rPr>
              <a:t>Multicast</a:t>
            </a:r>
          </a:p>
          <a:p>
            <a:r>
              <a:rPr lang="en-US" altLang="zh-CN" sz="2100" b="1">
                <a:solidFill>
                  <a:schemeClr val="folHlink"/>
                </a:solidFill>
              </a:rPr>
              <a:t>Receiver</a:t>
            </a:r>
          </a:p>
        </p:txBody>
      </p:sp>
      <p:sp>
        <p:nvSpPr>
          <p:cNvPr id="40029" name="Rectangle 93"/>
          <p:cNvSpPr>
            <a:spLocks noChangeArrowheads="1"/>
          </p:cNvSpPr>
          <p:nvPr/>
        </p:nvSpPr>
        <p:spPr bwMode="auto">
          <a:xfrm>
            <a:off x="1276350" y="2782888"/>
            <a:ext cx="158750" cy="385762"/>
          </a:xfrm>
          <a:prstGeom prst="rect">
            <a:avLst/>
          </a:prstGeom>
          <a:noFill/>
          <a:ln w="22225" algn="ctr">
            <a:noFill/>
            <a:miter lim="800000"/>
            <a:headEnd/>
            <a:tailEnd/>
          </a:ln>
          <a:effectLst/>
        </p:spPr>
        <p:txBody>
          <a:bodyPr wrap="none" lIns="78346" tIns="39172" rIns="78346" bIns="39172">
            <a:spAutoFit/>
          </a:bodyPr>
          <a:lstStyle/>
          <a:p>
            <a:pPr algn="ctr" defTabSz="784225"/>
            <a:endParaRPr lang="en-US" sz="2100" b="1">
              <a:solidFill>
                <a:srgbClr val="0000FF"/>
              </a:solidFill>
            </a:endParaRPr>
          </a:p>
        </p:txBody>
      </p:sp>
      <p:sp>
        <p:nvSpPr>
          <p:cNvPr id="40030" name="Text Box 94"/>
          <p:cNvSpPr txBox="1">
            <a:spLocks noChangeArrowheads="1"/>
          </p:cNvSpPr>
          <p:nvPr/>
        </p:nvSpPr>
        <p:spPr bwMode="auto">
          <a:xfrm rot="967290">
            <a:off x="5561013" y="4000500"/>
            <a:ext cx="792162" cy="209550"/>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900">
                <a:latin typeface="FrutigerNext LT BlackCn" pitchFamily="34" charset="0"/>
                <a:ea typeface="ＭＳ Ｐゴシック" pitchFamily="34" charset="-128"/>
              </a:rPr>
              <a:t>Data</a:t>
            </a:r>
          </a:p>
        </p:txBody>
      </p:sp>
      <p:grpSp>
        <p:nvGrpSpPr>
          <p:cNvPr id="5" name="Group 95"/>
          <p:cNvGrpSpPr>
            <a:grpSpLocks/>
          </p:cNvGrpSpPr>
          <p:nvPr/>
        </p:nvGrpSpPr>
        <p:grpSpPr bwMode="auto">
          <a:xfrm>
            <a:off x="785813" y="2878138"/>
            <a:ext cx="608012" cy="388937"/>
            <a:chOff x="4082" y="2179"/>
            <a:chExt cx="331" cy="207"/>
          </a:xfrm>
        </p:grpSpPr>
        <p:sp>
          <p:nvSpPr>
            <p:cNvPr id="40032" name="Freeform 9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33" name="Freeform 9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34" name="Freeform 9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35" name="Freeform 9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6" name="Freeform 10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7" name="Freeform 10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8" name="Freeform 10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9" name="Freeform 10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0" name="Freeform 10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1" name="Freeform 10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2" name="Freeform 10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3" name="Freeform 10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4" name="Freeform 10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5" name="Freeform 10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6" name="Freeform 11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7" name="Freeform 11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8" name="Freeform 11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9" name="Freeform 11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50" name="Freeform 11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6" name="Group 115"/>
          <p:cNvGrpSpPr>
            <a:grpSpLocks/>
          </p:cNvGrpSpPr>
          <p:nvPr/>
        </p:nvGrpSpPr>
        <p:grpSpPr bwMode="auto">
          <a:xfrm>
            <a:off x="979488" y="3700463"/>
            <a:ext cx="609600" cy="390525"/>
            <a:chOff x="4082" y="2179"/>
            <a:chExt cx="331" cy="207"/>
          </a:xfrm>
        </p:grpSpPr>
        <p:sp>
          <p:nvSpPr>
            <p:cNvPr id="40052" name="Freeform 11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53" name="Freeform 11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54" name="Freeform 11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55" name="Freeform 11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56" name="Freeform 12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57" name="Freeform 12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58" name="Freeform 12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59" name="Freeform 12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60" name="Freeform 12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61" name="Freeform 12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62" name="Freeform 12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63" name="Freeform 12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64" name="Freeform 12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65" name="Freeform 12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66" name="Freeform 13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67" name="Freeform 13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68" name="Freeform 13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69" name="Freeform 13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70" name="Freeform 13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7" name="Group 135"/>
          <p:cNvGrpSpPr>
            <a:grpSpLocks/>
          </p:cNvGrpSpPr>
          <p:nvPr/>
        </p:nvGrpSpPr>
        <p:grpSpPr bwMode="auto">
          <a:xfrm>
            <a:off x="6764338" y="4852988"/>
            <a:ext cx="609600" cy="390525"/>
            <a:chOff x="4082" y="2179"/>
            <a:chExt cx="331" cy="207"/>
          </a:xfrm>
        </p:grpSpPr>
        <p:sp>
          <p:nvSpPr>
            <p:cNvPr id="40072" name="Freeform 13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73" name="Freeform 13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74" name="Freeform 13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75" name="Freeform 13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76" name="Freeform 14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77" name="Freeform 14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78" name="Freeform 14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79" name="Freeform 14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80" name="Freeform 14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81" name="Freeform 14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82" name="Freeform 14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83" name="Freeform 14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84" name="Freeform 14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85" name="Freeform 14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86" name="Freeform 15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87" name="Freeform 15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88" name="Freeform 15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89" name="Freeform 15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90" name="Freeform 15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8" name="Group 155"/>
          <p:cNvGrpSpPr>
            <a:grpSpLocks/>
          </p:cNvGrpSpPr>
          <p:nvPr/>
        </p:nvGrpSpPr>
        <p:grpSpPr bwMode="auto">
          <a:xfrm>
            <a:off x="7067550" y="3683000"/>
            <a:ext cx="608013" cy="388938"/>
            <a:chOff x="4082" y="2179"/>
            <a:chExt cx="331" cy="207"/>
          </a:xfrm>
        </p:grpSpPr>
        <p:sp>
          <p:nvSpPr>
            <p:cNvPr id="40092" name="Freeform 15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93" name="Freeform 15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94" name="Freeform 15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95" name="Freeform 15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96" name="Freeform 16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97" name="Freeform 16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98" name="Freeform 16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99" name="Freeform 16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00" name="Freeform 16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01" name="Freeform 16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02" name="Freeform 16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03" name="Freeform 16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04" name="Freeform 16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05" name="Freeform 16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06" name="Freeform 17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07" name="Freeform 17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08" name="Freeform 17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09" name="Freeform 17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10" name="Freeform 17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9" name="Group 175"/>
          <p:cNvGrpSpPr>
            <a:grpSpLocks/>
          </p:cNvGrpSpPr>
          <p:nvPr/>
        </p:nvGrpSpPr>
        <p:grpSpPr bwMode="auto">
          <a:xfrm>
            <a:off x="7067550" y="4318000"/>
            <a:ext cx="608013" cy="390525"/>
            <a:chOff x="4082" y="2179"/>
            <a:chExt cx="331" cy="207"/>
          </a:xfrm>
        </p:grpSpPr>
        <p:sp>
          <p:nvSpPr>
            <p:cNvPr id="40112" name="Freeform 17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13" name="Freeform 17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14" name="Freeform 17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15" name="Freeform 17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16" name="Freeform 18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17" name="Freeform 18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18" name="Freeform 18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19" name="Freeform 18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20" name="Freeform 18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21" name="Freeform 18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22" name="Freeform 18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23" name="Freeform 18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24" name="Freeform 18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25" name="Freeform 18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26" name="Freeform 19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27" name="Freeform 19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28" name="Freeform 19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29" name="Freeform 19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30" name="Freeform 19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31" name="Line 195"/>
          <p:cNvSpPr>
            <a:spLocks noChangeShapeType="1"/>
          </p:cNvSpPr>
          <p:nvPr/>
        </p:nvSpPr>
        <p:spPr bwMode="auto">
          <a:xfrm flipV="1">
            <a:off x="7343775" y="4198938"/>
            <a:ext cx="519113" cy="223837"/>
          </a:xfrm>
          <a:prstGeom prst="line">
            <a:avLst/>
          </a:prstGeom>
          <a:noFill/>
          <a:ln w="38100">
            <a:solidFill>
              <a:schemeClr val="hlink"/>
            </a:solidFill>
            <a:round/>
            <a:headEnd/>
            <a:tailEnd/>
          </a:ln>
          <a:effectLst/>
        </p:spPr>
        <p:txBody>
          <a:bodyPr wrap="none" anchor="ctr"/>
          <a:lstStyle/>
          <a:p>
            <a:endParaRPr lang="en-US"/>
          </a:p>
        </p:txBody>
      </p:sp>
      <p:sp>
        <p:nvSpPr>
          <p:cNvPr id="40132" name="Line 196"/>
          <p:cNvSpPr>
            <a:spLocks noChangeShapeType="1"/>
          </p:cNvSpPr>
          <p:nvPr/>
        </p:nvSpPr>
        <p:spPr bwMode="auto">
          <a:xfrm>
            <a:off x="7359650" y="4498975"/>
            <a:ext cx="530225" cy="393700"/>
          </a:xfrm>
          <a:prstGeom prst="line">
            <a:avLst/>
          </a:prstGeom>
          <a:noFill/>
          <a:ln w="38100">
            <a:solidFill>
              <a:schemeClr val="hlink"/>
            </a:solidFill>
            <a:round/>
            <a:headEnd/>
            <a:tailEnd/>
          </a:ln>
          <a:effectLst/>
        </p:spPr>
        <p:txBody>
          <a:bodyPr wrap="none" anchor="ctr"/>
          <a:lstStyle/>
          <a:p>
            <a:endParaRPr lang="en-US"/>
          </a:p>
        </p:txBody>
      </p:sp>
      <p:sp>
        <p:nvSpPr>
          <p:cNvPr id="40133" name="Line 197"/>
          <p:cNvSpPr>
            <a:spLocks noChangeShapeType="1"/>
          </p:cNvSpPr>
          <p:nvPr/>
        </p:nvSpPr>
        <p:spPr bwMode="auto">
          <a:xfrm>
            <a:off x="7254875" y="4664075"/>
            <a:ext cx="635000" cy="908050"/>
          </a:xfrm>
          <a:prstGeom prst="line">
            <a:avLst/>
          </a:prstGeom>
          <a:noFill/>
          <a:ln w="38100">
            <a:solidFill>
              <a:schemeClr val="hlink"/>
            </a:solidFill>
            <a:round/>
            <a:headEnd/>
            <a:tailEnd/>
          </a:ln>
          <a:effectLst/>
        </p:spPr>
        <p:txBody>
          <a:bodyPr wrap="none" anchor="ctr"/>
          <a:lstStyle/>
          <a:p>
            <a:endParaRPr lang="en-US"/>
          </a:p>
        </p:txBody>
      </p:sp>
      <p:sp>
        <p:nvSpPr>
          <p:cNvPr id="40134" name="Text Box 198"/>
          <p:cNvSpPr txBox="1">
            <a:spLocks noChangeArrowheads="1"/>
          </p:cNvSpPr>
          <p:nvPr/>
        </p:nvSpPr>
        <p:spPr bwMode="auto">
          <a:xfrm>
            <a:off x="1589088" y="3535363"/>
            <a:ext cx="538162"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PE2</a:t>
            </a:r>
          </a:p>
        </p:txBody>
      </p:sp>
      <p:sp>
        <p:nvSpPr>
          <p:cNvPr id="40135" name="Text Box 199"/>
          <p:cNvSpPr txBox="1">
            <a:spLocks noChangeArrowheads="1"/>
          </p:cNvSpPr>
          <p:nvPr/>
        </p:nvSpPr>
        <p:spPr bwMode="auto">
          <a:xfrm>
            <a:off x="1476375" y="2636838"/>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PE1</a:t>
            </a:r>
          </a:p>
        </p:txBody>
      </p:sp>
      <p:sp>
        <p:nvSpPr>
          <p:cNvPr id="40136" name="Text Box 200"/>
          <p:cNvSpPr txBox="1">
            <a:spLocks noChangeArrowheads="1"/>
          </p:cNvSpPr>
          <p:nvPr/>
        </p:nvSpPr>
        <p:spPr bwMode="auto">
          <a:xfrm>
            <a:off x="5292725" y="4292600"/>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PE10</a:t>
            </a:r>
          </a:p>
        </p:txBody>
      </p:sp>
      <p:sp>
        <p:nvSpPr>
          <p:cNvPr id="40137" name="Text Box 201"/>
          <p:cNvSpPr txBox="1">
            <a:spLocks noChangeArrowheads="1"/>
          </p:cNvSpPr>
          <p:nvPr/>
        </p:nvSpPr>
        <p:spPr bwMode="auto">
          <a:xfrm>
            <a:off x="5724525" y="3573463"/>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PE9</a:t>
            </a:r>
          </a:p>
        </p:txBody>
      </p:sp>
      <p:sp>
        <p:nvSpPr>
          <p:cNvPr id="40138" name="Text Box 202"/>
          <p:cNvSpPr txBox="1">
            <a:spLocks noChangeArrowheads="1"/>
          </p:cNvSpPr>
          <p:nvPr/>
        </p:nvSpPr>
        <p:spPr bwMode="auto">
          <a:xfrm>
            <a:off x="1025525" y="3533775"/>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CE2</a:t>
            </a:r>
          </a:p>
        </p:txBody>
      </p:sp>
      <p:sp>
        <p:nvSpPr>
          <p:cNvPr id="40139" name="Text Box 203"/>
          <p:cNvSpPr txBox="1">
            <a:spLocks noChangeArrowheads="1"/>
          </p:cNvSpPr>
          <p:nvPr/>
        </p:nvSpPr>
        <p:spPr bwMode="auto">
          <a:xfrm>
            <a:off x="854075" y="2673350"/>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CE1</a:t>
            </a:r>
          </a:p>
        </p:txBody>
      </p:sp>
      <p:sp>
        <p:nvSpPr>
          <p:cNvPr id="40140" name="Text Box 204"/>
          <p:cNvSpPr txBox="1">
            <a:spLocks noChangeArrowheads="1"/>
          </p:cNvSpPr>
          <p:nvPr/>
        </p:nvSpPr>
        <p:spPr bwMode="auto">
          <a:xfrm>
            <a:off x="6157913" y="4056063"/>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CE4</a:t>
            </a:r>
          </a:p>
        </p:txBody>
      </p:sp>
      <p:sp>
        <p:nvSpPr>
          <p:cNvPr id="40141" name="Text Box 205"/>
          <p:cNvSpPr txBox="1">
            <a:spLocks noChangeArrowheads="1"/>
          </p:cNvSpPr>
          <p:nvPr/>
        </p:nvSpPr>
        <p:spPr bwMode="auto">
          <a:xfrm>
            <a:off x="5929313" y="2239963"/>
            <a:ext cx="539750" cy="223837"/>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rPr>
              <a:t>CE1</a:t>
            </a:r>
          </a:p>
        </p:txBody>
      </p:sp>
      <p:pic>
        <p:nvPicPr>
          <p:cNvPr id="40142" name="Picture 206"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388350" y="4032250"/>
            <a:ext cx="277813" cy="266700"/>
          </a:xfrm>
          <a:prstGeom prst="rect">
            <a:avLst/>
          </a:prstGeom>
          <a:noFill/>
        </p:spPr>
      </p:pic>
      <p:pic>
        <p:nvPicPr>
          <p:cNvPr id="40143" name="Picture 207"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461375" y="4768850"/>
            <a:ext cx="277813" cy="266700"/>
          </a:xfrm>
          <a:prstGeom prst="rect">
            <a:avLst/>
          </a:prstGeom>
          <a:noFill/>
        </p:spPr>
      </p:pic>
      <p:pic>
        <p:nvPicPr>
          <p:cNvPr id="40144" name="Picture 208" descr="电视机"/>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8423275" y="5422900"/>
            <a:ext cx="279400" cy="266700"/>
          </a:xfrm>
          <a:prstGeom prst="rect">
            <a:avLst/>
          </a:prstGeom>
          <a:noFill/>
        </p:spPr>
      </p:pic>
      <p:sp>
        <p:nvSpPr>
          <p:cNvPr id="40145" name="Line 209"/>
          <p:cNvSpPr>
            <a:spLocks noChangeShapeType="1"/>
          </p:cNvSpPr>
          <p:nvPr/>
        </p:nvSpPr>
        <p:spPr bwMode="auto">
          <a:xfrm>
            <a:off x="285750" y="5475288"/>
            <a:ext cx="685800" cy="0"/>
          </a:xfrm>
          <a:prstGeom prst="line">
            <a:avLst/>
          </a:prstGeom>
          <a:noFill/>
          <a:ln w="38100">
            <a:solidFill>
              <a:srgbClr val="00FF00"/>
            </a:solidFill>
            <a:round/>
            <a:headEnd/>
            <a:tailEnd type="triangle" w="med" len="med"/>
          </a:ln>
          <a:effectLst/>
        </p:spPr>
        <p:txBody>
          <a:bodyPr wrap="none" anchor="ctr"/>
          <a:lstStyle/>
          <a:p>
            <a:endParaRPr lang="en-US"/>
          </a:p>
        </p:txBody>
      </p:sp>
      <p:sp>
        <p:nvSpPr>
          <p:cNvPr id="40146" name="Line 210"/>
          <p:cNvSpPr>
            <a:spLocks noChangeShapeType="1"/>
          </p:cNvSpPr>
          <p:nvPr/>
        </p:nvSpPr>
        <p:spPr bwMode="auto">
          <a:xfrm>
            <a:off x="285750" y="5168900"/>
            <a:ext cx="685800" cy="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147" name="Text Box 211"/>
          <p:cNvSpPr txBox="1">
            <a:spLocks noChangeArrowheads="1"/>
          </p:cNvSpPr>
          <p:nvPr/>
        </p:nvSpPr>
        <p:spPr bwMode="auto">
          <a:xfrm>
            <a:off x="971550" y="4941888"/>
            <a:ext cx="2257425" cy="366712"/>
          </a:xfrm>
          <a:prstGeom prst="rect">
            <a:avLst/>
          </a:prstGeom>
          <a:noFill/>
          <a:ln w="9525">
            <a:noFill/>
            <a:miter lim="800000"/>
            <a:headEnd/>
            <a:tailEnd/>
          </a:ln>
          <a:effectLst/>
        </p:spPr>
        <p:txBody>
          <a:bodyPr lIns="91429" tIns="45714" rIns="91429" bIns="45714">
            <a:spAutoFit/>
          </a:bodyPr>
          <a:lstStyle/>
          <a:p>
            <a:pPr>
              <a:spcBef>
                <a:spcPct val="50000"/>
              </a:spcBef>
            </a:pPr>
            <a:r>
              <a:rPr lang="en-US" altLang="zh-CN">
                <a:solidFill>
                  <a:schemeClr val="bg2"/>
                </a:solidFill>
              </a:rPr>
              <a:t>Primary P2MP LSP</a:t>
            </a:r>
          </a:p>
        </p:txBody>
      </p:sp>
      <p:sp>
        <p:nvSpPr>
          <p:cNvPr id="40148" name="Text Box 212"/>
          <p:cNvSpPr txBox="1">
            <a:spLocks noChangeArrowheads="1"/>
          </p:cNvSpPr>
          <p:nvPr/>
        </p:nvSpPr>
        <p:spPr bwMode="auto">
          <a:xfrm>
            <a:off x="971550" y="5322888"/>
            <a:ext cx="2127250" cy="366712"/>
          </a:xfrm>
          <a:prstGeom prst="rect">
            <a:avLst/>
          </a:prstGeom>
          <a:noFill/>
          <a:ln w="9525">
            <a:noFill/>
            <a:miter lim="800000"/>
            <a:headEnd/>
            <a:tailEnd/>
          </a:ln>
          <a:effectLst/>
        </p:spPr>
        <p:txBody>
          <a:bodyPr wrap="none" lIns="91429" tIns="45714" rIns="91429" bIns="45714">
            <a:spAutoFit/>
          </a:bodyPr>
          <a:lstStyle/>
          <a:p>
            <a:r>
              <a:rPr lang="en-US" altLang="zh-CN">
                <a:solidFill>
                  <a:schemeClr val="bg2"/>
                </a:solidFill>
              </a:rPr>
              <a:t>Backup P2MP LSP</a:t>
            </a:r>
          </a:p>
        </p:txBody>
      </p:sp>
      <p:grpSp>
        <p:nvGrpSpPr>
          <p:cNvPr id="10" name="Group 213"/>
          <p:cNvGrpSpPr>
            <a:grpSpLocks/>
          </p:cNvGrpSpPr>
          <p:nvPr/>
        </p:nvGrpSpPr>
        <p:grpSpPr bwMode="auto">
          <a:xfrm>
            <a:off x="6011863" y="2276475"/>
            <a:ext cx="554037" cy="342900"/>
            <a:chOff x="4082" y="2179"/>
            <a:chExt cx="331" cy="207"/>
          </a:xfrm>
        </p:grpSpPr>
        <p:sp>
          <p:nvSpPr>
            <p:cNvPr id="40150" name="Freeform 214"/>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51" name="Freeform 215"/>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52" name="Freeform 216"/>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53" name="Freeform 217"/>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4" name="Freeform 218"/>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5" name="Freeform 219"/>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6" name="Freeform 220"/>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7" name="Freeform 221"/>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8" name="Freeform 222"/>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9" name="Freeform 223"/>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0" name="Freeform 224"/>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1" name="Freeform 225"/>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2" name="Freeform 226"/>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3" name="Freeform 227"/>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4" name="Freeform 228"/>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5" name="Freeform 229"/>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6" name="Freeform 230"/>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7" name="Freeform 231"/>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68" name="Freeform 232"/>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69" name="Line 233"/>
          <p:cNvSpPr>
            <a:spLocks noChangeShapeType="1"/>
          </p:cNvSpPr>
          <p:nvPr/>
        </p:nvSpPr>
        <p:spPr bwMode="auto">
          <a:xfrm flipV="1">
            <a:off x="5867400" y="2565400"/>
            <a:ext cx="360363" cy="431800"/>
          </a:xfrm>
          <a:prstGeom prst="line">
            <a:avLst/>
          </a:prstGeom>
          <a:noFill/>
          <a:ln w="12700">
            <a:solidFill>
              <a:schemeClr val="tx1"/>
            </a:solidFill>
            <a:round/>
            <a:headEnd/>
            <a:tailEnd/>
          </a:ln>
          <a:effectLst/>
        </p:spPr>
        <p:txBody>
          <a:bodyPr wrap="none" anchor="ctr"/>
          <a:lstStyle/>
          <a:p>
            <a:endParaRPr lang="en-US"/>
          </a:p>
        </p:txBody>
      </p:sp>
      <p:sp>
        <p:nvSpPr>
          <p:cNvPr id="40170" name="Line 234"/>
          <p:cNvSpPr>
            <a:spLocks noChangeShapeType="1"/>
          </p:cNvSpPr>
          <p:nvPr/>
        </p:nvSpPr>
        <p:spPr bwMode="auto">
          <a:xfrm>
            <a:off x="5422900" y="2171700"/>
            <a:ext cx="782638" cy="23495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40171" name="Line 235"/>
          <p:cNvSpPr>
            <a:spLocks noChangeShapeType="1"/>
          </p:cNvSpPr>
          <p:nvPr/>
        </p:nvSpPr>
        <p:spPr bwMode="auto">
          <a:xfrm>
            <a:off x="5518150" y="2279650"/>
            <a:ext cx="74613" cy="227013"/>
          </a:xfrm>
          <a:prstGeom prst="line">
            <a:avLst/>
          </a:prstGeom>
          <a:noFill/>
          <a:ln w="12700">
            <a:solidFill>
              <a:schemeClr val="tx1"/>
            </a:solidFill>
            <a:round/>
            <a:headEnd type="triangle" w="med" len="med"/>
            <a:tailEnd/>
          </a:ln>
          <a:effectLst/>
        </p:spPr>
        <p:txBody>
          <a:bodyPr wrap="none" anchor="ctr"/>
          <a:lstStyle/>
          <a:p>
            <a:endParaRPr lang="en-US"/>
          </a:p>
        </p:txBody>
      </p:sp>
      <p:sp>
        <p:nvSpPr>
          <p:cNvPr id="40172" name="Text Box 236"/>
          <p:cNvSpPr txBox="1">
            <a:spLocks noChangeArrowheads="1"/>
          </p:cNvSpPr>
          <p:nvPr/>
        </p:nvSpPr>
        <p:spPr bwMode="auto">
          <a:xfrm rot="967290">
            <a:off x="5592763" y="2106613"/>
            <a:ext cx="463550" cy="190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800">
                <a:latin typeface="FrutigerNext LT BlackCn" pitchFamily="34" charset="0"/>
                <a:ea typeface="ＭＳ Ｐゴシック" pitchFamily="34" charset="-128"/>
              </a:rPr>
              <a:t>Data</a:t>
            </a:r>
          </a:p>
        </p:txBody>
      </p:sp>
      <p:sp>
        <p:nvSpPr>
          <p:cNvPr id="40173" name="Text Box 237"/>
          <p:cNvSpPr txBox="1">
            <a:spLocks noChangeArrowheads="1"/>
          </p:cNvSpPr>
          <p:nvPr/>
        </p:nvSpPr>
        <p:spPr bwMode="auto">
          <a:xfrm>
            <a:off x="4973638" y="1930400"/>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PE7</a:t>
            </a:r>
          </a:p>
        </p:txBody>
      </p:sp>
      <p:sp>
        <p:nvSpPr>
          <p:cNvPr id="40174" name="Text Box 238"/>
          <p:cNvSpPr txBox="1">
            <a:spLocks noChangeArrowheads="1"/>
          </p:cNvSpPr>
          <p:nvPr/>
        </p:nvSpPr>
        <p:spPr bwMode="auto">
          <a:xfrm>
            <a:off x="5219700" y="27082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PE8</a:t>
            </a:r>
          </a:p>
        </p:txBody>
      </p:sp>
      <p:sp>
        <p:nvSpPr>
          <p:cNvPr id="40175" name="Text Box 239"/>
          <p:cNvSpPr txBox="1">
            <a:spLocks noChangeArrowheads="1"/>
          </p:cNvSpPr>
          <p:nvPr/>
        </p:nvSpPr>
        <p:spPr bwMode="auto">
          <a:xfrm>
            <a:off x="6156325" y="2133600"/>
            <a:ext cx="490538" cy="206375"/>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CE3</a:t>
            </a:r>
          </a:p>
        </p:txBody>
      </p:sp>
      <p:sp>
        <p:nvSpPr>
          <p:cNvPr id="40176" name="Line 240"/>
          <p:cNvSpPr>
            <a:spLocks noChangeShapeType="1"/>
          </p:cNvSpPr>
          <p:nvPr/>
        </p:nvSpPr>
        <p:spPr bwMode="auto">
          <a:xfrm>
            <a:off x="5422900" y="2279650"/>
            <a:ext cx="762000" cy="227013"/>
          </a:xfrm>
          <a:prstGeom prst="line">
            <a:avLst/>
          </a:prstGeom>
          <a:noFill/>
          <a:ln w="12700">
            <a:solidFill>
              <a:schemeClr val="tx1"/>
            </a:solidFill>
            <a:round/>
            <a:headEnd/>
            <a:tailEnd/>
          </a:ln>
          <a:effectLst/>
        </p:spPr>
        <p:txBody>
          <a:bodyPr wrap="none" anchor="ctr"/>
          <a:lstStyle/>
          <a:p>
            <a:endParaRPr lang="en-US"/>
          </a:p>
        </p:txBody>
      </p:sp>
      <p:sp>
        <p:nvSpPr>
          <p:cNvPr id="40177" name="Text Box 241"/>
          <p:cNvSpPr txBox="1">
            <a:spLocks noChangeArrowheads="1"/>
          </p:cNvSpPr>
          <p:nvPr/>
        </p:nvSpPr>
        <p:spPr bwMode="auto">
          <a:xfrm>
            <a:off x="5292725" y="2492375"/>
            <a:ext cx="9207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IGMP Join</a:t>
            </a:r>
          </a:p>
        </p:txBody>
      </p:sp>
      <p:sp>
        <p:nvSpPr>
          <p:cNvPr id="40178" name="Text Box 242"/>
          <p:cNvSpPr txBox="1">
            <a:spLocks noChangeArrowheads="1"/>
          </p:cNvSpPr>
          <p:nvPr/>
        </p:nvSpPr>
        <p:spPr bwMode="auto">
          <a:xfrm>
            <a:off x="4505325" y="1835150"/>
            <a:ext cx="168275" cy="403225"/>
          </a:xfrm>
          <a:prstGeom prst="rect">
            <a:avLst/>
          </a:prstGeom>
          <a:noFill/>
          <a:ln w="9525" algn="ctr">
            <a:noFill/>
            <a:miter lim="800000"/>
            <a:headEnd/>
            <a:tailEnd/>
          </a:ln>
          <a:effectLst/>
        </p:spPr>
        <p:txBody>
          <a:bodyPr wrap="none" lIns="82053" tIns="41026" rIns="82053" bIns="41026">
            <a:spAutoFit/>
          </a:bodyPr>
          <a:lstStyle/>
          <a:p>
            <a:pPr defTabSz="820738"/>
            <a:endParaRPr lang="en-US" sz="2200">
              <a:latin typeface="Times New Roman" pitchFamily="18" charset="0"/>
            </a:endParaRPr>
          </a:p>
        </p:txBody>
      </p:sp>
      <p:grpSp>
        <p:nvGrpSpPr>
          <p:cNvPr id="11" name="Group 243"/>
          <p:cNvGrpSpPr>
            <a:grpSpLocks noChangeAspect="1"/>
          </p:cNvGrpSpPr>
          <p:nvPr/>
        </p:nvGrpSpPr>
        <p:grpSpPr bwMode="auto">
          <a:xfrm>
            <a:off x="5580063" y="3716338"/>
            <a:ext cx="555625" cy="490537"/>
            <a:chOff x="3810" y="540"/>
            <a:chExt cx="506" cy="480"/>
          </a:xfrm>
        </p:grpSpPr>
        <p:sp>
          <p:nvSpPr>
            <p:cNvPr id="40180" name="Freeform 24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81" name="Oval 24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182" name="Freeform 24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183" name="Freeform 24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184" name="Freeform 24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85" name="Oval 24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186" name="Freeform 25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187" name="Freeform 25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188" name="Freeform 25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189" name="Freeform 25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2" name="Group 254"/>
          <p:cNvGrpSpPr>
            <a:grpSpLocks noChangeAspect="1"/>
          </p:cNvGrpSpPr>
          <p:nvPr/>
        </p:nvGrpSpPr>
        <p:grpSpPr bwMode="auto">
          <a:xfrm>
            <a:off x="2843213" y="4365625"/>
            <a:ext cx="555625" cy="490538"/>
            <a:chOff x="3810" y="540"/>
            <a:chExt cx="506" cy="480"/>
          </a:xfrm>
        </p:grpSpPr>
        <p:sp>
          <p:nvSpPr>
            <p:cNvPr id="40191" name="Freeform 25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92" name="Oval 25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193" name="Freeform 25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194" name="Freeform 25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195" name="Freeform 25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96" name="Oval 26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197" name="Freeform 26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198" name="Freeform 26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199" name="Freeform 26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00" name="Freeform 26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3" name="Group 265"/>
          <p:cNvGrpSpPr>
            <a:grpSpLocks noChangeAspect="1"/>
          </p:cNvGrpSpPr>
          <p:nvPr/>
        </p:nvGrpSpPr>
        <p:grpSpPr bwMode="auto">
          <a:xfrm>
            <a:off x="2916238" y="2781300"/>
            <a:ext cx="555625" cy="490538"/>
            <a:chOff x="3810" y="540"/>
            <a:chExt cx="506" cy="480"/>
          </a:xfrm>
        </p:grpSpPr>
        <p:sp>
          <p:nvSpPr>
            <p:cNvPr id="40202" name="Freeform 26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3" name="Oval 26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04" name="Freeform 26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05" name="Freeform 26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06" name="Freeform 27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7" name="Oval 27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08" name="Freeform 27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09" name="Freeform 27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10" name="Freeform 27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11" name="Freeform 27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4" name="Group 276"/>
          <p:cNvGrpSpPr>
            <a:grpSpLocks noChangeAspect="1"/>
          </p:cNvGrpSpPr>
          <p:nvPr/>
        </p:nvGrpSpPr>
        <p:grpSpPr bwMode="auto">
          <a:xfrm>
            <a:off x="3492500" y="1773238"/>
            <a:ext cx="555625" cy="490537"/>
            <a:chOff x="3810" y="540"/>
            <a:chExt cx="506" cy="480"/>
          </a:xfrm>
        </p:grpSpPr>
        <p:sp>
          <p:nvSpPr>
            <p:cNvPr id="40213" name="Freeform 277"/>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14" name="Oval 27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15" name="Freeform 279"/>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16" name="Freeform 280"/>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17" name="Freeform 281"/>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18" name="Oval 28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19" name="Freeform 283"/>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20" name="Freeform 284"/>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21" name="Freeform 285"/>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22" name="Freeform 286"/>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5" name="Group 287"/>
          <p:cNvGrpSpPr>
            <a:grpSpLocks noChangeAspect="1"/>
          </p:cNvGrpSpPr>
          <p:nvPr/>
        </p:nvGrpSpPr>
        <p:grpSpPr bwMode="auto">
          <a:xfrm>
            <a:off x="3708400" y="4437063"/>
            <a:ext cx="555625" cy="490537"/>
            <a:chOff x="3810" y="540"/>
            <a:chExt cx="506" cy="480"/>
          </a:xfrm>
        </p:grpSpPr>
        <p:sp>
          <p:nvSpPr>
            <p:cNvPr id="40224" name="Freeform 288"/>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25" name="Oval 28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26" name="Freeform 290"/>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27" name="Freeform 291"/>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28" name="Freeform 292"/>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29" name="Oval 29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30" name="Freeform 294"/>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31" name="Freeform 295"/>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32" name="Freeform 296"/>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33" name="Freeform 297"/>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6" name="Group 298"/>
          <p:cNvGrpSpPr>
            <a:grpSpLocks noChangeAspect="1"/>
          </p:cNvGrpSpPr>
          <p:nvPr/>
        </p:nvGrpSpPr>
        <p:grpSpPr bwMode="auto">
          <a:xfrm>
            <a:off x="5219700" y="4508500"/>
            <a:ext cx="555625" cy="490538"/>
            <a:chOff x="3810" y="540"/>
            <a:chExt cx="506" cy="480"/>
          </a:xfrm>
        </p:grpSpPr>
        <p:sp>
          <p:nvSpPr>
            <p:cNvPr id="40235" name="Freeform 299"/>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36" name="Oval 30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37" name="Freeform 301"/>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38" name="Freeform 302"/>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39" name="Freeform 303"/>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0" name="Oval 30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41" name="Freeform 305"/>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42" name="Freeform 306"/>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43" name="Freeform 307"/>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44" name="Freeform 308"/>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45" name="Line 309"/>
          <p:cNvSpPr>
            <a:spLocks noChangeShapeType="1"/>
          </p:cNvSpPr>
          <p:nvPr/>
        </p:nvSpPr>
        <p:spPr bwMode="auto">
          <a:xfrm flipV="1">
            <a:off x="5651500" y="4492625"/>
            <a:ext cx="609600" cy="231775"/>
          </a:xfrm>
          <a:prstGeom prst="line">
            <a:avLst/>
          </a:prstGeom>
          <a:noFill/>
          <a:ln w="12700">
            <a:solidFill>
              <a:schemeClr val="tx2"/>
            </a:solidFill>
            <a:round/>
            <a:headEnd/>
            <a:tailEnd/>
          </a:ln>
          <a:effectLst/>
        </p:spPr>
        <p:txBody>
          <a:bodyPr wrap="none" anchor="ctr"/>
          <a:lstStyle/>
          <a:p>
            <a:endParaRPr lang="en-US"/>
          </a:p>
        </p:txBody>
      </p:sp>
      <p:sp>
        <p:nvSpPr>
          <p:cNvPr id="40246" name="Line 310"/>
          <p:cNvSpPr>
            <a:spLocks noChangeShapeType="1"/>
          </p:cNvSpPr>
          <p:nvPr/>
        </p:nvSpPr>
        <p:spPr bwMode="auto">
          <a:xfrm>
            <a:off x="5867400" y="3860800"/>
            <a:ext cx="504825" cy="504825"/>
          </a:xfrm>
          <a:prstGeom prst="line">
            <a:avLst/>
          </a:prstGeom>
          <a:noFill/>
          <a:ln w="38100">
            <a:solidFill>
              <a:schemeClr val="folHlink"/>
            </a:solidFill>
            <a:round/>
            <a:headEnd/>
            <a:tailEnd type="triangle" w="med" len="med"/>
          </a:ln>
          <a:effectLst/>
        </p:spPr>
        <p:txBody>
          <a:bodyPr wrap="none" anchor="ctr"/>
          <a:lstStyle/>
          <a:p>
            <a:endParaRPr lang="en-US"/>
          </a:p>
        </p:txBody>
      </p:sp>
      <p:grpSp>
        <p:nvGrpSpPr>
          <p:cNvPr id="17" name="Group 311"/>
          <p:cNvGrpSpPr>
            <a:grpSpLocks noChangeAspect="1"/>
          </p:cNvGrpSpPr>
          <p:nvPr/>
        </p:nvGrpSpPr>
        <p:grpSpPr bwMode="auto">
          <a:xfrm>
            <a:off x="5076825" y="2133600"/>
            <a:ext cx="555625" cy="490538"/>
            <a:chOff x="3810" y="540"/>
            <a:chExt cx="506" cy="480"/>
          </a:xfrm>
        </p:grpSpPr>
        <p:sp>
          <p:nvSpPr>
            <p:cNvPr id="40248" name="Freeform 312"/>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9" name="Oval 31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50" name="Freeform 314"/>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51" name="Freeform 315"/>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52" name="Freeform 316"/>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53" name="Oval 31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54" name="Freeform 318"/>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55" name="Freeform 319"/>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56" name="Freeform 320"/>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57" name="Freeform 321"/>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 name="Group 322"/>
          <p:cNvGrpSpPr>
            <a:grpSpLocks noChangeAspect="1"/>
          </p:cNvGrpSpPr>
          <p:nvPr/>
        </p:nvGrpSpPr>
        <p:grpSpPr bwMode="auto">
          <a:xfrm>
            <a:off x="5508625" y="2781300"/>
            <a:ext cx="555625" cy="490538"/>
            <a:chOff x="3810" y="540"/>
            <a:chExt cx="506" cy="480"/>
          </a:xfrm>
        </p:grpSpPr>
        <p:sp>
          <p:nvSpPr>
            <p:cNvPr id="40259" name="Freeform 32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0" name="Oval 32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61" name="Freeform 32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62" name="Freeform 32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63" name="Freeform 32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4" name="Oval 32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65" name="Freeform 32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66" name="Freeform 33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67" name="Freeform 33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68" name="Freeform 33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69" name="Line 333"/>
          <p:cNvSpPr>
            <a:spLocks noChangeShapeType="1"/>
          </p:cNvSpPr>
          <p:nvPr/>
        </p:nvSpPr>
        <p:spPr bwMode="auto">
          <a:xfrm flipV="1">
            <a:off x="5795963" y="2540000"/>
            <a:ext cx="355600" cy="384175"/>
          </a:xfrm>
          <a:prstGeom prst="line">
            <a:avLst/>
          </a:prstGeom>
          <a:noFill/>
          <a:ln w="38100">
            <a:solidFill>
              <a:schemeClr val="folHlink"/>
            </a:solidFill>
            <a:prstDash val="dash"/>
            <a:round/>
            <a:headEnd/>
            <a:tailEnd type="triangle" w="med" len="med"/>
          </a:ln>
          <a:effectLst/>
        </p:spPr>
        <p:txBody>
          <a:bodyPr wrap="none" anchor="ctr"/>
          <a:lstStyle/>
          <a:p>
            <a:endParaRPr lang="en-US"/>
          </a:p>
        </p:txBody>
      </p:sp>
      <p:grpSp>
        <p:nvGrpSpPr>
          <p:cNvPr id="19" name="Group 334"/>
          <p:cNvGrpSpPr>
            <a:grpSpLocks noChangeAspect="1"/>
          </p:cNvGrpSpPr>
          <p:nvPr/>
        </p:nvGrpSpPr>
        <p:grpSpPr bwMode="auto">
          <a:xfrm>
            <a:off x="1692275" y="2852738"/>
            <a:ext cx="555625" cy="490537"/>
            <a:chOff x="3810" y="540"/>
            <a:chExt cx="506" cy="480"/>
          </a:xfrm>
        </p:grpSpPr>
        <p:sp>
          <p:nvSpPr>
            <p:cNvPr id="40271" name="Freeform 33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2" name="Oval 33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73" name="Freeform 33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74" name="Freeform 33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75" name="Freeform 33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6" name="Oval 34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77" name="Freeform 34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78" name="Freeform 34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79" name="Freeform 34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80" name="Freeform 34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 name="Group 345"/>
          <p:cNvGrpSpPr>
            <a:grpSpLocks noChangeAspect="1"/>
          </p:cNvGrpSpPr>
          <p:nvPr/>
        </p:nvGrpSpPr>
        <p:grpSpPr bwMode="auto">
          <a:xfrm>
            <a:off x="1763713" y="3716338"/>
            <a:ext cx="555625" cy="490537"/>
            <a:chOff x="3810" y="540"/>
            <a:chExt cx="506" cy="480"/>
          </a:xfrm>
        </p:grpSpPr>
        <p:sp>
          <p:nvSpPr>
            <p:cNvPr id="40282" name="Freeform 34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3" name="Oval 34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84" name="Freeform 34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85" name="Freeform 34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86" name="Freeform 35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7" name="Oval 35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88" name="Freeform 35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89" name="Freeform 35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90" name="Freeform 35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91" name="Freeform 35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92" name="Line 356"/>
          <p:cNvSpPr>
            <a:spLocks noChangeShapeType="1"/>
          </p:cNvSpPr>
          <p:nvPr/>
        </p:nvSpPr>
        <p:spPr bwMode="auto">
          <a:xfrm flipH="1">
            <a:off x="3132138" y="2924175"/>
            <a:ext cx="71437" cy="165735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3" name="Line 357"/>
          <p:cNvSpPr>
            <a:spLocks noChangeShapeType="1"/>
          </p:cNvSpPr>
          <p:nvPr/>
        </p:nvSpPr>
        <p:spPr bwMode="auto">
          <a:xfrm flipV="1">
            <a:off x="2195513" y="2924175"/>
            <a:ext cx="1008062" cy="1444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4" name="Line 358"/>
          <p:cNvSpPr>
            <a:spLocks noChangeShapeType="1"/>
          </p:cNvSpPr>
          <p:nvPr/>
        </p:nvSpPr>
        <p:spPr bwMode="auto">
          <a:xfrm>
            <a:off x="1277938" y="3938588"/>
            <a:ext cx="635000" cy="0"/>
          </a:xfrm>
          <a:prstGeom prst="line">
            <a:avLst/>
          </a:prstGeom>
          <a:noFill/>
          <a:ln w="57150">
            <a:solidFill>
              <a:schemeClr val="folHlink"/>
            </a:solidFill>
            <a:round/>
            <a:headEnd/>
            <a:tailEnd type="triangle" w="med" len="med"/>
          </a:ln>
          <a:effectLst/>
        </p:spPr>
        <p:txBody>
          <a:bodyPr wrap="none" anchor="ctr"/>
          <a:lstStyle/>
          <a:p>
            <a:endParaRPr lang="en-US"/>
          </a:p>
        </p:txBody>
      </p:sp>
      <p:sp>
        <p:nvSpPr>
          <p:cNvPr id="40295" name="Line 359"/>
          <p:cNvSpPr>
            <a:spLocks noChangeShapeType="1"/>
          </p:cNvSpPr>
          <p:nvPr/>
        </p:nvSpPr>
        <p:spPr bwMode="auto">
          <a:xfrm>
            <a:off x="969963" y="3059113"/>
            <a:ext cx="782637" cy="0"/>
          </a:xfrm>
          <a:prstGeom prst="line">
            <a:avLst/>
          </a:prstGeom>
          <a:noFill/>
          <a:ln w="57150">
            <a:solidFill>
              <a:schemeClr val="folHlink"/>
            </a:solidFill>
            <a:round/>
            <a:headEnd/>
            <a:tailEnd type="triangle" w="med" len="med"/>
          </a:ln>
          <a:effectLst/>
        </p:spPr>
        <p:txBody>
          <a:bodyPr wrap="none" anchor="ctr"/>
          <a:lstStyle/>
          <a:p>
            <a:endParaRPr lang="en-US"/>
          </a:p>
        </p:txBody>
      </p:sp>
      <p:grpSp>
        <p:nvGrpSpPr>
          <p:cNvPr id="21" name="Group 360"/>
          <p:cNvGrpSpPr>
            <a:grpSpLocks noChangeAspect="1"/>
          </p:cNvGrpSpPr>
          <p:nvPr/>
        </p:nvGrpSpPr>
        <p:grpSpPr bwMode="auto">
          <a:xfrm>
            <a:off x="2555875" y="1989138"/>
            <a:ext cx="555625" cy="490537"/>
            <a:chOff x="3810" y="540"/>
            <a:chExt cx="506" cy="480"/>
          </a:xfrm>
        </p:grpSpPr>
        <p:sp>
          <p:nvSpPr>
            <p:cNvPr id="40297" name="Freeform 361"/>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98" name="Oval 36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99" name="Freeform 363"/>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00" name="Freeform 364"/>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01" name="Freeform 365"/>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02" name="Oval 36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03" name="Freeform 367"/>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04" name="Freeform 368"/>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05" name="Freeform 369"/>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06" name="Freeform 370"/>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07" name="Line 371"/>
          <p:cNvSpPr>
            <a:spLocks noChangeShapeType="1"/>
          </p:cNvSpPr>
          <p:nvPr/>
        </p:nvSpPr>
        <p:spPr bwMode="auto">
          <a:xfrm flipH="1" flipV="1">
            <a:off x="2916238" y="2133600"/>
            <a:ext cx="287337" cy="790575"/>
          </a:xfrm>
          <a:prstGeom prst="line">
            <a:avLst/>
          </a:prstGeom>
          <a:noFill/>
          <a:ln w="38100">
            <a:solidFill>
              <a:srgbClr val="FF0000"/>
            </a:solidFill>
            <a:round/>
            <a:headEnd/>
            <a:tailEnd type="triangle" w="med" len="med"/>
          </a:ln>
          <a:effectLst/>
        </p:spPr>
        <p:txBody>
          <a:bodyPr wrap="none" anchor="ctr"/>
          <a:lstStyle/>
          <a:p>
            <a:endParaRPr lang="en-US"/>
          </a:p>
        </p:txBody>
      </p:sp>
      <p:grpSp>
        <p:nvGrpSpPr>
          <p:cNvPr id="22" name="Group 372"/>
          <p:cNvGrpSpPr>
            <a:grpSpLocks noChangeAspect="1"/>
          </p:cNvGrpSpPr>
          <p:nvPr/>
        </p:nvGrpSpPr>
        <p:grpSpPr bwMode="auto">
          <a:xfrm>
            <a:off x="4284663" y="2420938"/>
            <a:ext cx="555625" cy="490537"/>
            <a:chOff x="3810" y="540"/>
            <a:chExt cx="506" cy="480"/>
          </a:xfrm>
        </p:grpSpPr>
        <p:sp>
          <p:nvSpPr>
            <p:cNvPr id="40309" name="Freeform 37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0"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11" name="Freeform 37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12" name="Freeform 37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13" name="Freeform 37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4"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15" name="Freeform 37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16" name="Freeform 38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17" name="Freeform 38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18" name="Freeform 38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 name="Group 383"/>
          <p:cNvGrpSpPr>
            <a:grpSpLocks noChangeAspect="1"/>
          </p:cNvGrpSpPr>
          <p:nvPr/>
        </p:nvGrpSpPr>
        <p:grpSpPr bwMode="auto">
          <a:xfrm>
            <a:off x="3492500" y="3429000"/>
            <a:ext cx="555625" cy="490538"/>
            <a:chOff x="3810" y="540"/>
            <a:chExt cx="506" cy="480"/>
          </a:xfrm>
        </p:grpSpPr>
        <p:sp>
          <p:nvSpPr>
            <p:cNvPr id="40320" name="Freeform 38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1"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22" name="Freeform 38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23" name="Freeform 38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24" name="Freeform 38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5"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26" name="Freeform 39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27" name="Freeform 39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28" name="Freeform 39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29" name="Freeform 39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 name="Group 394"/>
          <p:cNvGrpSpPr>
            <a:grpSpLocks noChangeAspect="1"/>
          </p:cNvGrpSpPr>
          <p:nvPr/>
        </p:nvGrpSpPr>
        <p:grpSpPr bwMode="auto">
          <a:xfrm>
            <a:off x="4427538" y="3500438"/>
            <a:ext cx="555625" cy="490537"/>
            <a:chOff x="3810" y="540"/>
            <a:chExt cx="506" cy="480"/>
          </a:xfrm>
        </p:grpSpPr>
        <p:sp>
          <p:nvSpPr>
            <p:cNvPr id="40331" name="Freeform 39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2" name="Oval 39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33" name="Freeform 39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34" name="Freeform 39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35" name="Freeform 39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6" name="Oval 40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37" name="Freeform 40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38" name="Freeform 40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39" name="Freeform 40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40" name="Freeform 40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41" name="Line 405"/>
          <p:cNvSpPr>
            <a:spLocks noChangeShapeType="1"/>
          </p:cNvSpPr>
          <p:nvPr/>
        </p:nvSpPr>
        <p:spPr bwMode="auto">
          <a:xfrm flipV="1">
            <a:off x="3203575" y="2636838"/>
            <a:ext cx="1296988" cy="287337"/>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2" name="Line 406"/>
          <p:cNvSpPr>
            <a:spLocks noChangeShapeType="1"/>
          </p:cNvSpPr>
          <p:nvPr/>
        </p:nvSpPr>
        <p:spPr bwMode="auto">
          <a:xfrm flipV="1">
            <a:off x="4500563" y="2276475"/>
            <a:ext cx="863600" cy="3603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3" name="Line 407"/>
          <p:cNvSpPr>
            <a:spLocks noChangeShapeType="1"/>
          </p:cNvSpPr>
          <p:nvPr/>
        </p:nvSpPr>
        <p:spPr bwMode="auto">
          <a:xfrm>
            <a:off x="4500563" y="2636838"/>
            <a:ext cx="1223962" cy="1152525"/>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4" name="Line 408"/>
          <p:cNvSpPr>
            <a:spLocks noChangeShapeType="1"/>
          </p:cNvSpPr>
          <p:nvPr/>
        </p:nvSpPr>
        <p:spPr bwMode="auto">
          <a:xfrm flipV="1">
            <a:off x="2268538" y="3644900"/>
            <a:ext cx="1439862" cy="2159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5" name="Line 409"/>
          <p:cNvSpPr>
            <a:spLocks noChangeShapeType="1"/>
          </p:cNvSpPr>
          <p:nvPr/>
        </p:nvSpPr>
        <p:spPr bwMode="auto">
          <a:xfrm>
            <a:off x="3708400" y="3644900"/>
            <a:ext cx="287338" cy="936625"/>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6" name="Line 410"/>
          <p:cNvSpPr>
            <a:spLocks noChangeShapeType="1"/>
          </p:cNvSpPr>
          <p:nvPr/>
        </p:nvSpPr>
        <p:spPr bwMode="auto">
          <a:xfrm flipV="1">
            <a:off x="3708400" y="1989138"/>
            <a:ext cx="71438" cy="1655762"/>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7" name="Line 411"/>
          <p:cNvSpPr>
            <a:spLocks noChangeShapeType="1"/>
          </p:cNvSpPr>
          <p:nvPr/>
        </p:nvSpPr>
        <p:spPr bwMode="auto">
          <a:xfrm>
            <a:off x="4716463" y="3644900"/>
            <a:ext cx="792162" cy="10795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8" name="Line 412"/>
          <p:cNvSpPr>
            <a:spLocks noChangeShapeType="1"/>
          </p:cNvSpPr>
          <p:nvPr/>
        </p:nvSpPr>
        <p:spPr bwMode="auto">
          <a:xfrm flipV="1">
            <a:off x="4716463" y="2997200"/>
            <a:ext cx="1008062" cy="6477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9" name="Line 413"/>
          <p:cNvSpPr>
            <a:spLocks noChangeShapeType="1"/>
          </p:cNvSpPr>
          <p:nvPr/>
        </p:nvSpPr>
        <p:spPr bwMode="auto">
          <a:xfrm>
            <a:off x="3708400" y="3644900"/>
            <a:ext cx="1008063" cy="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50" name="Text Box 414"/>
          <p:cNvSpPr txBox="1">
            <a:spLocks noChangeArrowheads="1"/>
          </p:cNvSpPr>
          <p:nvPr/>
        </p:nvSpPr>
        <p:spPr bwMode="auto">
          <a:xfrm>
            <a:off x="2484438" y="18446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PE3</a:t>
            </a:r>
          </a:p>
        </p:txBody>
      </p:sp>
      <p:sp>
        <p:nvSpPr>
          <p:cNvPr id="40351" name="Text Box 415"/>
          <p:cNvSpPr txBox="1">
            <a:spLocks noChangeArrowheads="1"/>
          </p:cNvSpPr>
          <p:nvPr/>
        </p:nvSpPr>
        <p:spPr bwMode="auto">
          <a:xfrm>
            <a:off x="3492500" y="16287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PE4</a:t>
            </a:r>
          </a:p>
        </p:txBody>
      </p:sp>
      <p:sp>
        <p:nvSpPr>
          <p:cNvPr id="40352" name="Text Box 416"/>
          <p:cNvSpPr txBox="1">
            <a:spLocks noChangeArrowheads="1"/>
          </p:cNvSpPr>
          <p:nvPr/>
        </p:nvSpPr>
        <p:spPr bwMode="auto">
          <a:xfrm>
            <a:off x="3059113" y="479742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PE5</a:t>
            </a:r>
          </a:p>
        </p:txBody>
      </p:sp>
      <p:sp>
        <p:nvSpPr>
          <p:cNvPr id="40353" name="Text Box 417"/>
          <p:cNvSpPr txBox="1">
            <a:spLocks noChangeArrowheads="1"/>
          </p:cNvSpPr>
          <p:nvPr/>
        </p:nvSpPr>
        <p:spPr bwMode="auto">
          <a:xfrm>
            <a:off x="3995738" y="4868863"/>
            <a:ext cx="488950" cy="204787"/>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PE6</a:t>
            </a:r>
          </a:p>
        </p:txBody>
      </p:sp>
      <p:sp>
        <p:nvSpPr>
          <p:cNvPr id="40354" name="Rectangle 418"/>
          <p:cNvSpPr>
            <a:spLocks noChangeArrowheads="1"/>
          </p:cNvSpPr>
          <p:nvPr/>
        </p:nvSpPr>
        <p:spPr bwMode="auto">
          <a:xfrm>
            <a:off x="5076825" y="1916113"/>
            <a:ext cx="1368425" cy="1370012"/>
          </a:xfrm>
          <a:prstGeom prst="rect">
            <a:avLst/>
          </a:prstGeom>
          <a:solidFill>
            <a:schemeClr val="bg1">
              <a:alpha val="44000"/>
            </a:schemeClr>
          </a:solidFill>
          <a:ln w="22225" algn="ctr">
            <a:solidFill>
              <a:schemeClr val="tx2"/>
            </a:solidFill>
            <a:miter lim="800000"/>
            <a:headEnd/>
            <a:tailEnd/>
          </a:ln>
          <a:effectLst/>
        </p:spPr>
        <p:txBody>
          <a:bodyPr wrap="none" anchor="ctr"/>
          <a:lstStyle/>
          <a:p>
            <a:endParaRPr lang="en-US"/>
          </a:p>
        </p:txBody>
      </p:sp>
      <p:sp>
        <p:nvSpPr>
          <p:cNvPr id="40355" name="AutoShape 419"/>
          <p:cNvSpPr>
            <a:spLocks noChangeArrowheads="1"/>
          </p:cNvSpPr>
          <p:nvPr/>
        </p:nvSpPr>
        <p:spPr bwMode="auto">
          <a:xfrm>
            <a:off x="5364163" y="981075"/>
            <a:ext cx="1871662" cy="360363"/>
          </a:xfrm>
          <a:prstGeom prst="wedgeRoundRectCallout">
            <a:avLst>
              <a:gd name="adj1" fmla="val -51356"/>
              <a:gd name="adj2" fmla="val 206389"/>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a:latin typeface="FrutigerNext LT Regular" pitchFamily="34" charset="0"/>
              </a:rPr>
              <a:t>1. Double leaves</a:t>
            </a:r>
            <a:endParaRPr lang="en-US" altLang="zh-CN" sz="1500">
              <a:latin typeface="FrutigerNext LT Regular" pitchFamily="34" charset="0"/>
              <a:ea typeface="ＭＳ Ｐゴシック" pitchFamily="34" charset="-128"/>
            </a:endParaRPr>
          </a:p>
        </p:txBody>
      </p:sp>
      <p:sp>
        <p:nvSpPr>
          <p:cNvPr id="40356" name="AutoShape 420"/>
          <p:cNvSpPr>
            <a:spLocks noChangeArrowheads="1"/>
          </p:cNvSpPr>
          <p:nvPr/>
        </p:nvSpPr>
        <p:spPr bwMode="auto">
          <a:xfrm>
            <a:off x="3492500" y="836613"/>
            <a:ext cx="1619250" cy="576262"/>
          </a:xfrm>
          <a:prstGeom prst="wedgeRoundRectCallout">
            <a:avLst>
              <a:gd name="adj1" fmla="val 34806"/>
              <a:gd name="adj2" fmla="val 234847"/>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a:latin typeface="FrutigerNext LT Regular" pitchFamily="34" charset="0"/>
              </a:rPr>
              <a:t>2. Two P2MP LSP carry data</a:t>
            </a:r>
            <a:endParaRPr lang="en-US" altLang="zh-CN" sz="1500">
              <a:latin typeface="FrutigerNext LT Regular" pitchFamily="34" charset="0"/>
              <a:ea typeface="ＭＳ Ｐゴシック" pitchFamily="34" charset="-128"/>
            </a:endParaRPr>
          </a:p>
        </p:txBody>
      </p:sp>
      <p:sp>
        <p:nvSpPr>
          <p:cNvPr id="40357" name="AutoShape 421"/>
          <p:cNvSpPr>
            <a:spLocks noChangeArrowheads="1"/>
          </p:cNvSpPr>
          <p:nvPr/>
        </p:nvSpPr>
        <p:spPr bwMode="auto">
          <a:xfrm>
            <a:off x="1116013" y="836613"/>
            <a:ext cx="2232025" cy="576262"/>
          </a:xfrm>
          <a:prstGeom prst="wedgeRoundRectCallout">
            <a:avLst>
              <a:gd name="adj1" fmla="val 57755"/>
              <a:gd name="adj2" fmla="val 287190"/>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a:latin typeface="FrutigerNext LT Regular" pitchFamily="34" charset="0"/>
              </a:rPr>
              <a:t>3. P2P LSP (leaf</a:t>
            </a:r>
            <a:r>
              <a:rPr lang="en-US" altLang="zh-CN" sz="1500">
                <a:latin typeface="FrutigerNext LT Regular" pitchFamily="34" charset="0"/>
                <a:sym typeface="Wingdings" pitchFamily="2" charset="2"/>
              </a:rPr>
              <a:t>root</a:t>
            </a:r>
            <a:r>
              <a:rPr lang="en-US" altLang="zh-CN" sz="1500">
                <a:latin typeface="FrutigerNext LT Regular" pitchFamily="34" charset="0"/>
              </a:rPr>
              <a:t>) with BFD</a:t>
            </a:r>
          </a:p>
        </p:txBody>
      </p:sp>
      <p:sp>
        <p:nvSpPr>
          <p:cNvPr id="40358" name="Line 422"/>
          <p:cNvSpPr>
            <a:spLocks noChangeShapeType="1"/>
          </p:cNvSpPr>
          <p:nvPr/>
        </p:nvSpPr>
        <p:spPr bwMode="auto">
          <a:xfrm flipH="1" flipV="1">
            <a:off x="4643438" y="3716338"/>
            <a:ext cx="720725" cy="1008062"/>
          </a:xfrm>
          <a:prstGeom prst="line">
            <a:avLst/>
          </a:prstGeom>
          <a:noFill/>
          <a:ln w="12700">
            <a:solidFill>
              <a:schemeClr val="tx2"/>
            </a:solidFill>
            <a:round/>
            <a:headEnd/>
            <a:tailEnd type="triangle" w="med" len="med"/>
          </a:ln>
          <a:effectLst/>
        </p:spPr>
        <p:txBody>
          <a:bodyPr/>
          <a:lstStyle/>
          <a:p>
            <a:endParaRPr lang="en-US"/>
          </a:p>
        </p:txBody>
      </p:sp>
      <p:sp>
        <p:nvSpPr>
          <p:cNvPr id="40359" name="Line 423"/>
          <p:cNvSpPr>
            <a:spLocks noChangeShapeType="1"/>
          </p:cNvSpPr>
          <p:nvPr/>
        </p:nvSpPr>
        <p:spPr bwMode="auto">
          <a:xfrm flipH="1" flipV="1">
            <a:off x="3779838" y="3716338"/>
            <a:ext cx="936625" cy="0"/>
          </a:xfrm>
          <a:prstGeom prst="line">
            <a:avLst/>
          </a:prstGeom>
          <a:noFill/>
          <a:ln w="12700">
            <a:solidFill>
              <a:schemeClr val="tx2"/>
            </a:solidFill>
            <a:round/>
            <a:headEnd/>
            <a:tailEnd type="triangle" w="med" len="med"/>
          </a:ln>
          <a:effectLst/>
        </p:spPr>
        <p:txBody>
          <a:bodyPr/>
          <a:lstStyle/>
          <a:p>
            <a:endParaRPr lang="en-US"/>
          </a:p>
        </p:txBody>
      </p:sp>
      <p:sp>
        <p:nvSpPr>
          <p:cNvPr id="40360" name="Line 424"/>
          <p:cNvSpPr>
            <a:spLocks noChangeShapeType="1"/>
          </p:cNvSpPr>
          <p:nvPr/>
        </p:nvSpPr>
        <p:spPr bwMode="auto">
          <a:xfrm flipH="1">
            <a:off x="2268538" y="3716338"/>
            <a:ext cx="1511300" cy="215900"/>
          </a:xfrm>
          <a:prstGeom prst="line">
            <a:avLst/>
          </a:prstGeom>
          <a:noFill/>
          <a:ln w="12700">
            <a:solidFill>
              <a:schemeClr val="tx2"/>
            </a:solidFill>
            <a:round/>
            <a:headEnd/>
            <a:tailEnd type="triangle" w="med" len="med"/>
          </a:ln>
          <a:effectLst/>
        </p:spPr>
        <p:txBody>
          <a:bodyPr/>
          <a:lstStyle/>
          <a:p>
            <a:endParaRPr lang="en-US"/>
          </a:p>
        </p:txBody>
      </p:sp>
      <p:sp>
        <p:nvSpPr>
          <p:cNvPr id="40361" name="Line 425"/>
          <p:cNvSpPr>
            <a:spLocks noChangeShapeType="1"/>
          </p:cNvSpPr>
          <p:nvPr/>
        </p:nvSpPr>
        <p:spPr bwMode="auto">
          <a:xfrm flipH="1" flipV="1">
            <a:off x="3635375" y="3789363"/>
            <a:ext cx="215900" cy="792162"/>
          </a:xfrm>
          <a:prstGeom prst="line">
            <a:avLst/>
          </a:prstGeom>
          <a:noFill/>
          <a:ln w="12700">
            <a:solidFill>
              <a:schemeClr val="tx2"/>
            </a:solidFill>
            <a:round/>
            <a:headEnd/>
            <a:tailEnd type="triangle" w="med" len="med"/>
          </a:ln>
          <a:effectLst/>
        </p:spPr>
        <p:txBody>
          <a:bodyPr/>
          <a:lstStyle/>
          <a:p>
            <a:endParaRPr lang="en-US"/>
          </a:p>
        </p:txBody>
      </p:sp>
      <p:sp>
        <p:nvSpPr>
          <p:cNvPr id="40362" name="Line 426"/>
          <p:cNvSpPr>
            <a:spLocks noChangeShapeType="1"/>
          </p:cNvSpPr>
          <p:nvPr/>
        </p:nvSpPr>
        <p:spPr bwMode="auto">
          <a:xfrm flipH="1">
            <a:off x="2268538" y="3789363"/>
            <a:ext cx="1439862" cy="215900"/>
          </a:xfrm>
          <a:prstGeom prst="line">
            <a:avLst/>
          </a:prstGeom>
          <a:noFill/>
          <a:ln w="12700">
            <a:solidFill>
              <a:schemeClr val="tx2"/>
            </a:solidFill>
            <a:round/>
            <a:headEnd/>
            <a:tailEnd type="triangle" w="med" len="med"/>
          </a:ln>
          <a:effectLst/>
        </p:spPr>
        <p:txBody>
          <a:bodyPr/>
          <a:lstStyle/>
          <a:p>
            <a:endParaRPr lang="en-US"/>
          </a:p>
        </p:txBody>
      </p:sp>
      <p:sp>
        <p:nvSpPr>
          <p:cNvPr id="40363" name="Line 427"/>
          <p:cNvSpPr>
            <a:spLocks noChangeShapeType="1"/>
          </p:cNvSpPr>
          <p:nvPr/>
        </p:nvSpPr>
        <p:spPr bwMode="auto">
          <a:xfrm flipH="1">
            <a:off x="4859338" y="3141663"/>
            <a:ext cx="865187" cy="503237"/>
          </a:xfrm>
          <a:prstGeom prst="line">
            <a:avLst/>
          </a:prstGeom>
          <a:noFill/>
          <a:ln w="12700">
            <a:solidFill>
              <a:schemeClr val="tx2"/>
            </a:solidFill>
            <a:round/>
            <a:headEnd/>
            <a:tailEnd type="triangle" w="med" len="med"/>
          </a:ln>
          <a:effectLst/>
        </p:spPr>
        <p:txBody>
          <a:bodyPr/>
          <a:lstStyle/>
          <a:p>
            <a:endParaRPr lang="en-US"/>
          </a:p>
        </p:txBody>
      </p:sp>
      <p:sp>
        <p:nvSpPr>
          <p:cNvPr id="40364" name="Line 428"/>
          <p:cNvSpPr>
            <a:spLocks noChangeShapeType="1"/>
          </p:cNvSpPr>
          <p:nvPr/>
        </p:nvSpPr>
        <p:spPr bwMode="auto">
          <a:xfrm flipH="1" flipV="1">
            <a:off x="3851275" y="3573463"/>
            <a:ext cx="1009650" cy="0"/>
          </a:xfrm>
          <a:prstGeom prst="line">
            <a:avLst/>
          </a:prstGeom>
          <a:noFill/>
          <a:ln w="12700">
            <a:solidFill>
              <a:schemeClr val="tx2"/>
            </a:solidFill>
            <a:round/>
            <a:headEnd/>
            <a:tailEnd type="triangle" w="med" len="med"/>
          </a:ln>
          <a:effectLst/>
        </p:spPr>
        <p:txBody>
          <a:bodyPr/>
          <a:lstStyle/>
          <a:p>
            <a:endParaRPr lang="en-US"/>
          </a:p>
        </p:txBody>
      </p:sp>
      <p:sp>
        <p:nvSpPr>
          <p:cNvPr id="40365" name="Line 429"/>
          <p:cNvSpPr>
            <a:spLocks noChangeShapeType="1"/>
          </p:cNvSpPr>
          <p:nvPr/>
        </p:nvSpPr>
        <p:spPr bwMode="auto">
          <a:xfrm flipH="1">
            <a:off x="2268538" y="3573463"/>
            <a:ext cx="1582737" cy="215900"/>
          </a:xfrm>
          <a:prstGeom prst="line">
            <a:avLst/>
          </a:prstGeom>
          <a:noFill/>
          <a:ln w="12700">
            <a:solidFill>
              <a:schemeClr val="tx2"/>
            </a:solidFill>
            <a:round/>
            <a:headEnd/>
            <a:tailEnd type="triangle" w="med" len="med"/>
          </a:ln>
          <a:effectLst/>
        </p:spPr>
        <p:txBody>
          <a:bodyPr/>
          <a:lstStyle/>
          <a:p>
            <a:endParaRPr lang="en-US"/>
          </a:p>
        </p:txBody>
      </p:sp>
      <p:sp>
        <p:nvSpPr>
          <p:cNvPr id="40366" name="Line 430"/>
          <p:cNvSpPr>
            <a:spLocks noChangeShapeType="1"/>
          </p:cNvSpPr>
          <p:nvPr/>
        </p:nvSpPr>
        <p:spPr bwMode="auto">
          <a:xfrm flipV="1">
            <a:off x="2987675" y="3141663"/>
            <a:ext cx="71438" cy="1366837"/>
          </a:xfrm>
          <a:prstGeom prst="line">
            <a:avLst/>
          </a:prstGeom>
          <a:noFill/>
          <a:ln w="12700">
            <a:solidFill>
              <a:schemeClr val="tx2"/>
            </a:solidFill>
            <a:round/>
            <a:headEnd/>
            <a:tailEnd type="triangle" w="med" len="med"/>
          </a:ln>
          <a:effectLst/>
        </p:spPr>
        <p:txBody>
          <a:bodyPr/>
          <a:lstStyle/>
          <a:p>
            <a:endParaRPr lang="en-US"/>
          </a:p>
        </p:txBody>
      </p:sp>
      <p:sp>
        <p:nvSpPr>
          <p:cNvPr id="40367" name="Line 431"/>
          <p:cNvSpPr>
            <a:spLocks noChangeShapeType="1"/>
          </p:cNvSpPr>
          <p:nvPr/>
        </p:nvSpPr>
        <p:spPr bwMode="auto">
          <a:xfrm flipH="1">
            <a:off x="2124075" y="3141663"/>
            <a:ext cx="935038" cy="142875"/>
          </a:xfrm>
          <a:prstGeom prst="line">
            <a:avLst/>
          </a:prstGeom>
          <a:noFill/>
          <a:ln w="12700">
            <a:solidFill>
              <a:schemeClr val="tx2"/>
            </a:solidFill>
            <a:round/>
            <a:headEnd/>
            <a:tailEnd type="triangle" w="med" len="med"/>
          </a:ln>
          <a:effectLst/>
        </p:spPr>
        <p:txBody>
          <a:bodyPr/>
          <a:lstStyle/>
          <a:p>
            <a:endParaRPr lang="en-US"/>
          </a:p>
        </p:txBody>
      </p:sp>
      <p:sp>
        <p:nvSpPr>
          <p:cNvPr id="40368" name="Line 432"/>
          <p:cNvSpPr>
            <a:spLocks noChangeShapeType="1"/>
          </p:cNvSpPr>
          <p:nvPr/>
        </p:nvSpPr>
        <p:spPr bwMode="auto">
          <a:xfrm flipH="1">
            <a:off x="4427538" y="2276475"/>
            <a:ext cx="720725" cy="288925"/>
          </a:xfrm>
          <a:prstGeom prst="line">
            <a:avLst/>
          </a:prstGeom>
          <a:noFill/>
          <a:ln w="12700">
            <a:solidFill>
              <a:schemeClr val="tx2"/>
            </a:solidFill>
            <a:round/>
            <a:headEnd/>
            <a:tailEnd type="triangle" w="med" len="med"/>
          </a:ln>
          <a:effectLst/>
        </p:spPr>
        <p:txBody>
          <a:bodyPr/>
          <a:lstStyle/>
          <a:p>
            <a:endParaRPr lang="en-US"/>
          </a:p>
        </p:txBody>
      </p:sp>
      <p:sp>
        <p:nvSpPr>
          <p:cNvPr id="40369" name="Line 433"/>
          <p:cNvSpPr>
            <a:spLocks noChangeShapeType="1"/>
          </p:cNvSpPr>
          <p:nvPr/>
        </p:nvSpPr>
        <p:spPr bwMode="auto">
          <a:xfrm flipH="1">
            <a:off x="3203575" y="2565400"/>
            <a:ext cx="1223963" cy="287338"/>
          </a:xfrm>
          <a:prstGeom prst="line">
            <a:avLst/>
          </a:prstGeom>
          <a:noFill/>
          <a:ln w="12700">
            <a:solidFill>
              <a:schemeClr val="tx2"/>
            </a:solidFill>
            <a:round/>
            <a:headEnd/>
            <a:tailEnd type="triangle" w="med" len="med"/>
          </a:ln>
          <a:effectLst/>
        </p:spPr>
        <p:txBody>
          <a:bodyPr/>
          <a:lstStyle/>
          <a:p>
            <a:endParaRPr lang="en-US"/>
          </a:p>
        </p:txBody>
      </p:sp>
      <p:sp>
        <p:nvSpPr>
          <p:cNvPr id="40370" name="Line 434"/>
          <p:cNvSpPr>
            <a:spLocks noChangeShapeType="1"/>
          </p:cNvSpPr>
          <p:nvPr/>
        </p:nvSpPr>
        <p:spPr bwMode="auto">
          <a:xfrm flipH="1">
            <a:off x="2195513" y="2852738"/>
            <a:ext cx="1009650" cy="144462"/>
          </a:xfrm>
          <a:prstGeom prst="line">
            <a:avLst/>
          </a:prstGeom>
          <a:noFill/>
          <a:ln w="12700">
            <a:solidFill>
              <a:schemeClr val="tx2"/>
            </a:solidFill>
            <a:round/>
            <a:headEnd/>
            <a:tailEnd type="triangle" w="med" len="med"/>
          </a:ln>
          <a:effectLst/>
        </p:spPr>
        <p:txBody>
          <a:bodyPr/>
          <a:lstStyle/>
          <a:p>
            <a:endParaRPr lang="en-US"/>
          </a:p>
        </p:txBody>
      </p:sp>
      <p:sp>
        <p:nvSpPr>
          <p:cNvPr id="40371" name="Line 435"/>
          <p:cNvSpPr>
            <a:spLocks noChangeShapeType="1"/>
          </p:cNvSpPr>
          <p:nvPr/>
        </p:nvSpPr>
        <p:spPr bwMode="auto">
          <a:xfrm flipH="1" flipV="1">
            <a:off x="4427538" y="2708275"/>
            <a:ext cx="1225550" cy="1152525"/>
          </a:xfrm>
          <a:prstGeom prst="line">
            <a:avLst/>
          </a:prstGeom>
          <a:noFill/>
          <a:ln w="12700">
            <a:solidFill>
              <a:schemeClr val="tx2"/>
            </a:solidFill>
            <a:round/>
            <a:headEnd/>
            <a:tailEnd type="triangle" w="med" len="med"/>
          </a:ln>
          <a:effectLst/>
        </p:spPr>
        <p:txBody>
          <a:bodyPr/>
          <a:lstStyle/>
          <a:p>
            <a:endParaRPr lang="en-US"/>
          </a:p>
        </p:txBody>
      </p:sp>
      <p:sp>
        <p:nvSpPr>
          <p:cNvPr id="40372" name="Line 436"/>
          <p:cNvSpPr>
            <a:spLocks noChangeShapeType="1"/>
          </p:cNvSpPr>
          <p:nvPr/>
        </p:nvSpPr>
        <p:spPr bwMode="auto">
          <a:xfrm flipH="1">
            <a:off x="3276600" y="2708275"/>
            <a:ext cx="1223963" cy="288925"/>
          </a:xfrm>
          <a:prstGeom prst="line">
            <a:avLst/>
          </a:prstGeom>
          <a:noFill/>
          <a:ln w="12700">
            <a:solidFill>
              <a:schemeClr val="tx2"/>
            </a:solidFill>
            <a:round/>
            <a:headEnd/>
            <a:tailEnd type="triangle" w="med" len="med"/>
          </a:ln>
          <a:effectLst/>
        </p:spPr>
        <p:txBody>
          <a:bodyPr/>
          <a:lstStyle/>
          <a:p>
            <a:endParaRPr lang="en-US"/>
          </a:p>
        </p:txBody>
      </p:sp>
      <p:sp>
        <p:nvSpPr>
          <p:cNvPr id="40373" name="Line 437"/>
          <p:cNvSpPr>
            <a:spLocks noChangeShapeType="1"/>
          </p:cNvSpPr>
          <p:nvPr/>
        </p:nvSpPr>
        <p:spPr bwMode="auto">
          <a:xfrm flipH="1">
            <a:off x="2195513" y="2997200"/>
            <a:ext cx="1081087" cy="144463"/>
          </a:xfrm>
          <a:prstGeom prst="line">
            <a:avLst/>
          </a:prstGeom>
          <a:noFill/>
          <a:ln w="12700">
            <a:solidFill>
              <a:schemeClr val="tx2"/>
            </a:solidFill>
            <a:round/>
            <a:headEnd/>
            <a:tailEnd type="triangle" w="med" len="med"/>
          </a:ln>
          <a:effectLst/>
        </p:spPr>
        <p:txBody>
          <a:bodyPr/>
          <a:lstStyle/>
          <a:p>
            <a:endParaRPr lang="en-US"/>
          </a:p>
        </p:txBody>
      </p:sp>
      <p:sp>
        <p:nvSpPr>
          <p:cNvPr id="40374" name="Line 438"/>
          <p:cNvSpPr>
            <a:spLocks noChangeShapeType="1"/>
          </p:cNvSpPr>
          <p:nvPr/>
        </p:nvSpPr>
        <p:spPr bwMode="auto">
          <a:xfrm flipH="1">
            <a:off x="2124075" y="2781300"/>
            <a:ext cx="1008063" cy="142875"/>
          </a:xfrm>
          <a:prstGeom prst="line">
            <a:avLst/>
          </a:prstGeom>
          <a:noFill/>
          <a:ln w="12700">
            <a:solidFill>
              <a:schemeClr val="tx2"/>
            </a:solidFill>
            <a:round/>
            <a:headEnd/>
            <a:tailEnd type="triangle" w="med" len="med"/>
          </a:ln>
          <a:effectLst/>
        </p:spPr>
        <p:txBody>
          <a:bodyPr/>
          <a:lstStyle/>
          <a:p>
            <a:endParaRPr lang="en-US"/>
          </a:p>
        </p:txBody>
      </p:sp>
      <p:sp>
        <p:nvSpPr>
          <p:cNvPr id="40375" name="Line 439"/>
          <p:cNvSpPr>
            <a:spLocks noChangeShapeType="1"/>
          </p:cNvSpPr>
          <p:nvPr/>
        </p:nvSpPr>
        <p:spPr bwMode="auto">
          <a:xfrm>
            <a:off x="2843213" y="2205038"/>
            <a:ext cx="215900" cy="576262"/>
          </a:xfrm>
          <a:prstGeom prst="line">
            <a:avLst/>
          </a:prstGeom>
          <a:noFill/>
          <a:ln w="12700">
            <a:solidFill>
              <a:schemeClr val="tx2"/>
            </a:solidFill>
            <a:round/>
            <a:headEnd/>
            <a:tailEnd type="triangle" w="med" len="med"/>
          </a:ln>
          <a:effectLst/>
        </p:spPr>
        <p:txBody>
          <a:bodyPr/>
          <a:lstStyle/>
          <a:p>
            <a:endParaRPr lang="en-US"/>
          </a:p>
        </p:txBody>
      </p:sp>
      <p:sp>
        <p:nvSpPr>
          <p:cNvPr id="40376" name="Line 440"/>
          <p:cNvSpPr>
            <a:spLocks noChangeShapeType="1"/>
          </p:cNvSpPr>
          <p:nvPr/>
        </p:nvSpPr>
        <p:spPr bwMode="auto">
          <a:xfrm flipH="1">
            <a:off x="3635375" y="2060575"/>
            <a:ext cx="73025" cy="1439863"/>
          </a:xfrm>
          <a:prstGeom prst="line">
            <a:avLst/>
          </a:prstGeom>
          <a:noFill/>
          <a:ln w="12700">
            <a:solidFill>
              <a:schemeClr val="tx2"/>
            </a:solidFill>
            <a:round/>
            <a:headEnd/>
            <a:tailEnd type="triangle" w="med" len="med"/>
          </a:ln>
          <a:effectLst/>
        </p:spPr>
        <p:txBody>
          <a:bodyPr/>
          <a:lstStyle/>
          <a:p>
            <a:endParaRPr lang="en-US"/>
          </a:p>
        </p:txBody>
      </p:sp>
      <p:sp>
        <p:nvSpPr>
          <p:cNvPr id="40377" name="Line 441"/>
          <p:cNvSpPr>
            <a:spLocks noChangeShapeType="1"/>
          </p:cNvSpPr>
          <p:nvPr/>
        </p:nvSpPr>
        <p:spPr bwMode="auto">
          <a:xfrm flipH="1">
            <a:off x="2051050" y="3500438"/>
            <a:ext cx="1585913" cy="215900"/>
          </a:xfrm>
          <a:prstGeom prst="line">
            <a:avLst/>
          </a:prstGeom>
          <a:noFill/>
          <a:ln w="12700">
            <a:solidFill>
              <a:schemeClr val="tx2"/>
            </a:solidFill>
            <a:round/>
            <a:headEnd/>
            <a:tailEnd type="triangle" w="med" len="med"/>
          </a:ln>
          <a:effectLst/>
        </p:spPr>
        <p:txBody>
          <a:bodyPr/>
          <a:lstStyle/>
          <a:p>
            <a:endParaRPr lang="en-US"/>
          </a:p>
        </p:txBody>
      </p:sp>
      <p:sp>
        <p:nvSpPr>
          <p:cNvPr id="40378" name="AutoShape 442"/>
          <p:cNvSpPr>
            <a:spLocks noChangeArrowheads="1"/>
          </p:cNvSpPr>
          <p:nvPr/>
        </p:nvSpPr>
        <p:spPr bwMode="auto">
          <a:xfrm>
            <a:off x="5724525" y="5373688"/>
            <a:ext cx="1908175" cy="792162"/>
          </a:xfrm>
          <a:prstGeom prst="wedgeRoundRectCallout">
            <a:avLst>
              <a:gd name="adj1" fmla="val -43593"/>
              <a:gd name="adj2" fmla="val -225551"/>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a:latin typeface="FrutigerNext LT Regular" pitchFamily="34" charset="0"/>
              </a:rPr>
              <a:t>4. P2P LSP as NH to SA, export route for SA to receiver</a:t>
            </a:r>
          </a:p>
        </p:txBody>
      </p:sp>
      <p:sp>
        <p:nvSpPr>
          <p:cNvPr id="40379" name="AutoShape 443"/>
          <p:cNvSpPr>
            <a:spLocks noChangeArrowheads="1"/>
          </p:cNvSpPr>
          <p:nvPr/>
        </p:nvSpPr>
        <p:spPr bwMode="auto">
          <a:xfrm>
            <a:off x="3492500" y="5373688"/>
            <a:ext cx="1547813" cy="792162"/>
          </a:xfrm>
          <a:prstGeom prst="wedgeRoundRectCallout">
            <a:avLst>
              <a:gd name="adj1" fmla="val 129384"/>
              <a:gd name="adj2" fmla="val -416333"/>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a:latin typeface="FrutigerNext LT Regular" pitchFamily="34" charset="0"/>
              </a:rPr>
              <a:t>5. Receiver selects a leaf accordingly </a:t>
            </a:r>
          </a:p>
        </p:txBody>
      </p:sp>
      <p:sp>
        <p:nvSpPr>
          <p:cNvPr id="40380" name="Line 444"/>
          <p:cNvSpPr>
            <a:spLocks noChangeShapeType="1"/>
          </p:cNvSpPr>
          <p:nvPr/>
        </p:nvSpPr>
        <p:spPr bwMode="auto">
          <a:xfrm flipV="1">
            <a:off x="323850" y="5805488"/>
            <a:ext cx="611188" cy="0"/>
          </a:xfrm>
          <a:prstGeom prst="line">
            <a:avLst/>
          </a:prstGeom>
          <a:noFill/>
          <a:ln w="12700">
            <a:solidFill>
              <a:schemeClr val="tx2"/>
            </a:solidFill>
            <a:round/>
            <a:headEnd/>
            <a:tailEnd type="triangle" w="med" len="med"/>
          </a:ln>
          <a:effectLst/>
        </p:spPr>
        <p:txBody>
          <a:bodyPr/>
          <a:lstStyle/>
          <a:p>
            <a:endParaRPr lang="en-US"/>
          </a:p>
        </p:txBody>
      </p:sp>
      <p:sp>
        <p:nvSpPr>
          <p:cNvPr id="40381" name="Text Box 445"/>
          <p:cNvSpPr txBox="1">
            <a:spLocks noChangeArrowheads="1"/>
          </p:cNvSpPr>
          <p:nvPr/>
        </p:nvSpPr>
        <p:spPr bwMode="auto">
          <a:xfrm>
            <a:off x="971550" y="5661025"/>
            <a:ext cx="1111250" cy="366713"/>
          </a:xfrm>
          <a:prstGeom prst="rect">
            <a:avLst/>
          </a:prstGeom>
          <a:noFill/>
          <a:ln w="9525">
            <a:noFill/>
            <a:miter lim="800000"/>
            <a:headEnd/>
            <a:tailEnd/>
          </a:ln>
          <a:effectLst/>
        </p:spPr>
        <p:txBody>
          <a:bodyPr wrap="none" lIns="91429" tIns="45714" rIns="91429" bIns="45714">
            <a:spAutoFit/>
          </a:bodyPr>
          <a:lstStyle/>
          <a:p>
            <a:r>
              <a:rPr lang="en-US" altLang="zh-CN">
                <a:solidFill>
                  <a:schemeClr val="bg2"/>
                </a:solidFill>
              </a:rPr>
              <a:t>P2P LSP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3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3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3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37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3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55" grpId="0" animBg="1"/>
      <p:bldP spid="40356" grpId="0" animBg="1"/>
      <p:bldP spid="40357" grpId="0" animBg="1"/>
      <p:bldP spid="40378" grpId="0" animBg="1"/>
      <p:bldP spid="4037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1188" y="115888"/>
            <a:ext cx="7543800" cy="922337"/>
          </a:xfrm>
        </p:spPr>
        <p:txBody>
          <a:bodyPr/>
          <a:lstStyle/>
          <a:p>
            <a:r>
              <a:rPr lang="en-US" altLang="zh-CN" sz="3500">
                <a:solidFill>
                  <a:srgbClr val="CC3300"/>
                </a:solidFill>
              </a:rPr>
              <a:t>Issues in Existing P2MP LSP Ingress &amp; Egress Protections</a:t>
            </a:r>
          </a:p>
        </p:txBody>
      </p:sp>
      <p:sp>
        <p:nvSpPr>
          <p:cNvPr id="41987" name="Rectangle 3"/>
          <p:cNvSpPr>
            <a:spLocks noGrp="1" noChangeArrowheads="1"/>
          </p:cNvSpPr>
          <p:nvPr>
            <p:ph type="body" idx="1"/>
          </p:nvPr>
        </p:nvSpPr>
        <p:spPr>
          <a:xfrm>
            <a:off x="609600" y="1219200"/>
            <a:ext cx="7543800" cy="4552950"/>
          </a:xfrm>
        </p:spPr>
        <p:txBody>
          <a:bodyPr/>
          <a:lstStyle/>
          <a:p>
            <a:pPr>
              <a:lnSpc>
                <a:spcPct val="130000"/>
              </a:lnSpc>
              <a:buFont typeface="Wingdings" pitchFamily="2" charset="2"/>
              <a:buChar char="Ø"/>
            </a:pPr>
            <a:r>
              <a:rPr lang="en-US" altLang="zh-CN" sz="2000" dirty="0"/>
              <a:t>Not easy to operate</a:t>
            </a:r>
          </a:p>
          <a:p>
            <a:pPr lvl="1">
              <a:lnSpc>
                <a:spcPct val="130000"/>
              </a:lnSpc>
            </a:pPr>
            <a:r>
              <a:rPr lang="en-US" altLang="zh-CN" sz="1400" dirty="0"/>
              <a:t>For each P2MP LSP branch/sub-LSP,</a:t>
            </a:r>
          </a:p>
          <a:p>
            <a:pPr lvl="2">
              <a:lnSpc>
                <a:spcPct val="130000"/>
              </a:lnSpc>
            </a:pPr>
            <a:r>
              <a:rPr lang="en-US" altLang="zh-CN" sz="1400" dirty="0"/>
              <a:t>need configure a reverse P2P LSP from leaf to root with BFD</a:t>
            </a:r>
          </a:p>
          <a:p>
            <a:pPr lvl="2">
              <a:lnSpc>
                <a:spcPct val="130000"/>
              </a:lnSpc>
            </a:pPr>
            <a:r>
              <a:rPr lang="en-US" altLang="zh-CN" sz="1400" dirty="0"/>
              <a:t>P2P LSP with BFD is used to detect failure of its corresponding P2MP sub-LSP</a:t>
            </a:r>
          </a:p>
          <a:p>
            <a:pPr>
              <a:lnSpc>
                <a:spcPct val="130000"/>
              </a:lnSpc>
              <a:buFont typeface="Wingdings" pitchFamily="2" charset="2"/>
              <a:buChar char="Ø"/>
            </a:pPr>
            <a:r>
              <a:rPr lang="en-US" altLang="zh-CN" sz="2000" dirty="0"/>
              <a:t>Not reliable</a:t>
            </a:r>
          </a:p>
          <a:p>
            <a:pPr lvl="1">
              <a:lnSpc>
                <a:spcPct val="130000"/>
              </a:lnSpc>
            </a:pPr>
            <a:r>
              <a:rPr lang="en-US" altLang="zh-CN" sz="1400" dirty="0"/>
              <a:t>The failure of reverse P2P LSP from leaf to root does not mean the failure of its corresponding P2MP sub-LSP from root to leaf</a:t>
            </a:r>
          </a:p>
          <a:p>
            <a:pPr>
              <a:lnSpc>
                <a:spcPct val="130000"/>
              </a:lnSpc>
              <a:buFont typeface="Wingdings" pitchFamily="2" charset="2"/>
              <a:buChar char="Ø"/>
            </a:pPr>
            <a:r>
              <a:rPr lang="en-US" altLang="zh-CN" sz="2000" dirty="0"/>
              <a:t>Consume lots of resource</a:t>
            </a:r>
          </a:p>
          <a:p>
            <a:pPr lvl="1">
              <a:lnSpc>
                <a:spcPct val="130000"/>
              </a:lnSpc>
            </a:pPr>
            <a:r>
              <a:rPr lang="en-US" altLang="zh-CN" sz="1400" dirty="0"/>
              <a:t>Reserve/use double bandwidth</a:t>
            </a:r>
          </a:p>
          <a:p>
            <a:pPr>
              <a:lnSpc>
                <a:spcPct val="130000"/>
              </a:lnSpc>
              <a:buFont typeface="Wingdings" pitchFamily="2" charset="2"/>
              <a:buChar char="Ø"/>
            </a:pPr>
            <a:r>
              <a:rPr lang="en-US" altLang="zh-CN" sz="2000" dirty="0"/>
              <a:t>Speed of Global Recovery</a:t>
            </a:r>
            <a:r>
              <a:rPr lang="en-US" altLang="zh-CN" sz="3000" dirty="0"/>
              <a:t> </a:t>
            </a:r>
          </a:p>
          <a:p>
            <a:pPr lvl="1">
              <a:lnSpc>
                <a:spcPct val="130000"/>
              </a:lnSpc>
            </a:pPr>
            <a:r>
              <a:rPr lang="en-US" altLang="zh-CN" sz="1400" dirty="0"/>
              <a:t>Depends on convergence of IGP and BGP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274638"/>
            <a:ext cx="9144000" cy="706437"/>
          </a:xfrm>
        </p:spPr>
        <p:txBody>
          <a:bodyPr/>
          <a:lstStyle/>
          <a:p>
            <a:r>
              <a:rPr lang="en-US" altLang="zh-CN" sz="2800">
                <a:solidFill>
                  <a:srgbClr val="CC3300"/>
                </a:solidFill>
              </a:rPr>
              <a:t>Advantages of P2MP LSP Ingress </a:t>
            </a:r>
            <a:r>
              <a:rPr lang="en-US" altLang="en-US" sz="2800">
                <a:solidFill>
                  <a:srgbClr val="CC3300"/>
                </a:solidFill>
              </a:rPr>
              <a:t>and Egress </a:t>
            </a:r>
            <a:r>
              <a:rPr lang="en-US" altLang="zh-CN" sz="2800">
                <a:solidFill>
                  <a:srgbClr val="CC3300"/>
                </a:solidFill>
              </a:rPr>
              <a:t>Local Protection</a:t>
            </a:r>
          </a:p>
        </p:txBody>
      </p:sp>
      <p:sp>
        <p:nvSpPr>
          <p:cNvPr id="49155" name="Rectangle 3"/>
          <p:cNvSpPr>
            <a:spLocks noGrp="1" noChangeArrowheads="1"/>
          </p:cNvSpPr>
          <p:nvPr>
            <p:ph type="body" idx="1"/>
          </p:nvPr>
        </p:nvSpPr>
        <p:spPr>
          <a:xfrm>
            <a:off x="609600" y="1268413"/>
            <a:ext cx="7543800" cy="4824412"/>
          </a:xfrm>
        </p:spPr>
        <p:txBody>
          <a:bodyPr/>
          <a:lstStyle/>
          <a:p>
            <a:pPr>
              <a:lnSpc>
                <a:spcPct val="130000"/>
              </a:lnSpc>
              <a:buFont typeface="Wingdings" pitchFamily="2" charset="2"/>
              <a:buChar char="Ø"/>
            </a:pPr>
            <a:r>
              <a:rPr lang="en-US" altLang="zh-CN" sz="2000"/>
              <a:t>All parts of P2MP LSP are locally protected</a:t>
            </a:r>
          </a:p>
          <a:p>
            <a:pPr>
              <a:lnSpc>
                <a:spcPct val="130000"/>
              </a:lnSpc>
              <a:buFont typeface="Wingdings" pitchFamily="2" charset="2"/>
              <a:buChar char="Ø"/>
            </a:pPr>
            <a:r>
              <a:rPr lang="en-US" altLang="zh-CN" sz="2000"/>
              <a:t>Only one P2MP LSP is used to implement an E2E protection</a:t>
            </a:r>
          </a:p>
          <a:p>
            <a:pPr lvl="1">
              <a:lnSpc>
                <a:spcPct val="130000"/>
              </a:lnSpc>
              <a:buFont typeface="Wingdings" pitchFamily="2" charset="2"/>
              <a:buChar char="u"/>
            </a:pPr>
            <a:r>
              <a:rPr lang="en-US" altLang="zh-CN" sz="2000"/>
              <a:t>Normally two P2MP LSPs are used</a:t>
            </a:r>
          </a:p>
          <a:p>
            <a:pPr>
              <a:lnSpc>
                <a:spcPct val="130000"/>
              </a:lnSpc>
              <a:buFont typeface="Wingdings" pitchFamily="2" charset="2"/>
              <a:buChar char="Ø"/>
            </a:pPr>
            <a:r>
              <a:rPr lang="en-US" altLang="zh-CN" sz="2000"/>
              <a:t>Big saving on resource : 50% bandwidth saving</a:t>
            </a:r>
          </a:p>
          <a:p>
            <a:pPr lvl="1">
              <a:lnSpc>
                <a:spcPct val="130000"/>
              </a:lnSpc>
              <a:buFont typeface="Wingdings" pitchFamily="2" charset="2"/>
              <a:buChar char="u"/>
            </a:pPr>
            <a:r>
              <a:rPr lang="en-US" altLang="zh-CN" sz="2000"/>
              <a:t>No need to reserve/use double bandwidth</a:t>
            </a:r>
          </a:p>
          <a:p>
            <a:pPr>
              <a:lnSpc>
                <a:spcPct val="130000"/>
              </a:lnSpc>
              <a:buFont typeface="Wingdings" pitchFamily="2" charset="2"/>
              <a:buChar char="Ø"/>
            </a:pPr>
            <a:r>
              <a:rPr lang="en-US" altLang="zh-CN" sz="2000"/>
              <a:t>Faster recovery</a:t>
            </a:r>
            <a:endParaRPr lang="en-US" altLang="zh-CN" sz="2000">
              <a:solidFill>
                <a:srgbClr val="990000"/>
              </a:solidFill>
            </a:endParaRPr>
          </a:p>
          <a:p>
            <a:pPr lvl="1">
              <a:lnSpc>
                <a:spcPct val="130000"/>
              </a:lnSpc>
              <a:buFont typeface="Wingdings" pitchFamily="2" charset="2"/>
              <a:buChar char="u"/>
            </a:pPr>
            <a:r>
              <a:rPr lang="en-US" altLang="zh-CN" sz="2000"/>
              <a:t>Speed of local protection recovery</a:t>
            </a:r>
          </a:p>
          <a:p>
            <a:pPr lvl="1">
              <a:lnSpc>
                <a:spcPct val="130000"/>
              </a:lnSpc>
              <a:buFont typeface="Wingdings" pitchFamily="2" charset="2"/>
              <a:buChar char="u"/>
            </a:pPr>
            <a:r>
              <a:rPr lang="en-US" altLang="zh-CN" sz="2000"/>
              <a:t>Flow recovery within 50ms when a failure happens</a:t>
            </a:r>
          </a:p>
          <a:p>
            <a:pPr>
              <a:lnSpc>
                <a:spcPct val="130000"/>
              </a:lnSpc>
              <a:buFont typeface="Wingdings" pitchFamily="2" charset="2"/>
              <a:buChar char="Ø"/>
            </a:pPr>
            <a:r>
              <a:rPr lang="en-US" altLang="zh-CN" sz="2000"/>
              <a:t>Easier to operate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Introduction</a:t>
            </a:r>
          </a:p>
        </p:txBody>
      </p:sp>
      <p:sp>
        <p:nvSpPr>
          <p:cNvPr id="4" name="Rectangle 3"/>
          <p:cNvSpPr txBox="1">
            <a:spLocks noChangeArrowheads="1"/>
          </p:cNvSpPr>
          <p:nvPr/>
        </p:nvSpPr>
        <p:spPr bwMode="auto">
          <a:xfrm>
            <a:off x="457200" y="1066800"/>
            <a:ext cx="81534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defRPr/>
            </a:pPr>
            <a:r>
              <a:rPr lang="en-US" sz="2800" dirty="0" smtClean="0">
                <a:latin typeface="+mj-lt"/>
              </a:rPr>
              <a:t>Important to have </a:t>
            </a:r>
            <a:r>
              <a:rPr lang="en-US" sz="2800" dirty="0" smtClean="0">
                <a:solidFill>
                  <a:srgbClr val="0000CC"/>
                </a:solidFill>
                <a:latin typeface="+mj-lt"/>
              </a:rPr>
              <a:t>Ingress</a:t>
            </a:r>
            <a:r>
              <a:rPr lang="en-US" sz="2800" dirty="0" smtClean="0">
                <a:latin typeface="+mj-lt"/>
              </a:rPr>
              <a:t>/Egress</a:t>
            </a:r>
            <a:r>
              <a:rPr lang="en-US" sz="2800" dirty="0" smtClean="0">
                <a:solidFill>
                  <a:srgbClr val="0000CC"/>
                </a:solidFill>
                <a:latin typeface="+mj-lt"/>
              </a:rPr>
              <a:t> Local Protection </a:t>
            </a:r>
          </a:p>
          <a:p>
            <a:pPr marL="342900" lvl="0" indent="-342900" eaLnBrk="0" hangingPunct="0">
              <a:spcBef>
                <a:spcPct val="20000"/>
              </a:spcBef>
              <a:buFont typeface="Arial" pitchFamily="34" charset="0"/>
              <a:buChar char="•"/>
              <a:defRPr/>
            </a:pPr>
            <a:r>
              <a:rPr lang="en-US" sz="2400" dirty="0" smtClean="0">
                <a:solidFill>
                  <a:srgbClr val="0000CC"/>
                </a:solidFill>
                <a:latin typeface="+mj-lt"/>
              </a:rPr>
              <a:t>Faster</a:t>
            </a:r>
            <a:r>
              <a:rPr lang="en-US" sz="2400" dirty="0" smtClean="0">
                <a:latin typeface="+mj-lt"/>
              </a:rPr>
              <a:t> than E2E global protection for </a:t>
            </a:r>
            <a:r>
              <a:rPr lang="en-US" sz="2400" dirty="0" smtClean="0">
                <a:latin typeface="+mj-lt"/>
              </a:rPr>
              <a:t>ingress/egress</a:t>
            </a:r>
            <a:endParaRPr lang="en-US" sz="2400" dirty="0" smtClean="0">
              <a:latin typeface="+mj-lt"/>
            </a:endParaRPr>
          </a:p>
          <a:p>
            <a:pPr marL="342900" lvl="0" indent="-342900" eaLnBrk="0" hangingPunct="0">
              <a:spcBef>
                <a:spcPct val="20000"/>
              </a:spcBef>
              <a:buFont typeface="Arial" pitchFamily="34" charset="0"/>
              <a:buChar char="•"/>
              <a:defRPr/>
            </a:pPr>
            <a:r>
              <a:rPr lang="en-US" sz="2400" dirty="0" smtClean="0">
                <a:solidFill>
                  <a:srgbClr val="0000CC"/>
                </a:solidFill>
                <a:latin typeface="+mj-lt"/>
              </a:rPr>
              <a:t>More Scalable</a:t>
            </a:r>
            <a:r>
              <a:rPr lang="en-US" sz="2400" dirty="0" smtClean="0">
                <a:latin typeface="+mj-lt"/>
              </a:rPr>
              <a:t> since keeping less states and using less </a:t>
            </a:r>
            <a:r>
              <a:rPr lang="en-US" sz="2400" dirty="0" smtClean="0">
                <a:latin typeface="+mj-lt"/>
              </a:rPr>
              <a:t>resources</a:t>
            </a:r>
          </a:p>
          <a:p>
            <a:pPr marL="342900" lvl="0" indent="-342900" eaLnBrk="0" hangingPunct="0">
              <a:spcBef>
                <a:spcPct val="20000"/>
              </a:spcBef>
              <a:buFont typeface="Arial" pitchFamily="34" charset="0"/>
              <a:buChar char="•"/>
              <a:defRPr/>
            </a:pPr>
            <a:r>
              <a:rPr lang="en-US" sz="2400" dirty="0" smtClean="0">
                <a:solidFill>
                  <a:srgbClr val="0000CC"/>
                </a:solidFill>
                <a:latin typeface="+mj-lt"/>
              </a:rPr>
              <a:t>Easier</a:t>
            </a:r>
            <a:r>
              <a:rPr lang="en-US" sz="2400" dirty="0" smtClean="0">
                <a:latin typeface="+mj-lt"/>
              </a:rPr>
              <a:t> to operate and maintain</a:t>
            </a:r>
          </a:p>
          <a:p>
            <a:pPr marL="342900" lvl="0" indent="-342900" eaLnBrk="0" hangingPunct="0">
              <a:spcBef>
                <a:spcPct val="20000"/>
              </a:spcBef>
              <a:defRPr/>
            </a:pPr>
            <a:r>
              <a:rPr lang="en-US" sz="2400" dirty="0" smtClean="0">
                <a:latin typeface="+mj-lt"/>
              </a:rPr>
              <a:t> </a:t>
            </a:r>
            <a:endParaRPr lang="en-US" sz="2000" dirty="0" smtClean="0">
              <a:latin typeface="+mj-lt"/>
            </a:endParaRPr>
          </a:p>
          <a:p>
            <a:pPr marL="342900" lvl="0" indent="-342900" eaLnBrk="0" hangingPunct="0">
              <a:spcBef>
                <a:spcPct val="20000"/>
              </a:spcBef>
              <a:defRPr/>
            </a:pPr>
            <a:r>
              <a:rPr lang="en-US" sz="2800" u="sng" dirty="0" smtClean="0">
                <a:latin typeface="+mj-lt"/>
              </a:rPr>
              <a:t>In Ingress Local Protection</a:t>
            </a:r>
            <a:r>
              <a:rPr lang="en-US" sz="2800" dirty="0" smtClean="0">
                <a:latin typeface="+mj-lt"/>
              </a:rPr>
              <a:t>:</a:t>
            </a:r>
            <a:endParaRPr lang="en-US" sz="2800" dirty="0" smtClean="0">
              <a:latin typeface="+mj-lt"/>
            </a:endParaRPr>
          </a:p>
          <a:p>
            <a:pPr marL="342900" lvl="0" indent="-342900" eaLnBrk="0" hangingPunct="0">
              <a:spcBef>
                <a:spcPct val="20000"/>
              </a:spcBef>
              <a:defRPr/>
            </a:pPr>
            <a:r>
              <a:rPr lang="en-US" sz="2400" dirty="0" smtClean="0">
                <a:solidFill>
                  <a:srgbClr val="0000CC"/>
                </a:solidFill>
                <a:latin typeface="+mj-lt"/>
              </a:rPr>
              <a:t>	Relay-Message</a:t>
            </a:r>
            <a:r>
              <a:rPr lang="en-US" sz="2400" dirty="0" smtClean="0">
                <a:latin typeface="+mj-lt"/>
              </a:rPr>
              <a:t> or </a:t>
            </a:r>
            <a:r>
              <a:rPr lang="en-US" sz="2400" kern="0" dirty="0" smtClean="0">
                <a:solidFill>
                  <a:srgbClr val="0000CC"/>
                </a:solidFill>
                <a:latin typeface="+mj-lt"/>
              </a:rPr>
              <a:t>Proxy-Ingress </a:t>
            </a:r>
            <a:r>
              <a:rPr lang="en-US" sz="2400" dirty="0" smtClean="0">
                <a:latin typeface="+mj-lt"/>
              </a:rPr>
              <a:t>can be used to transfer information about ingress local protection from primary ingress to backup ingress</a:t>
            </a:r>
          </a:p>
          <a:p>
            <a:pPr marL="342900" lvl="0" indent="-342900" eaLnBrk="0" hangingPunct="0">
              <a:spcBef>
                <a:spcPct val="20000"/>
              </a:spcBef>
              <a:defRPr/>
            </a:pPr>
            <a:r>
              <a:rPr kumimoji="0" lang="en-GB" sz="2400" b="0" i="0" u="none" strike="noStrike" kern="0" cap="none" spc="0" normalizeH="0" baseline="0" noProof="0" dirty="0" smtClean="0">
                <a:ln>
                  <a:noFill/>
                </a:ln>
                <a:effectLst/>
                <a:uLnTx/>
                <a:uFillTx/>
                <a:latin typeface="+mj-lt"/>
                <a:ea typeface="+mn-ea"/>
                <a:cs typeface="+mn-cs"/>
              </a:rPr>
              <a:t>	They </a:t>
            </a:r>
            <a:r>
              <a:rPr kumimoji="0" lang="en-GB" sz="2400" b="0" i="0" u="none" strike="noStrike" kern="0" cap="none" spc="0" normalizeH="0" baseline="0" noProof="0" dirty="0" smtClean="0">
                <a:ln>
                  <a:noFill/>
                </a:ln>
                <a:effectLst/>
                <a:uLnTx/>
                <a:uFillTx/>
                <a:latin typeface="+mj-lt"/>
                <a:ea typeface="+mn-ea"/>
                <a:cs typeface="+mn-cs"/>
              </a:rPr>
              <a:t>are </a:t>
            </a:r>
            <a:r>
              <a:rPr kumimoji="0" lang="en-GB" sz="2400" b="0" i="0" u="none" strike="noStrike" kern="0" cap="none" spc="0" normalizeH="0" baseline="0" noProof="0" dirty="0" smtClean="0">
                <a:ln>
                  <a:noFill/>
                </a:ln>
                <a:solidFill>
                  <a:srgbClr val="0000CC"/>
                </a:solidFill>
                <a:effectLst/>
                <a:uLnTx/>
                <a:uFillTx/>
                <a:latin typeface="+mj-lt"/>
                <a:ea typeface="+mn-ea"/>
                <a:cs typeface="+mn-cs"/>
              </a:rPr>
              <a:t>described</a:t>
            </a:r>
            <a:r>
              <a:rPr kumimoji="0" lang="en-GB" sz="2400" b="0" i="0" u="none" strike="noStrike" kern="0" cap="none" spc="0" normalizeH="0" baseline="0" noProof="0" dirty="0" smtClean="0">
                <a:ln>
                  <a:noFill/>
                </a:ln>
                <a:effectLst/>
                <a:uLnTx/>
                <a:uFillTx/>
                <a:latin typeface="+mj-lt"/>
                <a:ea typeface="+mn-ea"/>
                <a:cs typeface="+mn-cs"/>
              </a:rPr>
              <a:t> in</a:t>
            </a:r>
            <a:r>
              <a:rPr kumimoji="0" lang="en-GB" sz="2400" b="0" i="0" u="none" strike="noStrike" kern="0" cap="none" spc="0" normalizeH="0" noProof="0" dirty="0" smtClean="0">
                <a:ln>
                  <a:noFill/>
                </a:ln>
                <a:effectLst/>
                <a:uLnTx/>
                <a:uFillTx/>
                <a:latin typeface="+mj-lt"/>
                <a:ea typeface="+mn-ea"/>
                <a:cs typeface="+mn-cs"/>
              </a:rPr>
              <a:t> the following </a:t>
            </a:r>
            <a:r>
              <a:rPr kumimoji="0" lang="en-GB" sz="2400" b="0" i="0" u="none" strike="noStrike" kern="0" cap="none" spc="0" normalizeH="0" noProof="0" dirty="0" smtClean="0">
                <a:ln>
                  <a:noFill/>
                </a:ln>
                <a:effectLst/>
                <a:uLnTx/>
                <a:uFillTx/>
                <a:latin typeface="+mj-lt"/>
                <a:ea typeface="+mn-ea"/>
                <a:cs typeface="+mn-cs"/>
              </a:rPr>
              <a:t>slides </a:t>
            </a:r>
            <a:endParaRPr kumimoji="0" lang="en-GB" sz="2400" b="0" i="0" u="none" strike="noStrike" kern="0" cap="none" spc="0" normalizeH="0" baseline="0" noProof="0" dirty="0" smtClean="0">
              <a:ln>
                <a:noFill/>
              </a:ln>
              <a:effectLst/>
              <a:uLnTx/>
              <a:uFillTx/>
              <a:latin typeface="+mj-lt"/>
              <a:ea typeface="+mn-ea"/>
              <a:cs typeface="+mn-cs"/>
            </a:endParaRPr>
          </a:p>
          <a:p>
            <a:pPr marL="342900" lvl="0" indent="-342900" eaLnBrk="0" hangingPunct="0">
              <a:spcBef>
                <a:spcPct val="20000"/>
              </a:spcBef>
              <a:defRPr/>
            </a:pPr>
            <a:r>
              <a:rPr lang="en-GB" sz="2400" kern="0" dirty="0" smtClean="0">
                <a:solidFill>
                  <a:srgbClr val="0000CC"/>
                </a:solidFill>
                <a:latin typeface="+mj-lt"/>
                <a:ea typeface="+mn-ea"/>
              </a:rPr>
              <a:t>	D</a:t>
            </a:r>
            <a:r>
              <a:rPr lang="en-GB" sz="2400" kern="0" dirty="0" smtClean="0">
                <a:solidFill>
                  <a:srgbClr val="0000CC"/>
                </a:solidFill>
                <a:latin typeface="+mj-lt"/>
                <a:ea typeface="+mn-ea"/>
              </a:rPr>
              <a:t>etailed </a:t>
            </a:r>
            <a:r>
              <a:rPr lang="en-GB" sz="2400" kern="0" dirty="0" smtClean="0">
                <a:solidFill>
                  <a:srgbClr val="0000CC"/>
                </a:solidFill>
                <a:latin typeface="+mj-lt"/>
                <a:ea typeface="+mn-ea"/>
              </a:rPr>
              <a:t>analysis</a:t>
            </a:r>
            <a:r>
              <a:rPr lang="en-GB" sz="2400" kern="0" dirty="0" smtClean="0">
                <a:latin typeface="+mj-lt"/>
                <a:ea typeface="+mn-ea"/>
              </a:rPr>
              <a:t> on them are given for your </a:t>
            </a:r>
            <a:r>
              <a:rPr lang="en-GB" sz="2400" kern="0" dirty="0" smtClean="0">
                <a:latin typeface="+mj-lt"/>
                <a:ea typeface="+mn-ea"/>
              </a:rPr>
              <a:t>reference</a:t>
            </a:r>
            <a:endParaRPr kumimoji="0" lang="en-GB" sz="2400" b="0" i="0" u="none" strike="noStrike" kern="0" cap="none" spc="0" normalizeH="0" baseline="0" noProof="0" dirty="0" smtClean="0">
              <a:ln>
                <a:noFill/>
              </a:ln>
              <a:effectLst/>
              <a:uLnTx/>
              <a:uFillTx/>
              <a:latin typeface="+mj-lt"/>
              <a:ea typeface="+mn-ea"/>
              <a:cs typeface="+mn-cs"/>
            </a:endParaRPr>
          </a:p>
          <a:p>
            <a:pPr marL="342900" lvl="0" indent="-342900" eaLnBrk="0" hangingPunct="0">
              <a:spcBef>
                <a:spcPct val="20000"/>
              </a:spcBef>
              <a:defRPr/>
            </a:pPr>
            <a:endParaRPr kumimoji="0" lang="en-GB" sz="2800" b="0" i="0" u="none" strike="noStrike" kern="0" cap="none" spc="0" normalizeH="0" baseline="0" noProof="0" dirty="0" smtClean="0">
              <a:ln>
                <a:noFill/>
              </a:ln>
              <a:solidFill>
                <a:srgbClr val="0000CC"/>
              </a:solidFill>
              <a:effectLst/>
              <a:uLnTx/>
              <a:uFillTx/>
              <a:latin typeface="Candara" pitchFamily="34"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Contents</a:t>
            </a:r>
          </a:p>
        </p:txBody>
      </p:sp>
      <p:sp>
        <p:nvSpPr>
          <p:cNvPr id="4" name="Rectangle 3"/>
          <p:cNvSpPr txBox="1">
            <a:spLocks noChangeArrowheads="1"/>
          </p:cNvSpPr>
          <p:nvPr/>
        </p:nvSpPr>
        <p:spPr bwMode="auto">
          <a:xfrm>
            <a:off x="457200" y="1219200"/>
            <a:ext cx="82296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smtClean="0"/>
              <a:t>Introduction</a:t>
            </a:r>
          </a:p>
          <a:p>
            <a:pPr marL="342900" lvl="0" indent="-342900" eaLnBrk="0" hangingPunct="0">
              <a:spcBef>
                <a:spcPct val="20000"/>
              </a:spcBef>
              <a:buFont typeface="Arial" pitchFamily="34" charset="0"/>
              <a:buChar char="•"/>
              <a:defRPr/>
            </a:pPr>
            <a:r>
              <a:rPr lang="en-US" sz="2800" dirty="0" smtClean="0">
                <a:solidFill>
                  <a:srgbClr val="0000CC"/>
                </a:solidFill>
              </a:rPr>
              <a:t>Descriptions on Two Methods</a:t>
            </a:r>
          </a:p>
          <a:p>
            <a:pPr marL="800100" lvl="1" indent="-342900" eaLnBrk="0" hangingPunct="0">
              <a:spcBef>
                <a:spcPct val="20000"/>
              </a:spcBef>
              <a:buFont typeface="Wingdings" pitchFamily="2" charset="2"/>
              <a:buChar char="ü"/>
              <a:defRPr/>
            </a:pPr>
            <a:r>
              <a:rPr lang="en-US" sz="2800" dirty="0" smtClean="0">
                <a:solidFill>
                  <a:srgbClr val="C00000"/>
                </a:solidFill>
              </a:rPr>
              <a:t>Changes for Relay-Message vs. Proxy-Ingress</a:t>
            </a:r>
          </a:p>
          <a:p>
            <a:pPr marL="800100" lvl="1" indent="-342900" eaLnBrk="0" hangingPunct="0">
              <a:spcBef>
                <a:spcPct val="20000"/>
              </a:spcBef>
              <a:buFont typeface="Wingdings" pitchFamily="2" charset="2"/>
              <a:buChar char="ü"/>
              <a:defRPr/>
            </a:pPr>
            <a:r>
              <a:rPr lang="en-US" altLang="zh-CN" sz="2800" dirty="0" smtClean="0">
                <a:solidFill>
                  <a:srgbClr val="C00000"/>
                </a:solidFill>
                <a:latin typeface="+mj-lt"/>
              </a:rPr>
              <a:t>Relay-Message with Example</a:t>
            </a:r>
          </a:p>
          <a:p>
            <a:pPr marL="800100" lvl="1" indent="-342900" eaLnBrk="0" hangingPunct="0">
              <a:spcBef>
                <a:spcPct val="20000"/>
              </a:spcBef>
              <a:buFont typeface="Wingdings" pitchFamily="2" charset="2"/>
              <a:buChar char="ü"/>
              <a:defRPr/>
            </a:pPr>
            <a:r>
              <a:rPr lang="en-US" altLang="zh-CN" sz="2800" kern="0" dirty="0" smtClean="0">
                <a:solidFill>
                  <a:srgbClr val="C00000"/>
                </a:solidFill>
                <a:latin typeface="+mj-lt"/>
              </a:rPr>
              <a:t>Proxy-Ingress </a:t>
            </a:r>
            <a:r>
              <a:rPr lang="en-US" altLang="zh-CN" sz="2800" dirty="0" smtClean="0">
                <a:solidFill>
                  <a:srgbClr val="C00000"/>
                </a:solidFill>
              </a:rPr>
              <a:t>with Example</a:t>
            </a:r>
            <a:endParaRPr lang="en-US" sz="2800" dirty="0" smtClean="0">
              <a:solidFill>
                <a:srgbClr val="C00000"/>
              </a:solidFill>
              <a:latin typeface="+mj-lt"/>
            </a:endParaRPr>
          </a:p>
          <a:p>
            <a:pPr marL="342900" lvl="0" indent="-342900" eaLnBrk="0" hangingPunct="0">
              <a:spcBef>
                <a:spcPct val="20000"/>
              </a:spcBef>
              <a:buFont typeface="Arial" pitchFamily="34" charset="0"/>
              <a:buChar char="•"/>
              <a:defRPr/>
            </a:pPr>
            <a:r>
              <a:rPr lang="en-US" sz="2800" dirty="0" smtClean="0"/>
              <a:t>Analysis on Two Methods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152400" y="0"/>
            <a:ext cx="8839200" cy="609600"/>
          </a:xfrm>
        </p:spPr>
        <p:txBody>
          <a:bodyPr/>
          <a:lstStyle/>
          <a:p>
            <a:pPr eaLnBrk="1" hangingPunct="1">
              <a:defRPr/>
            </a:pPr>
            <a:r>
              <a:rPr lang="en-US" altLang="zh-CN" sz="2800" dirty="0" smtClean="0">
                <a:solidFill>
                  <a:srgbClr val="CC3300"/>
                </a:solidFill>
                <a:effectLst>
                  <a:outerShdw blurRad="38100" dist="38100" dir="2700000" algn="tl">
                    <a:srgbClr val="C0C0C0"/>
                  </a:outerShdw>
                </a:effectLst>
                <a:latin typeface="Verdana" pitchFamily="34" charset="0"/>
              </a:rPr>
              <a:t>Changes for Relay-Message vs. Proxy-Ingress </a:t>
            </a:r>
          </a:p>
        </p:txBody>
      </p:sp>
      <p:graphicFrame>
        <p:nvGraphicFramePr>
          <p:cNvPr id="11" name="Table 10"/>
          <p:cNvGraphicFramePr>
            <a:graphicFrameLocks noGrp="1"/>
          </p:cNvGraphicFramePr>
          <p:nvPr/>
        </p:nvGraphicFramePr>
        <p:xfrm>
          <a:off x="152400" y="609600"/>
          <a:ext cx="8839200" cy="5852160"/>
        </p:xfrm>
        <a:graphic>
          <a:graphicData uri="http://schemas.openxmlformats.org/drawingml/2006/table">
            <a:tbl>
              <a:tblPr firstRow="1" bandRow="1">
                <a:tableStyleId>{5C22544A-7EE6-4342-B048-85BDC9FD1C3A}</a:tableStyleId>
              </a:tblPr>
              <a:tblGrid>
                <a:gridCol w="3709308"/>
                <a:gridCol w="5129892"/>
              </a:tblGrid>
              <a:tr h="185420">
                <a:tc>
                  <a:txBody>
                    <a:bodyPr/>
                    <a:lstStyle/>
                    <a:p>
                      <a:r>
                        <a:rPr lang="en-US" b="0" dirty="0" smtClean="0">
                          <a:solidFill>
                            <a:schemeClr val="tx1"/>
                          </a:solidFill>
                        </a:rPr>
                        <a:t>Changes for Relay-Message</a:t>
                      </a:r>
                      <a:endParaRPr lang="en-US" b="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rPr>
                        <a:t>Changes for Proxy-Ingress</a:t>
                      </a:r>
                    </a:p>
                  </a:txBody>
                  <a:tcPr/>
                </a:tc>
              </a:tr>
              <a:tr h="185420">
                <a:tc>
                  <a:txBody>
                    <a:bodyPr/>
                    <a:lstStyle/>
                    <a:p>
                      <a:pPr algn="l"/>
                      <a:r>
                        <a:rPr lang="en-US" sz="1200" dirty="0" smtClean="0"/>
                        <a:t>1) Primary</a:t>
                      </a:r>
                      <a:r>
                        <a:rPr lang="en-US" sz="1200" baseline="0" dirty="0" smtClean="0"/>
                        <a:t> ingress sends Path messages with </a:t>
                      </a:r>
                      <a:r>
                        <a:rPr lang="en-US" sz="1200" baseline="0" dirty="0" smtClean="0">
                          <a:solidFill>
                            <a:srgbClr val="0000CC"/>
                          </a:solidFill>
                        </a:rPr>
                        <a:t>Ingress-Protection</a:t>
                      </a:r>
                      <a:r>
                        <a:rPr lang="en-US" sz="1200" baseline="0" dirty="0" smtClean="0"/>
                        <a:t> object to backup ingress after the primary LSP is set up.</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1) Primary ingress handles the configuration of proxy-ingress or generates the information for the proxy-ingress and makes sure that the proxy-ingress address generated does not cause a loop.</a:t>
                      </a:r>
                    </a:p>
                  </a:txBody>
                  <a:tcPr/>
                </a:tc>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 Backup ingress creates</a:t>
                      </a:r>
                      <a:r>
                        <a:rPr lang="en-US" sz="1200" baseline="0" dirty="0" smtClean="0"/>
                        <a:t> backup LSP to</a:t>
                      </a:r>
                      <a:r>
                        <a:rPr lang="en-US" sz="1200" dirty="0" smtClean="0"/>
                        <a:t> locally protect the primary</a:t>
                      </a:r>
                      <a:r>
                        <a:rPr lang="en-US" sz="1200" baseline="0" dirty="0" smtClean="0"/>
                        <a:t> i</a:t>
                      </a:r>
                      <a:r>
                        <a:rPr lang="en-US" sz="1200" dirty="0" smtClean="0"/>
                        <a:t>ngress after receiving Path message</a:t>
                      </a:r>
                      <a:r>
                        <a:rPr lang="en-US" sz="1200" baseline="0" dirty="0" smtClean="0"/>
                        <a:t> with </a:t>
                      </a:r>
                      <a:r>
                        <a:rPr lang="en-US" sz="1200" baseline="0" dirty="0" smtClean="0">
                          <a:solidFill>
                            <a:srgbClr val="0000CC"/>
                          </a:solidFill>
                        </a:rPr>
                        <a:t>Ingress-Protection</a:t>
                      </a:r>
                      <a:r>
                        <a:rPr lang="en-US" sz="1200" baseline="0" dirty="0" smtClean="0"/>
                        <a:t> object, and sends </a:t>
                      </a:r>
                      <a:r>
                        <a:rPr lang="en-US" sz="1200" baseline="0" dirty="0" err="1" smtClean="0"/>
                        <a:t>Resv</a:t>
                      </a:r>
                      <a:r>
                        <a:rPr lang="en-US" sz="1200" baseline="0" dirty="0" smtClean="0"/>
                        <a:t> message with Ingress-Protection object to primary ingress</a:t>
                      </a:r>
                      <a:r>
                        <a:rPr lang="en-US" sz="1200" dirty="0" smtClean="0"/>
                        <a:t>.</a:t>
                      </a:r>
                      <a:endParaRPr lang="en-US" sz="1200" dirty="0"/>
                    </a:p>
                  </a:txBody>
                  <a:tcPr/>
                </a:tc>
                <a:tc>
                  <a:txBody>
                    <a:bodyPr/>
                    <a:lstStyle/>
                    <a:p>
                      <a:pPr algn="l"/>
                      <a:r>
                        <a:rPr lang="en-US" sz="1200" dirty="0" smtClean="0"/>
                        <a:t>2) Primary ingress specially processes all possible abnormal cases happening in the backup ingress and in the path segment between the proxy ingress (i.e., the primary ingress), backup ingress and the primary ingress. These are changes to the existing RSVP-TE protocol, especially mixed with signaling for the primary LSP.</a:t>
                      </a:r>
                    </a:p>
                  </a:txBody>
                  <a:tcPr/>
                </a:tc>
              </a:tr>
              <a:tr h="185420">
                <a:tc>
                  <a:txBody>
                    <a:bodyPr/>
                    <a:lstStyle/>
                    <a:p>
                      <a:pPr algn="l"/>
                      <a:r>
                        <a:rPr lang="en-US" sz="1200" dirty="0" smtClean="0"/>
                        <a:t>3) Primary ingress records the status of ingress protection</a:t>
                      </a:r>
                      <a:r>
                        <a:rPr lang="en-US" sz="1200" baseline="0" dirty="0" smtClean="0"/>
                        <a:t> after receiving </a:t>
                      </a:r>
                      <a:r>
                        <a:rPr lang="en-US" sz="1200" baseline="0" dirty="0" err="1" smtClean="0"/>
                        <a:t>Resv</a:t>
                      </a:r>
                      <a:r>
                        <a:rPr lang="en-US" sz="1200" baseline="0" dirty="0" smtClean="0"/>
                        <a:t> message with </a:t>
                      </a:r>
                      <a:r>
                        <a:rPr lang="en-US" sz="1200" baseline="0" dirty="0" smtClean="0">
                          <a:solidFill>
                            <a:srgbClr val="0000CC"/>
                          </a:solidFill>
                        </a:rPr>
                        <a:t>Ingress-Protection</a:t>
                      </a:r>
                      <a:r>
                        <a:rPr lang="en-US" sz="1200" baseline="0" dirty="0" smtClean="0"/>
                        <a:t> object.</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 Primary ingress changes the path for the primary LSP. The new path for the LSP will be: the proxy-ingress (i.e., the primary ingress), the backup ingress, the primary ingress, the next hop(s) of the primary ingress, and so on.</a:t>
                      </a:r>
                    </a:p>
                  </a:txBody>
                  <a:tcPr/>
                </a:tc>
              </a:tr>
              <a:tr h="185420">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 Primary ingress adds a new object (</a:t>
                      </a:r>
                      <a:r>
                        <a:rPr lang="en-US" sz="1200" dirty="0" smtClean="0">
                          <a:solidFill>
                            <a:srgbClr val="0000CC"/>
                          </a:solidFill>
                        </a:rPr>
                        <a:t>Ingress-Protection</a:t>
                      </a:r>
                      <a:r>
                        <a:rPr lang="en-US" sz="1200" dirty="0" smtClean="0"/>
                        <a:t>) into the Path and </a:t>
                      </a:r>
                      <a:r>
                        <a:rPr lang="en-US" sz="1200" dirty="0" err="1" smtClean="0"/>
                        <a:t>Resv</a:t>
                      </a:r>
                      <a:r>
                        <a:rPr lang="en-US" sz="1200" dirty="0" smtClean="0"/>
                        <a:t> messages for the primary LSP to the backup ingress.</a:t>
                      </a:r>
                      <a:endParaRPr lang="en-US" sz="1200" dirty="0"/>
                    </a:p>
                  </a:txBody>
                  <a:tcPr/>
                </a:tc>
              </a:tr>
              <a:tr h="185420">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 Primary ingress specially handles the Path and </a:t>
                      </a:r>
                      <a:r>
                        <a:rPr lang="en-US" sz="1200" dirty="0" err="1" smtClean="0"/>
                        <a:t>Resv</a:t>
                      </a:r>
                      <a:r>
                        <a:rPr lang="en-US" sz="1200" dirty="0" smtClean="0"/>
                        <a:t> messages w/</a:t>
                      </a:r>
                      <a:r>
                        <a:rPr lang="en-US" sz="1200" dirty="0" smtClean="0">
                          <a:solidFill>
                            <a:srgbClr val="0000CC"/>
                          </a:solidFill>
                        </a:rPr>
                        <a:t> Ingress-Protection </a:t>
                      </a:r>
                      <a:r>
                        <a:rPr lang="en-US" sz="1200" dirty="0" smtClean="0"/>
                        <a:t>for the primary LSP from and/or to the backup ingress.</a:t>
                      </a:r>
                      <a:endParaRPr lang="en-US" sz="1200" dirty="0"/>
                    </a:p>
                  </a:txBody>
                  <a:tcPr/>
                </a:tc>
              </a:tr>
              <a:tr h="185420">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6) Backup ingress specially handles the Path and </a:t>
                      </a:r>
                      <a:r>
                        <a:rPr lang="en-US" sz="1200" dirty="0" err="1" smtClean="0"/>
                        <a:t>Resv</a:t>
                      </a:r>
                      <a:r>
                        <a:rPr lang="en-US" sz="1200" dirty="0" smtClean="0"/>
                        <a:t> messages w/ </a:t>
                      </a:r>
                      <a:r>
                        <a:rPr lang="en-US" sz="1200" dirty="0" smtClean="0">
                          <a:solidFill>
                            <a:srgbClr val="0000CC"/>
                          </a:solidFill>
                        </a:rPr>
                        <a:t>Ingress-Protection</a:t>
                      </a:r>
                      <a:r>
                        <a:rPr lang="en-US" sz="1200" dirty="0" smtClean="0"/>
                        <a:t> for the primary LSP from and/or to the primary ingress. The procedures on the backup ingress for specially handling the Path and </a:t>
                      </a:r>
                      <a:r>
                        <a:rPr lang="en-US" sz="1200" dirty="0" err="1" smtClean="0"/>
                        <a:t>Resv</a:t>
                      </a:r>
                      <a:r>
                        <a:rPr lang="en-US" sz="1200" dirty="0" smtClean="0"/>
                        <a:t> messages are different from those on the primary ingress.</a:t>
                      </a:r>
                      <a:endParaRPr lang="en-US" sz="1200" dirty="0"/>
                    </a:p>
                  </a:txBody>
                  <a:tcPr/>
                </a:tc>
              </a:tr>
              <a:tr h="185420">
                <a:tc gridSpan="2">
                  <a:txBody>
                    <a:bodyPr/>
                    <a:lstStyle/>
                    <a:p>
                      <a:pPr algn="l"/>
                      <a:r>
                        <a:rPr lang="en-US" sz="1200" dirty="0" smtClean="0"/>
                        <a:t>When the primary ingress fails, the backup ingress can not get any Path messages from the</a:t>
                      </a:r>
                      <a:r>
                        <a:rPr lang="en-US" sz="1200" baseline="0" dirty="0" smtClean="0"/>
                        <a:t> primary ingress</a:t>
                      </a:r>
                      <a:r>
                        <a:rPr lang="en-US" sz="1200" dirty="0" smtClean="0"/>
                        <a:t> (i.e., the proxy-ingress or the primary ingress), thus it must keep the Path message(s) originally received from the primary ingress, update the message(s) and put the message(s) into the bypass LSP tunnel to the next hop(s) of the primary ingress.</a:t>
                      </a:r>
                    </a:p>
                  </a:txBody>
                  <a:tcPr/>
                </a:tc>
                <a:tc hMerge="1">
                  <a:txBody>
                    <a:bodyPr/>
                    <a:lstStyle/>
                    <a:p>
                      <a:pPr algn="l"/>
                      <a:endParaRPr lang="en-US" sz="1200" dirty="0"/>
                    </a:p>
                  </a:txBody>
                  <a:tcPr/>
                </a:tc>
              </a:tr>
              <a:tr h="185420">
                <a:tc gridSpan="2">
                  <a:txBody>
                    <a:bodyPr/>
                    <a:lstStyle/>
                    <a:p>
                      <a:pPr algn="l"/>
                      <a:r>
                        <a:rPr lang="en-US" sz="1200" dirty="0" smtClean="0"/>
                        <a:t>When the primary ingress fails, the backup ingress can not send any </a:t>
                      </a:r>
                      <a:r>
                        <a:rPr lang="en-US" sz="1200" dirty="0" err="1" smtClean="0"/>
                        <a:t>Resv</a:t>
                      </a:r>
                      <a:r>
                        <a:rPr lang="en-US" sz="1200" dirty="0" smtClean="0"/>
                        <a:t> message(s) to its primary</a:t>
                      </a:r>
                      <a:r>
                        <a:rPr lang="en-US" sz="1200" baseline="0" dirty="0" smtClean="0"/>
                        <a:t> ingress</a:t>
                      </a:r>
                      <a:r>
                        <a:rPr lang="en-US" sz="1200" dirty="0" smtClean="0"/>
                        <a:t> (i.e.,  its</a:t>
                      </a:r>
                      <a:r>
                        <a:rPr lang="en-US" sz="1200" baseline="0" dirty="0" smtClean="0"/>
                        <a:t> previous hop</a:t>
                      </a:r>
                      <a:r>
                        <a:rPr lang="en-US" sz="1200" dirty="0" smtClean="0"/>
                        <a:t> proxy-ingress or the primary ingress), thus it should keep the </a:t>
                      </a:r>
                      <a:r>
                        <a:rPr lang="en-US" sz="1200" dirty="0" err="1" smtClean="0"/>
                        <a:t>Resv</a:t>
                      </a:r>
                      <a:r>
                        <a:rPr lang="en-US" sz="1200" dirty="0" smtClean="0"/>
                        <a:t> message(s) originally received  and update the message(s) such as setting Protection-in-use.</a:t>
                      </a:r>
                    </a:p>
                  </a:txBody>
                  <a:tcPr/>
                </a:tc>
                <a:tc hMerge="1">
                  <a:txBody>
                    <a:bodyPr/>
                    <a:lstStyle/>
                    <a:p>
                      <a:pPr algn="l"/>
                      <a:endParaRPr lang="en-US" sz="1200" dirty="0"/>
                    </a:p>
                  </a:txBody>
                  <a:tcPr/>
                </a:tc>
              </a:tr>
            </a:tbl>
          </a:graphicData>
        </a:graphic>
      </p:graphicFrame>
      <p:sp>
        <p:nvSpPr>
          <p:cNvPr id="4" name="灯片编号占位符 5"/>
          <p:cNvSpPr txBox="1">
            <a:spLocks noGrp="1"/>
          </p:cNvSpPr>
          <p:nvPr/>
        </p:nvSpPr>
        <p:spPr bwMode="auto">
          <a:xfrm>
            <a:off x="3657600" y="6477000"/>
            <a:ext cx="1905000" cy="381000"/>
          </a:xfrm>
          <a:prstGeom prst="rect">
            <a:avLst/>
          </a:prstGeom>
          <a:noFill/>
          <a:ln>
            <a:miter lim="800000"/>
            <a:headEnd/>
            <a:tailEnd/>
          </a:ln>
        </p:spPr>
        <p:txBody>
          <a:bodyPr anchor="b"/>
          <a:lstStyle/>
          <a:p>
            <a:pPr algn="ctr">
              <a:defRPr/>
            </a:pPr>
            <a:fld id="{7DA45D2C-FC9C-45EE-8706-40ADB0548C22}" type="slidenum">
              <a:rPr lang="zh-CN" altLang="en-US" sz="1400">
                <a:latin typeface="+mn-lt"/>
                <a:ea typeface="宋体" charset="-122"/>
              </a:rPr>
              <a:pPr algn="ctr">
                <a:defRPr/>
              </a:pPr>
              <a:t>5</a:t>
            </a:fld>
            <a:endParaRPr lang="en-US" altLang="zh-CN" sz="1400" dirty="0">
              <a:latin typeface="+mn-lt"/>
              <a:ea typeface="宋体"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灯片编号占位符 5"/>
          <p:cNvSpPr txBox="1">
            <a:spLocks noGrp="1"/>
          </p:cNvSpPr>
          <p:nvPr/>
        </p:nvSpPr>
        <p:spPr bwMode="auto">
          <a:xfrm>
            <a:off x="3657600" y="6477000"/>
            <a:ext cx="1905000" cy="381000"/>
          </a:xfrm>
          <a:prstGeom prst="rect">
            <a:avLst/>
          </a:prstGeom>
          <a:noFill/>
          <a:ln>
            <a:miter lim="800000"/>
            <a:headEnd/>
            <a:tailEnd/>
          </a:ln>
        </p:spPr>
        <p:txBody>
          <a:bodyPr anchor="b"/>
          <a:lstStyle/>
          <a:p>
            <a:pPr algn="ctr">
              <a:defRPr/>
            </a:pPr>
            <a:fld id="{7DA45D2C-FC9C-45EE-8706-40ADB0548C22}" type="slidenum">
              <a:rPr lang="zh-CN" altLang="en-US" sz="1400">
                <a:latin typeface="+mn-lt"/>
                <a:ea typeface="宋体" charset="-122"/>
              </a:rPr>
              <a:pPr algn="ctr">
                <a:defRPr/>
              </a:pPr>
              <a:t>6</a:t>
            </a:fld>
            <a:endParaRPr lang="en-US" altLang="zh-CN" sz="1400" dirty="0">
              <a:latin typeface="+mn-lt"/>
              <a:ea typeface="宋体" charset="-122"/>
            </a:endParaRPr>
          </a:p>
        </p:txBody>
      </p:sp>
      <p:sp>
        <p:nvSpPr>
          <p:cNvPr id="41988" name="Rectangle 6"/>
          <p:cNvSpPr>
            <a:spLocks noGrp="1" noChangeArrowheads="1"/>
          </p:cNvSpPr>
          <p:nvPr>
            <p:ph type="title" idx="4294967295"/>
          </p:nvPr>
        </p:nvSpPr>
        <p:spPr>
          <a:xfrm>
            <a:off x="228600" y="39687"/>
            <a:ext cx="8915400" cy="493713"/>
          </a:xfrm>
        </p:spPr>
        <p:txBody>
          <a:bodyPr/>
          <a:lstStyle/>
          <a:p>
            <a:r>
              <a:rPr lang="en-US" altLang="zh-CN" sz="2800" dirty="0" smtClean="0">
                <a:solidFill>
                  <a:srgbClr val="FF3300"/>
                </a:solidFill>
                <a:latin typeface="宋体" pitchFamily="2" charset="-122"/>
              </a:rPr>
              <a:t>Relay-Message Method with Example </a:t>
            </a:r>
            <a:endParaRPr lang="en-US" altLang="zh-CN" sz="2800" dirty="0">
              <a:solidFill>
                <a:srgbClr val="FF3300"/>
              </a:solidFill>
              <a:latin typeface="宋体" pitchFamily="2" charset="-122"/>
            </a:endParaRPr>
          </a:p>
        </p:txBody>
      </p:sp>
      <p:grpSp>
        <p:nvGrpSpPr>
          <p:cNvPr id="189" name="Group 188"/>
          <p:cNvGrpSpPr/>
          <p:nvPr/>
        </p:nvGrpSpPr>
        <p:grpSpPr>
          <a:xfrm>
            <a:off x="304800" y="1066800"/>
            <a:ext cx="8539162" cy="2514600"/>
            <a:chOff x="304800" y="1633538"/>
            <a:chExt cx="8539162" cy="2514600"/>
          </a:xfrm>
        </p:grpSpPr>
        <p:pic>
          <p:nvPicPr>
            <p:cNvPr id="190" name="Picture 4" descr="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48200" y="1633538"/>
              <a:ext cx="4195762" cy="2438400"/>
            </a:xfrm>
            <a:prstGeom prst="rect">
              <a:avLst/>
            </a:prstGeom>
            <a:noFill/>
            <a:ln w="9525">
              <a:noFill/>
              <a:miter lim="800000"/>
              <a:headEnd/>
              <a:tailEnd/>
            </a:ln>
          </p:spPr>
        </p:pic>
        <p:sp>
          <p:nvSpPr>
            <p:cNvPr id="191" name="Text Box 223"/>
            <p:cNvSpPr txBox="1">
              <a:spLocks noChangeArrowheads="1"/>
            </p:cNvSpPr>
            <p:nvPr/>
          </p:nvSpPr>
          <p:spPr bwMode="auto">
            <a:xfrm>
              <a:off x="7086600" y="17494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PE1</a:t>
              </a:r>
            </a:p>
          </p:txBody>
        </p:sp>
        <p:sp>
          <p:nvSpPr>
            <p:cNvPr id="192" name="Text Box 224"/>
            <p:cNvSpPr txBox="1">
              <a:spLocks noChangeArrowheads="1"/>
            </p:cNvSpPr>
            <p:nvPr/>
          </p:nvSpPr>
          <p:spPr bwMode="auto">
            <a:xfrm>
              <a:off x="7821613" y="21304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PE2</a:t>
              </a:r>
            </a:p>
          </p:txBody>
        </p:sp>
        <p:sp>
          <p:nvSpPr>
            <p:cNvPr id="193" name="Text Box 225"/>
            <p:cNvSpPr txBox="1">
              <a:spLocks noChangeArrowheads="1"/>
            </p:cNvSpPr>
            <p:nvPr/>
          </p:nvSpPr>
          <p:spPr bwMode="auto">
            <a:xfrm>
              <a:off x="4643437" y="35782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PE6</a:t>
              </a:r>
            </a:p>
          </p:txBody>
        </p:sp>
        <p:sp>
          <p:nvSpPr>
            <p:cNvPr id="194" name="Text Box 226"/>
            <p:cNvSpPr txBox="1">
              <a:spLocks noChangeArrowheads="1"/>
            </p:cNvSpPr>
            <p:nvPr/>
          </p:nvSpPr>
          <p:spPr bwMode="auto">
            <a:xfrm>
              <a:off x="4343400" y="2133600"/>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PE5</a:t>
              </a:r>
            </a:p>
          </p:txBody>
        </p:sp>
        <p:sp>
          <p:nvSpPr>
            <p:cNvPr id="195" name="Text Box 227"/>
            <p:cNvSpPr txBox="1">
              <a:spLocks noChangeArrowheads="1"/>
            </p:cNvSpPr>
            <p:nvPr/>
          </p:nvSpPr>
          <p:spPr bwMode="auto">
            <a:xfrm>
              <a:off x="7848600" y="37496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charset="0"/>
                </a:rPr>
                <a:t>PE4</a:t>
              </a:r>
            </a:p>
          </p:txBody>
        </p:sp>
        <p:sp>
          <p:nvSpPr>
            <p:cNvPr id="198" name="Text Box 228"/>
            <p:cNvSpPr txBox="1">
              <a:spLocks noChangeArrowheads="1"/>
            </p:cNvSpPr>
            <p:nvPr/>
          </p:nvSpPr>
          <p:spPr bwMode="auto">
            <a:xfrm>
              <a:off x="8132763" y="31337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charset="0"/>
                </a:rPr>
                <a:t>PE3</a:t>
              </a:r>
            </a:p>
          </p:txBody>
        </p:sp>
        <p:grpSp>
          <p:nvGrpSpPr>
            <p:cNvPr id="199" name="Group 247"/>
            <p:cNvGrpSpPr>
              <a:grpSpLocks noChangeAspect="1"/>
            </p:cNvGrpSpPr>
            <p:nvPr/>
          </p:nvGrpSpPr>
          <p:grpSpPr bwMode="auto">
            <a:xfrm>
              <a:off x="4622800" y="2235198"/>
              <a:ext cx="555625" cy="490538"/>
              <a:chOff x="3810" y="540"/>
              <a:chExt cx="506" cy="480"/>
            </a:xfrm>
          </p:grpSpPr>
          <p:sp>
            <p:nvSpPr>
              <p:cNvPr id="348"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9"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50"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51"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52"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53"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54"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55"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56"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57"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0" name="Group 258"/>
            <p:cNvGrpSpPr>
              <a:grpSpLocks noChangeAspect="1"/>
            </p:cNvGrpSpPr>
            <p:nvPr/>
          </p:nvGrpSpPr>
          <p:grpSpPr bwMode="auto">
            <a:xfrm>
              <a:off x="8078788" y="3316288"/>
              <a:ext cx="555625" cy="490538"/>
              <a:chOff x="3810" y="540"/>
              <a:chExt cx="506" cy="480"/>
            </a:xfrm>
          </p:grpSpPr>
          <p:sp>
            <p:nvSpPr>
              <p:cNvPr id="338" name="Freeform 25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9"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40" name="Freeform 26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41" name="Freeform 26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42" name="Freeform 26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43"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44" name="Freeform 26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45" name="Freeform 26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46" name="Freeform 26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47" name="Freeform 26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1" name="Group 269"/>
            <p:cNvGrpSpPr>
              <a:grpSpLocks noChangeAspect="1"/>
            </p:cNvGrpSpPr>
            <p:nvPr/>
          </p:nvGrpSpPr>
          <p:grpSpPr bwMode="auto">
            <a:xfrm>
              <a:off x="7467600" y="3657600"/>
              <a:ext cx="555625" cy="490538"/>
              <a:chOff x="3810" y="540"/>
              <a:chExt cx="506" cy="480"/>
            </a:xfrm>
          </p:grpSpPr>
          <p:sp>
            <p:nvSpPr>
              <p:cNvPr id="328" name="Freeform 27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9"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30" name="Freeform 27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31" name="Freeform 27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32" name="Freeform 27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33"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34" name="Freeform 27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35" name="Freeform 27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36" name="Freeform 27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37" name="Freeform 27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2" name="Group 280"/>
            <p:cNvGrpSpPr>
              <a:grpSpLocks noChangeAspect="1"/>
            </p:cNvGrpSpPr>
            <p:nvPr/>
          </p:nvGrpSpPr>
          <p:grpSpPr bwMode="auto">
            <a:xfrm>
              <a:off x="7467600" y="1676400"/>
              <a:ext cx="555625" cy="490538"/>
              <a:chOff x="3810" y="540"/>
              <a:chExt cx="506" cy="480"/>
            </a:xfrm>
          </p:grpSpPr>
          <p:sp>
            <p:nvSpPr>
              <p:cNvPr id="318" name="Freeform 28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9"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20" name="Freeform 28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21" name="Freeform 28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22" name="Freeform 28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23"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24" name="Freeform 28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25" name="Freeform 28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26" name="Freeform 28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27" name="Freeform 29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3" name="Group 291"/>
            <p:cNvGrpSpPr>
              <a:grpSpLocks noChangeAspect="1"/>
            </p:cNvGrpSpPr>
            <p:nvPr/>
          </p:nvGrpSpPr>
          <p:grpSpPr bwMode="auto">
            <a:xfrm>
              <a:off x="7772400" y="2286000"/>
              <a:ext cx="555625" cy="490538"/>
              <a:chOff x="3810" y="540"/>
              <a:chExt cx="506" cy="480"/>
            </a:xfrm>
          </p:grpSpPr>
          <p:sp>
            <p:nvSpPr>
              <p:cNvPr id="308"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9"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10"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11"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12"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13"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14"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15"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16"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17"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4" name="Group 306"/>
            <p:cNvGrpSpPr>
              <a:grpSpLocks noChangeAspect="1"/>
            </p:cNvGrpSpPr>
            <p:nvPr/>
          </p:nvGrpSpPr>
          <p:grpSpPr bwMode="auto">
            <a:xfrm>
              <a:off x="6205538" y="2163763"/>
              <a:ext cx="555625" cy="490538"/>
              <a:chOff x="3810" y="540"/>
              <a:chExt cx="506" cy="480"/>
            </a:xfrm>
          </p:grpSpPr>
          <p:sp>
            <p:nvSpPr>
              <p:cNvPr id="298"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9"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00"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301"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302"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303"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304"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305"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306"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307"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5" name="Group 317"/>
            <p:cNvGrpSpPr>
              <a:grpSpLocks noChangeAspect="1"/>
            </p:cNvGrpSpPr>
            <p:nvPr/>
          </p:nvGrpSpPr>
          <p:grpSpPr bwMode="auto">
            <a:xfrm>
              <a:off x="7162800" y="3124198"/>
              <a:ext cx="555625" cy="490538"/>
              <a:chOff x="3810" y="540"/>
              <a:chExt cx="506" cy="480"/>
            </a:xfrm>
          </p:grpSpPr>
          <p:sp>
            <p:nvSpPr>
              <p:cNvPr id="288"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9"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90"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91"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92"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93"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94"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95"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96"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97"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6" name="Group 328"/>
            <p:cNvGrpSpPr>
              <a:grpSpLocks noChangeAspect="1"/>
            </p:cNvGrpSpPr>
            <p:nvPr/>
          </p:nvGrpSpPr>
          <p:grpSpPr bwMode="auto">
            <a:xfrm>
              <a:off x="6934200" y="2057400"/>
              <a:ext cx="555625" cy="490538"/>
              <a:chOff x="3810" y="540"/>
              <a:chExt cx="506" cy="480"/>
            </a:xfrm>
          </p:grpSpPr>
          <p:sp>
            <p:nvSpPr>
              <p:cNvPr id="278"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9"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80"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81"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82"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83"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84"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85"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86"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87"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7" name="Group 339"/>
            <p:cNvGrpSpPr>
              <a:grpSpLocks noChangeAspect="1"/>
            </p:cNvGrpSpPr>
            <p:nvPr/>
          </p:nvGrpSpPr>
          <p:grpSpPr bwMode="auto">
            <a:xfrm>
              <a:off x="5918200" y="1658938"/>
              <a:ext cx="555625" cy="490538"/>
              <a:chOff x="3810" y="540"/>
              <a:chExt cx="506" cy="480"/>
            </a:xfrm>
          </p:grpSpPr>
          <p:sp>
            <p:nvSpPr>
              <p:cNvPr id="268" name="Freeform 340"/>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9"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70" name="Freeform 342"/>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71" name="Freeform 343"/>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72" name="Freeform 344"/>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73"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74" name="Freeform 346"/>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75" name="Freeform 347"/>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76" name="Freeform 348"/>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7" name="Freeform 349"/>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8" name="Group 350"/>
            <p:cNvGrpSpPr>
              <a:grpSpLocks noChangeAspect="1"/>
            </p:cNvGrpSpPr>
            <p:nvPr/>
          </p:nvGrpSpPr>
          <p:grpSpPr bwMode="auto">
            <a:xfrm>
              <a:off x="5486400" y="2666998"/>
              <a:ext cx="555625" cy="490538"/>
              <a:chOff x="3810" y="540"/>
              <a:chExt cx="506" cy="480"/>
            </a:xfrm>
          </p:grpSpPr>
          <p:sp>
            <p:nvSpPr>
              <p:cNvPr id="258"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9"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60"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61"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62"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63"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64"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65"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6"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67"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9" name="Group 361"/>
            <p:cNvGrpSpPr>
              <a:grpSpLocks noChangeAspect="1"/>
            </p:cNvGrpSpPr>
            <p:nvPr/>
          </p:nvGrpSpPr>
          <p:grpSpPr bwMode="auto">
            <a:xfrm>
              <a:off x="6278563" y="3098798"/>
              <a:ext cx="555625" cy="490538"/>
              <a:chOff x="3810" y="540"/>
              <a:chExt cx="506" cy="480"/>
            </a:xfrm>
          </p:grpSpPr>
          <p:sp>
            <p:nvSpPr>
              <p:cNvPr id="248"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49"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50"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51"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52"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53"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54"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55"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56"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57"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0" name="Group 372"/>
            <p:cNvGrpSpPr>
              <a:grpSpLocks noChangeAspect="1"/>
            </p:cNvGrpSpPr>
            <p:nvPr/>
          </p:nvGrpSpPr>
          <p:grpSpPr bwMode="auto">
            <a:xfrm>
              <a:off x="4694238" y="3098798"/>
              <a:ext cx="555625" cy="490538"/>
              <a:chOff x="3810" y="540"/>
              <a:chExt cx="506" cy="480"/>
            </a:xfrm>
          </p:grpSpPr>
          <p:sp>
            <p:nvSpPr>
              <p:cNvPr id="238" name="Freeform 373"/>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39"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40" name="Freeform 375"/>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41" name="Freeform 376"/>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42" name="Freeform 377"/>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43"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44" name="Freeform 379"/>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45" name="Freeform 380"/>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46" name="Freeform 381"/>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47" name="Freeform 382"/>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1" name="Group 383"/>
            <p:cNvGrpSpPr>
              <a:grpSpLocks noChangeAspect="1"/>
            </p:cNvGrpSpPr>
            <p:nvPr/>
          </p:nvGrpSpPr>
          <p:grpSpPr bwMode="auto">
            <a:xfrm>
              <a:off x="5414963" y="3316288"/>
              <a:ext cx="555625" cy="490538"/>
              <a:chOff x="3810" y="540"/>
              <a:chExt cx="506" cy="480"/>
            </a:xfrm>
          </p:grpSpPr>
          <p:sp>
            <p:nvSpPr>
              <p:cNvPr id="228"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29"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30"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31"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32"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33"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34"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35"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36"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37"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12" name="Line 394"/>
            <p:cNvSpPr>
              <a:spLocks noChangeShapeType="1"/>
            </p:cNvSpPr>
            <p:nvPr/>
          </p:nvSpPr>
          <p:spPr bwMode="auto">
            <a:xfrm>
              <a:off x="7391400" y="3352800"/>
              <a:ext cx="968375" cy="120650"/>
            </a:xfrm>
            <a:prstGeom prst="line">
              <a:avLst/>
            </a:prstGeom>
            <a:noFill/>
            <a:ln w="38100">
              <a:solidFill>
                <a:srgbClr val="FF0000"/>
              </a:solidFill>
              <a:round/>
              <a:headEnd/>
              <a:tailEnd type="triangle" w="med" len="med"/>
            </a:ln>
          </p:spPr>
          <p:txBody>
            <a:bodyPr wrap="none" anchor="ctr"/>
            <a:lstStyle/>
            <a:p>
              <a:endParaRPr lang="en-US"/>
            </a:p>
          </p:txBody>
        </p:sp>
        <p:sp>
          <p:nvSpPr>
            <p:cNvPr id="213" name="Line 397"/>
            <p:cNvSpPr>
              <a:spLocks noChangeShapeType="1"/>
            </p:cNvSpPr>
            <p:nvPr/>
          </p:nvSpPr>
          <p:spPr bwMode="auto">
            <a:xfrm flipV="1">
              <a:off x="7210425" y="1828799"/>
              <a:ext cx="561975" cy="293688"/>
            </a:xfrm>
            <a:prstGeom prst="line">
              <a:avLst/>
            </a:prstGeom>
            <a:noFill/>
            <a:ln w="38100">
              <a:solidFill>
                <a:srgbClr val="FF0000"/>
              </a:solidFill>
              <a:round/>
              <a:headEnd/>
              <a:tailEnd type="triangle" w="med" len="med"/>
            </a:ln>
          </p:spPr>
          <p:txBody>
            <a:bodyPr wrap="none" anchor="ctr"/>
            <a:lstStyle/>
            <a:p>
              <a:endParaRPr lang="en-US"/>
            </a:p>
          </p:txBody>
        </p:sp>
        <p:sp>
          <p:nvSpPr>
            <p:cNvPr id="214" name="Line 398"/>
            <p:cNvSpPr>
              <a:spLocks noChangeShapeType="1"/>
            </p:cNvSpPr>
            <p:nvPr/>
          </p:nvSpPr>
          <p:spPr bwMode="auto">
            <a:xfrm flipV="1">
              <a:off x="6710363" y="21383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15" name="Line 399"/>
            <p:cNvSpPr>
              <a:spLocks noChangeShapeType="1"/>
            </p:cNvSpPr>
            <p:nvPr/>
          </p:nvSpPr>
          <p:spPr bwMode="auto">
            <a:xfrm flipV="1">
              <a:off x="6781801" y="3352800"/>
              <a:ext cx="533400" cy="106363"/>
            </a:xfrm>
            <a:prstGeom prst="line">
              <a:avLst/>
            </a:prstGeom>
            <a:noFill/>
            <a:ln w="38100">
              <a:solidFill>
                <a:srgbClr val="FF0000"/>
              </a:solidFill>
              <a:round/>
              <a:headEnd/>
              <a:tailEnd type="triangle" w="med" len="med"/>
            </a:ln>
          </p:spPr>
          <p:txBody>
            <a:bodyPr wrap="none" anchor="ctr"/>
            <a:lstStyle/>
            <a:p>
              <a:endParaRPr lang="en-US"/>
            </a:p>
          </p:txBody>
        </p:sp>
        <p:sp>
          <p:nvSpPr>
            <p:cNvPr id="216" name="Line 400"/>
            <p:cNvSpPr>
              <a:spLocks noChangeShapeType="1"/>
            </p:cNvSpPr>
            <p:nvPr/>
          </p:nvSpPr>
          <p:spPr bwMode="auto">
            <a:xfrm flipV="1">
              <a:off x="5799138" y="24177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17" name="Line 401"/>
            <p:cNvSpPr>
              <a:spLocks noChangeShapeType="1"/>
            </p:cNvSpPr>
            <p:nvPr/>
          </p:nvSpPr>
          <p:spPr bwMode="auto">
            <a:xfrm>
              <a:off x="5799138" y="28606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18" name="Line 402"/>
            <p:cNvSpPr>
              <a:spLocks noChangeShapeType="1"/>
            </p:cNvSpPr>
            <p:nvPr/>
          </p:nvSpPr>
          <p:spPr bwMode="auto">
            <a:xfrm flipV="1">
              <a:off x="5813425" y="18970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19" name="Line 403"/>
            <p:cNvSpPr>
              <a:spLocks noChangeShapeType="1"/>
            </p:cNvSpPr>
            <p:nvPr/>
          </p:nvSpPr>
          <p:spPr bwMode="auto">
            <a:xfrm flipV="1">
              <a:off x="5584825" y="28114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20" name="Line 404"/>
            <p:cNvSpPr>
              <a:spLocks noChangeShapeType="1"/>
            </p:cNvSpPr>
            <p:nvPr/>
          </p:nvSpPr>
          <p:spPr bwMode="auto">
            <a:xfrm>
              <a:off x="4929188" y="33210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21" name="Line 405"/>
            <p:cNvSpPr>
              <a:spLocks noChangeShapeType="1"/>
            </p:cNvSpPr>
            <p:nvPr/>
          </p:nvSpPr>
          <p:spPr bwMode="auto">
            <a:xfrm>
              <a:off x="4929188" y="24066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22" name="Line 233"/>
            <p:cNvSpPr>
              <a:spLocks noChangeShapeType="1"/>
            </p:cNvSpPr>
            <p:nvPr/>
          </p:nvSpPr>
          <p:spPr bwMode="auto">
            <a:xfrm>
              <a:off x="4975225" y="2582863"/>
              <a:ext cx="0" cy="609600"/>
            </a:xfrm>
            <a:prstGeom prst="line">
              <a:avLst/>
            </a:prstGeom>
            <a:noFill/>
            <a:ln w="19050">
              <a:solidFill>
                <a:schemeClr val="tx1"/>
              </a:solidFill>
              <a:round/>
              <a:headEnd/>
              <a:tailEnd/>
            </a:ln>
          </p:spPr>
          <p:txBody>
            <a:bodyPr wrap="none" anchor="ctr"/>
            <a:lstStyle/>
            <a:p>
              <a:endParaRPr lang="en-US"/>
            </a:p>
          </p:txBody>
        </p:sp>
        <p:sp>
          <p:nvSpPr>
            <p:cNvPr id="223" name="Line 233"/>
            <p:cNvSpPr>
              <a:spLocks noChangeShapeType="1"/>
            </p:cNvSpPr>
            <p:nvPr/>
          </p:nvSpPr>
          <p:spPr bwMode="auto">
            <a:xfrm>
              <a:off x="4648200" y="2667000"/>
              <a:ext cx="0" cy="533400"/>
            </a:xfrm>
            <a:prstGeom prst="line">
              <a:avLst/>
            </a:prstGeom>
            <a:noFill/>
            <a:ln w="19050">
              <a:solidFill>
                <a:srgbClr val="0000CC"/>
              </a:solidFill>
              <a:round/>
              <a:headEnd/>
              <a:tailEnd type="triangle" w="med" len="med"/>
            </a:ln>
          </p:spPr>
          <p:txBody>
            <a:bodyPr wrap="none" anchor="ctr"/>
            <a:lstStyle/>
            <a:p>
              <a:endParaRPr lang="en-US"/>
            </a:p>
          </p:txBody>
        </p:sp>
        <p:sp>
          <p:nvSpPr>
            <p:cNvPr id="224" name="AutoShape 182"/>
            <p:cNvSpPr>
              <a:spLocks noChangeArrowheads="1"/>
            </p:cNvSpPr>
            <p:nvPr/>
          </p:nvSpPr>
          <p:spPr bwMode="auto">
            <a:xfrm>
              <a:off x="304800" y="1981200"/>
              <a:ext cx="4114800" cy="533400"/>
            </a:xfrm>
            <a:prstGeom prst="wedgeRoundRectCallout">
              <a:avLst>
                <a:gd name="adj1" fmla="val 53134"/>
                <a:gd name="adj2" fmla="val 33456"/>
                <a:gd name="adj3" fmla="val 16667"/>
              </a:avLst>
            </a:prstGeom>
            <a:noFill/>
            <a:ln w="9525">
              <a:solidFill>
                <a:schemeClr val="tx1"/>
              </a:solidFill>
              <a:miter lim="800000"/>
              <a:headEnd/>
              <a:tailEnd/>
            </a:ln>
            <a:effectLst/>
          </p:spPr>
          <p:txBody>
            <a:bodyPr/>
            <a:lstStyle/>
            <a:p>
              <a:r>
                <a:rPr lang="en-US" altLang="zh-CN" sz="1200" dirty="0" smtClean="0">
                  <a:ea typeface="宋体" pitchFamily="2" charset="-122"/>
                </a:rPr>
                <a:t>1. Ingress PE5 </a:t>
              </a:r>
              <a:r>
                <a:rPr lang="en-US" altLang="zh-CN" sz="1200" dirty="0">
                  <a:ea typeface="宋体" pitchFamily="2" charset="-122"/>
                </a:rPr>
                <a:t>sends</a:t>
              </a:r>
              <a:r>
                <a:rPr lang="en-US" altLang="zh-CN" sz="1200" dirty="0">
                  <a:solidFill>
                    <a:srgbClr val="0000CC"/>
                  </a:solidFill>
                  <a:ea typeface="宋体" pitchFamily="2" charset="-122"/>
                </a:rPr>
                <a:t> Path </a:t>
              </a:r>
              <a:r>
                <a:rPr lang="en-US" altLang="zh-CN" sz="1200" dirty="0" smtClean="0">
                  <a:solidFill>
                    <a:srgbClr val="0000CC"/>
                  </a:solidFill>
                </a:rPr>
                <a:t>w/ INGRESS_PROTECTION</a:t>
              </a:r>
              <a:r>
                <a:rPr lang="en-US" altLang="zh-CN" sz="1200" dirty="0" smtClean="0">
                  <a:ea typeface="宋体" pitchFamily="2" charset="-122"/>
                </a:rPr>
                <a:t> </a:t>
              </a:r>
              <a:r>
                <a:rPr lang="en-US" altLang="zh-CN" sz="1200" dirty="0">
                  <a:ea typeface="宋体" pitchFamily="2" charset="-122"/>
                </a:rPr>
                <a:t>to backup ingress </a:t>
              </a:r>
              <a:r>
                <a:rPr lang="en-US" altLang="zh-CN" sz="1200" dirty="0" smtClean="0">
                  <a:ea typeface="宋体" pitchFamily="2" charset="-122"/>
                </a:rPr>
                <a:t>PE6 after </a:t>
              </a:r>
              <a:r>
                <a:rPr lang="en-US" altLang="zh-CN" sz="1200" dirty="0" smtClean="0"/>
                <a:t>primary</a:t>
              </a:r>
              <a:r>
                <a:rPr lang="en-US" altLang="zh-CN" sz="1200" dirty="0" smtClean="0">
                  <a:ea typeface="宋体" pitchFamily="2" charset="-122"/>
                </a:rPr>
                <a:t> LSP is set up</a:t>
              </a:r>
            </a:p>
          </p:txBody>
        </p:sp>
        <p:sp>
          <p:nvSpPr>
            <p:cNvPr id="225" name="Line 233"/>
            <p:cNvSpPr>
              <a:spLocks noChangeShapeType="1"/>
            </p:cNvSpPr>
            <p:nvPr/>
          </p:nvSpPr>
          <p:spPr bwMode="auto">
            <a:xfrm flipH="1" flipV="1">
              <a:off x="4724400" y="2743200"/>
              <a:ext cx="0" cy="381000"/>
            </a:xfrm>
            <a:prstGeom prst="line">
              <a:avLst/>
            </a:prstGeom>
            <a:noFill/>
            <a:ln w="19050">
              <a:solidFill>
                <a:schemeClr val="hlink"/>
              </a:solidFill>
              <a:round/>
              <a:headEnd/>
              <a:tailEnd type="triangle" w="med" len="med"/>
            </a:ln>
          </p:spPr>
          <p:txBody>
            <a:bodyPr wrap="none" anchor="ctr"/>
            <a:lstStyle/>
            <a:p>
              <a:endParaRPr lang="en-US"/>
            </a:p>
          </p:txBody>
        </p:sp>
        <p:sp>
          <p:nvSpPr>
            <p:cNvPr id="226" name="AutoShape 182"/>
            <p:cNvSpPr>
              <a:spLocks noChangeArrowheads="1"/>
            </p:cNvSpPr>
            <p:nvPr/>
          </p:nvSpPr>
          <p:spPr bwMode="auto">
            <a:xfrm>
              <a:off x="457200" y="2776538"/>
              <a:ext cx="3505200" cy="457200"/>
            </a:xfrm>
            <a:prstGeom prst="wedgeRoundRectCallout">
              <a:avLst>
                <a:gd name="adj1" fmla="val 66965"/>
                <a:gd name="adj2" fmla="val 57566"/>
                <a:gd name="adj3" fmla="val 16667"/>
              </a:avLst>
            </a:prstGeom>
            <a:noFill/>
            <a:ln w="9525">
              <a:solidFill>
                <a:schemeClr val="tx1"/>
              </a:solidFill>
              <a:miter lim="800000"/>
              <a:headEnd/>
              <a:tailEnd/>
            </a:ln>
            <a:effectLst/>
          </p:spPr>
          <p:txBody>
            <a:bodyPr/>
            <a:lstStyle/>
            <a:p>
              <a:r>
                <a:rPr lang="en-US" altLang="zh-CN" sz="1200" dirty="0" smtClean="0">
                  <a:ea typeface="宋体" pitchFamily="2" charset="-122"/>
                </a:rPr>
                <a:t>2. PE6 creates backup LSP to protect PE5 through calling existing functions</a:t>
              </a:r>
              <a:endParaRPr lang="en-US" altLang="zh-CN" sz="1200" dirty="0">
                <a:ea typeface="宋体" pitchFamily="2" charset="-122"/>
              </a:endParaRPr>
            </a:p>
          </p:txBody>
        </p:sp>
        <p:sp>
          <p:nvSpPr>
            <p:cNvPr id="227" name="AutoShape 182"/>
            <p:cNvSpPr>
              <a:spLocks noChangeArrowheads="1"/>
            </p:cNvSpPr>
            <p:nvPr/>
          </p:nvSpPr>
          <p:spPr bwMode="auto">
            <a:xfrm>
              <a:off x="533400" y="3614738"/>
              <a:ext cx="4038600" cy="381000"/>
            </a:xfrm>
            <a:prstGeom prst="wedgeRoundRectCallout">
              <a:avLst>
                <a:gd name="adj1" fmla="val 51057"/>
                <a:gd name="adj2" fmla="val -122456"/>
                <a:gd name="adj3" fmla="val 16667"/>
              </a:avLst>
            </a:prstGeom>
            <a:noFill/>
            <a:ln w="9525">
              <a:solidFill>
                <a:schemeClr val="tx1"/>
              </a:solidFill>
              <a:miter lim="800000"/>
              <a:headEnd/>
              <a:tailEnd/>
            </a:ln>
            <a:effectLst/>
          </p:spPr>
          <p:txBody>
            <a:bodyPr/>
            <a:lstStyle/>
            <a:p>
              <a:r>
                <a:rPr lang="en-US" altLang="zh-CN" sz="1200" dirty="0" smtClean="0">
                  <a:ea typeface="宋体" pitchFamily="2" charset="-122"/>
                </a:rPr>
                <a:t>3. </a:t>
              </a:r>
              <a:r>
                <a:rPr lang="en-US" altLang="zh-CN" sz="1200" dirty="0" smtClean="0"/>
                <a:t>PE6 sends PE5 </a:t>
              </a:r>
              <a:r>
                <a:rPr lang="en-US" altLang="zh-CN" sz="1200" dirty="0" err="1" smtClean="0">
                  <a:solidFill>
                    <a:srgbClr val="00CC00"/>
                  </a:solidFill>
                </a:rPr>
                <a:t>Resv</a:t>
              </a:r>
              <a:r>
                <a:rPr lang="en-US" altLang="zh-CN" sz="1200" dirty="0" smtClean="0">
                  <a:solidFill>
                    <a:srgbClr val="00CC00"/>
                  </a:solidFill>
                </a:rPr>
                <a:t> w/ INGRESS_PROTECTION</a:t>
              </a:r>
              <a:r>
                <a:rPr lang="en-US" altLang="zh-CN" sz="1200" dirty="0" smtClean="0">
                  <a:ea typeface="宋体" pitchFamily="2" charset="-122"/>
                </a:rPr>
                <a:t> </a:t>
              </a:r>
              <a:endParaRPr lang="en-US" altLang="zh-CN" sz="1200" dirty="0">
                <a:ea typeface="宋体" pitchFamily="2" charset="-122"/>
              </a:endParaRPr>
            </a:p>
          </p:txBody>
        </p:sp>
      </p:grpSp>
      <p:grpSp>
        <p:nvGrpSpPr>
          <p:cNvPr id="359" name="Group 185"/>
          <p:cNvGrpSpPr/>
          <p:nvPr/>
        </p:nvGrpSpPr>
        <p:grpSpPr>
          <a:xfrm>
            <a:off x="5105400" y="3505200"/>
            <a:ext cx="3229745" cy="477798"/>
            <a:chOff x="4191000" y="4038600"/>
            <a:chExt cx="3229745" cy="477798"/>
          </a:xfrm>
        </p:grpSpPr>
        <p:sp>
          <p:nvSpPr>
            <p:cNvPr id="36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36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36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1200" dirty="0" smtClean="0">
                  <a:cs typeface="Arial" pitchFamily="34" charset="0"/>
                </a:rPr>
                <a:t>Primary</a:t>
              </a:r>
              <a:r>
                <a:rPr lang="en-US" altLang="zh-CN" sz="1200" dirty="0" smtClean="0">
                  <a:ea typeface="宋体" pitchFamily="2" charset="-122"/>
                  <a:cs typeface="Arial" pitchFamily="34" charset="0"/>
                </a:rPr>
                <a:t> </a:t>
              </a:r>
              <a:r>
                <a:rPr lang="en-US" altLang="zh-CN" sz="1200" dirty="0">
                  <a:ea typeface="宋体" pitchFamily="2" charset="-122"/>
                  <a:cs typeface="Arial" pitchFamily="34" charset="0"/>
                </a:rPr>
                <a:t>LSP</a:t>
              </a:r>
            </a:p>
          </p:txBody>
        </p:sp>
        <p:sp>
          <p:nvSpPr>
            <p:cNvPr id="363" name="Text Box 241"/>
            <p:cNvSpPr txBox="1">
              <a:spLocks noChangeArrowheads="1"/>
            </p:cNvSpPr>
            <p:nvPr/>
          </p:nvSpPr>
          <p:spPr bwMode="auto">
            <a:xfrm>
              <a:off x="4876800" y="4239399"/>
              <a:ext cx="1029449" cy="276999"/>
            </a:xfrm>
            <a:prstGeom prst="rect">
              <a:avLst/>
            </a:prstGeom>
            <a:noFill/>
            <a:ln w="9525">
              <a:noFill/>
              <a:miter lim="800000"/>
              <a:headEnd/>
              <a:tailEnd/>
            </a:ln>
          </p:spPr>
          <p:txBody>
            <a:bodyPr wrap="none">
              <a:spAutoFit/>
            </a:bodyPr>
            <a:lstStyle/>
            <a:p>
              <a:r>
                <a:rPr lang="en-US" altLang="zh-CN" sz="1200" dirty="0">
                  <a:ea typeface="宋体" pitchFamily="2" charset="-122"/>
                  <a:cs typeface="Arial" pitchFamily="34" charset="0"/>
                </a:rPr>
                <a:t>Backup LSP</a:t>
              </a:r>
            </a:p>
          </p:txBody>
        </p:sp>
        <p:sp>
          <p:nvSpPr>
            <p:cNvPr id="36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365" name="Text Box 241"/>
            <p:cNvSpPr txBox="1">
              <a:spLocks noChangeArrowheads="1"/>
            </p:cNvSpPr>
            <p:nvPr/>
          </p:nvSpPr>
          <p:spPr bwMode="auto">
            <a:xfrm>
              <a:off x="6553200" y="4038600"/>
              <a:ext cx="833883" cy="276999"/>
            </a:xfrm>
            <a:prstGeom prst="rect">
              <a:avLst/>
            </a:prstGeom>
            <a:noFill/>
            <a:ln w="9525">
              <a:noFill/>
              <a:miter lim="800000"/>
              <a:headEnd/>
              <a:tailEnd/>
            </a:ln>
          </p:spPr>
          <p:txBody>
            <a:bodyPr wrap="none">
              <a:spAutoFit/>
            </a:bodyPr>
            <a:lstStyle/>
            <a:p>
              <a:r>
                <a:rPr lang="en-US" altLang="zh-CN" sz="1200" dirty="0">
                  <a:ea typeface="宋体" pitchFamily="2" charset="-122"/>
                  <a:cs typeface="Arial" pitchFamily="34" charset="0"/>
                </a:rPr>
                <a:t>Path </a:t>
              </a:r>
              <a:r>
                <a:rPr lang="en-US" altLang="zh-CN" sz="1200" dirty="0" err="1">
                  <a:ea typeface="宋体" pitchFamily="2" charset="-122"/>
                  <a:cs typeface="Arial" pitchFamily="34" charset="0"/>
                </a:rPr>
                <a:t>Msg</a:t>
              </a:r>
              <a:endParaRPr lang="en-US" altLang="zh-CN" sz="1200" dirty="0">
                <a:ea typeface="宋体" pitchFamily="2" charset="-122"/>
                <a:cs typeface="Arial" pitchFamily="34" charset="0"/>
              </a:endParaRPr>
            </a:p>
          </p:txBody>
        </p:sp>
        <p:sp>
          <p:nvSpPr>
            <p:cNvPr id="36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367" name="Text Box 241"/>
            <p:cNvSpPr txBox="1">
              <a:spLocks noChangeArrowheads="1"/>
            </p:cNvSpPr>
            <p:nvPr/>
          </p:nvSpPr>
          <p:spPr bwMode="auto">
            <a:xfrm>
              <a:off x="6553200" y="4239399"/>
              <a:ext cx="867545" cy="276999"/>
            </a:xfrm>
            <a:prstGeom prst="rect">
              <a:avLst/>
            </a:prstGeom>
            <a:noFill/>
            <a:ln w="9525">
              <a:noFill/>
              <a:miter lim="800000"/>
              <a:headEnd/>
              <a:tailEnd/>
            </a:ln>
          </p:spPr>
          <p:txBody>
            <a:bodyPr wrap="none">
              <a:spAutoFit/>
            </a:bodyPr>
            <a:lstStyle/>
            <a:p>
              <a:r>
                <a:rPr lang="en-US" altLang="zh-CN" sz="1200" dirty="0" err="1">
                  <a:ea typeface="宋体" pitchFamily="2" charset="-122"/>
                  <a:cs typeface="Arial" pitchFamily="34" charset="0"/>
                </a:rPr>
                <a:t>Resv</a:t>
              </a:r>
              <a:r>
                <a:rPr lang="en-US" altLang="zh-CN" sz="1200" dirty="0">
                  <a:ea typeface="宋体" pitchFamily="2" charset="-122"/>
                  <a:cs typeface="Arial" pitchFamily="34" charset="0"/>
                </a:rPr>
                <a:t> </a:t>
              </a:r>
              <a:r>
                <a:rPr lang="en-US" altLang="zh-CN" sz="1200" dirty="0" err="1">
                  <a:ea typeface="宋体" pitchFamily="2" charset="-122"/>
                  <a:cs typeface="Arial" pitchFamily="34" charset="0"/>
                </a:rPr>
                <a:t>Msg</a:t>
              </a:r>
              <a:endParaRPr lang="en-US" altLang="zh-CN" sz="1200" dirty="0">
                <a:ea typeface="宋体" pitchFamily="2" charset="-122"/>
                <a:cs typeface="Arial" pitchFamily="34" charset="0"/>
              </a:endParaRPr>
            </a:p>
          </p:txBody>
        </p:sp>
      </p:grpSp>
      <p:sp>
        <p:nvSpPr>
          <p:cNvPr id="180" name="Text Box 224"/>
          <p:cNvSpPr txBox="1">
            <a:spLocks noChangeArrowheads="1"/>
          </p:cNvSpPr>
          <p:nvPr/>
        </p:nvSpPr>
        <p:spPr bwMode="auto">
          <a:xfrm>
            <a:off x="5481638" y="1216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81" name="Text Box 224"/>
          <p:cNvSpPr txBox="1">
            <a:spLocks noChangeArrowheads="1"/>
          </p:cNvSpPr>
          <p:nvPr/>
        </p:nvSpPr>
        <p:spPr bwMode="auto">
          <a:xfrm>
            <a:off x="5410200" y="19050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182" name="TextBox 181"/>
          <p:cNvSpPr txBox="1"/>
          <p:nvPr/>
        </p:nvSpPr>
        <p:spPr>
          <a:xfrm>
            <a:off x="4419600" y="19812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83" name="TextBox 182"/>
          <p:cNvSpPr txBox="1"/>
          <p:nvPr/>
        </p:nvSpPr>
        <p:spPr>
          <a:xfrm>
            <a:off x="51816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84" name="TextBox 183"/>
          <p:cNvSpPr txBox="1"/>
          <p:nvPr/>
        </p:nvSpPr>
        <p:spPr>
          <a:xfrm>
            <a:off x="4648200" y="2286000"/>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85" name="TextBox 184"/>
          <p:cNvSpPr txBox="1"/>
          <p:nvPr/>
        </p:nvSpPr>
        <p:spPr>
          <a:xfrm>
            <a:off x="5105400" y="1981200"/>
            <a:ext cx="228600" cy="246221"/>
          </a:xfrm>
          <a:prstGeom prst="rect">
            <a:avLst/>
          </a:prstGeom>
          <a:noFill/>
        </p:spPr>
        <p:txBody>
          <a:bodyPr wrap="square" rtlCol="0">
            <a:spAutoFit/>
          </a:bodyPr>
          <a:lstStyle/>
          <a:p>
            <a:r>
              <a:rPr lang="en-US" sz="1000" dirty="0" smtClean="0">
                <a:solidFill>
                  <a:srgbClr val="0000CC"/>
                </a:solidFill>
              </a:rPr>
              <a:t>0</a:t>
            </a:r>
            <a:endParaRPr lang="en-US" sz="1000" dirty="0">
              <a:solidFill>
                <a:srgbClr val="0000CC"/>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灯片编号占位符 5"/>
          <p:cNvSpPr txBox="1">
            <a:spLocks noGrp="1"/>
          </p:cNvSpPr>
          <p:nvPr/>
        </p:nvSpPr>
        <p:spPr bwMode="auto">
          <a:xfrm>
            <a:off x="3657600" y="6477000"/>
            <a:ext cx="1905000" cy="381000"/>
          </a:xfrm>
          <a:prstGeom prst="rect">
            <a:avLst/>
          </a:prstGeom>
          <a:noFill/>
          <a:ln>
            <a:miter lim="800000"/>
            <a:headEnd/>
            <a:tailEnd/>
          </a:ln>
        </p:spPr>
        <p:txBody>
          <a:bodyPr anchor="b"/>
          <a:lstStyle/>
          <a:p>
            <a:pPr algn="ctr">
              <a:defRPr/>
            </a:pPr>
            <a:fld id="{7DA45D2C-FC9C-45EE-8706-40ADB0548C22}" type="slidenum">
              <a:rPr lang="zh-CN" altLang="en-US" sz="1400">
                <a:latin typeface="+mn-lt"/>
                <a:ea typeface="宋体" charset="-122"/>
              </a:rPr>
              <a:pPr algn="ctr">
                <a:defRPr/>
              </a:pPr>
              <a:t>7</a:t>
            </a:fld>
            <a:endParaRPr lang="en-US" altLang="zh-CN" sz="1400">
              <a:latin typeface="+mn-lt"/>
              <a:ea typeface="宋体" charset="-122"/>
            </a:endParaRPr>
          </a:p>
        </p:txBody>
      </p:sp>
      <p:sp>
        <p:nvSpPr>
          <p:cNvPr id="42154" name="AutoShape 170"/>
          <p:cNvSpPr>
            <a:spLocks noChangeArrowheads="1"/>
          </p:cNvSpPr>
          <p:nvPr/>
        </p:nvSpPr>
        <p:spPr bwMode="auto">
          <a:xfrm>
            <a:off x="3276600" y="762000"/>
            <a:ext cx="2057400" cy="533400"/>
          </a:xfrm>
          <a:prstGeom prst="wedgeRectCallout">
            <a:avLst>
              <a:gd name="adj1" fmla="val -57283"/>
              <a:gd name="adj2" fmla="val -4322"/>
            </a:avLst>
          </a:prstGeom>
          <a:solidFill>
            <a:schemeClr val="bg1"/>
          </a:solidFill>
          <a:ln w="9525">
            <a:solidFill>
              <a:schemeClr val="tx1"/>
            </a:solidFill>
            <a:miter lim="800000"/>
            <a:headEnd/>
            <a:tailEnd/>
          </a:ln>
          <a:effectLst/>
        </p:spPr>
        <p:txBody>
          <a:bodyPr/>
          <a:lstStyle/>
          <a:p>
            <a:r>
              <a:rPr lang="en-US" altLang="zh-CN" sz="1200" dirty="0">
                <a:ea typeface="宋体" pitchFamily="2" charset="-122"/>
              </a:rPr>
              <a:t>LSP Path (ERO): </a:t>
            </a:r>
          </a:p>
          <a:p>
            <a:r>
              <a:rPr lang="en-US" altLang="zh-CN" sz="1200" dirty="0">
                <a:ea typeface="宋体" pitchFamily="2" charset="-122"/>
              </a:rPr>
              <a:t>PE5’—PE6—PE5—NHs …</a:t>
            </a:r>
          </a:p>
        </p:txBody>
      </p:sp>
      <p:sp>
        <p:nvSpPr>
          <p:cNvPr id="42166" name="AutoShape 182"/>
          <p:cNvSpPr>
            <a:spLocks noChangeArrowheads="1"/>
          </p:cNvSpPr>
          <p:nvPr/>
        </p:nvSpPr>
        <p:spPr bwMode="auto">
          <a:xfrm>
            <a:off x="304800" y="685800"/>
            <a:ext cx="2673350" cy="838200"/>
          </a:xfrm>
          <a:prstGeom prst="wedgeRoundRectCallout">
            <a:avLst>
              <a:gd name="adj1" fmla="val 57151"/>
              <a:gd name="adj2" fmla="val 43389"/>
              <a:gd name="adj3" fmla="val 16667"/>
            </a:avLst>
          </a:prstGeom>
          <a:noFill/>
          <a:ln w="9525">
            <a:solidFill>
              <a:schemeClr val="tx1"/>
            </a:solidFill>
            <a:miter lim="800000"/>
            <a:headEnd/>
            <a:tailEnd/>
          </a:ln>
          <a:effectLst/>
        </p:spPr>
        <p:txBody>
          <a:bodyPr/>
          <a:lstStyle/>
          <a:p>
            <a:r>
              <a:rPr lang="en-US" altLang="zh-CN" sz="1200" dirty="0" smtClean="0">
                <a:ea typeface="宋体" pitchFamily="2" charset="-122"/>
              </a:rPr>
              <a:t>1. Proxy Ingress PE5’ (i.e., primary ingress PE5 acting as PE5’) sends</a:t>
            </a:r>
            <a:r>
              <a:rPr lang="en-US" altLang="zh-CN" sz="1200" dirty="0" smtClean="0">
                <a:solidFill>
                  <a:srgbClr val="0000CC"/>
                </a:solidFill>
                <a:ea typeface="宋体" pitchFamily="2" charset="-122"/>
              </a:rPr>
              <a:t> Path </a:t>
            </a:r>
            <a:r>
              <a:rPr lang="en-US" altLang="zh-CN" sz="1200" dirty="0" smtClean="0">
                <a:solidFill>
                  <a:srgbClr val="0000CC"/>
                </a:solidFill>
              </a:rPr>
              <a:t>w/ INGRESS_PROTECTION</a:t>
            </a:r>
            <a:r>
              <a:rPr lang="en-US" altLang="zh-CN" sz="1200" dirty="0" smtClean="0">
                <a:ea typeface="宋体" pitchFamily="2" charset="-122"/>
              </a:rPr>
              <a:t> to backup ingress PE6</a:t>
            </a:r>
          </a:p>
        </p:txBody>
      </p:sp>
      <p:sp>
        <p:nvSpPr>
          <p:cNvPr id="42168" name="AutoShape 184"/>
          <p:cNvSpPr>
            <a:spLocks noChangeArrowheads="1"/>
          </p:cNvSpPr>
          <p:nvPr/>
        </p:nvSpPr>
        <p:spPr bwMode="auto">
          <a:xfrm>
            <a:off x="304800" y="1854200"/>
            <a:ext cx="2590800" cy="736600"/>
          </a:xfrm>
          <a:prstGeom prst="wedgeRoundRectCallout">
            <a:avLst>
              <a:gd name="adj1" fmla="val 34580"/>
              <a:gd name="adj2" fmla="val 78880"/>
              <a:gd name="adj3" fmla="val 16667"/>
            </a:avLst>
          </a:prstGeom>
          <a:noFill/>
          <a:ln w="9525">
            <a:solidFill>
              <a:schemeClr val="tx1"/>
            </a:solidFill>
            <a:miter lim="800000"/>
            <a:headEnd/>
            <a:tailEnd/>
          </a:ln>
          <a:effectLst/>
        </p:spPr>
        <p:txBody>
          <a:bodyPr/>
          <a:lstStyle/>
          <a:p>
            <a:r>
              <a:rPr lang="en-US" altLang="zh-CN" sz="1200" dirty="0">
                <a:ea typeface="宋体" pitchFamily="2" charset="-122"/>
              </a:rPr>
              <a:t>2. </a:t>
            </a:r>
            <a:r>
              <a:rPr lang="en-US" altLang="zh-CN" sz="1200" dirty="0" smtClean="0">
                <a:ea typeface="宋体" pitchFamily="2" charset="-122"/>
              </a:rPr>
              <a:t>Backup ingress PE6 </a:t>
            </a:r>
            <a:r>
              <a:rPr lang="en-US" altLang="zh-CN" sz="1200" dirty="0">
                <a:ea typeface="宋体" pitchFamily="2" charset="-122"/>
              </a:rPr>
              <a:t>sends </a:t>
            </a:r>
            <a:r>
              <a:rPr lang="en-US" altLang="zh-CN" sz="1200" dirty="0">
                <a:solidFill>
                  <a:srgbClr val="0000FF"/>
                </a:solidFill>
                <a:ea typeface="宋体" pitchFamily="2" charset="-122"/>
              </a:rPr>
              <a:t>Path </a:t>
            </a:r>
            <a:r>
              <a:rPr lang="en-US" altLang="zh-CN" sz="1200" dirty="0" smtClean="0">
                <a:solidFill>
                  <a:srgbClr val="0000FF"/>
                </a:solidFill>
              </a:rPr>
              <a:t>w/ INGRESS_PROTECTION</a:t>
            </a:r>
            <a:r>
              <a:rPr lang="en-US" altLang="zh-CN" sz="1200" dirty="0" smtClean="0">
                <a:ea typeface="宋体" pitchFamily="2" charset="-122"/>
              </a:rPr>
              <a:t> </a:t>
            </a:r>
            <a:r>
              <a:rPr lang="en-US" altLang="zh-CN" sz="1200" dirty="0">
                <a:ea typeface="宋体" pitchFamily="2" charset="-122"/>
              </a:rPr>
              <a:t>to </a:t>
            </a:r>
            <a:r>
              <a:rPr lang="en-US" altLang="zh-CN" sz="1200" dirty="0" smtClean="0">
                <a:ea typeface="宋体" pitchFamily="2" charset="-122"/>
              </a:rPr>
              <a:t> primary ingress PE5</a:t>
            </a:r>
          </a:p>
        </p:txBody>
      </p:sp>
      <p:grpSp>
        <p:nvGrpSpPr>
          <p:cNvPr id="370" name="Group 369"/>
          <p:cNvGrpSpPr/>
          <p:nvPr/>
        </p:nvGrpSpPr>
        <p:grpSpPr>
          <a:xfrm>
            <a:off x="2813050" y="1516063"/>
            <a:ext cx="4578350" cy="2903537"/>
            <a:chOff x="4565650" y="1676400"/>
            <a:chExt cx="4578350" cy="2903537"/>
          </a:xfrm>
        </p:grpSpPr>
        <p:pic>
          <p:nvPicPr>
            <p:cNvPr id="41987" name="Picture 4" descr="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48238" y="1676400"/>
              <a:ext cx="4195762" cy="2801938"/>
            </a:xfrm>
            <a:prstGeom prst="rect">
              <a:avLst/>
            </a:prstGeom>
            <a:noFill/>
            <a:ln w="9525">
              <a:noFill/>
              <a:miter lim="800000"/>
              <a:headEnd/>
              <a:tailEnd/>
            </a:ln>
          </p:spPr>
        </p:pic>
        <p:sp>
          <p:nvSpPr>
            <p:cNvPr id="41990" name="Text Box 223"/>
            <p:cNvSpPr txBox="1">
              <a:spLocks noChangeArrowheads="1"/>
            </p:cNvSpPr>
            <p:nvPr/>
          </p:nvSpPr>
          <p:spPr bwMode="auto">
            <a:xfrm>
              <a:off x="7385050" y="2028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PE1</a:t>
              </a:r>
            </a:p>
          </p:txBody>
        </p:sp>
        <p:sp>
          <p:nvSpPr>
            <p:cNvPr id="41991" name="Text Box 224"/>
            <p:cNvSpPr txBox="1">
              <a:spLocks noChangeArrowheads="1"/>
            </p:cNvSpPr>
            <p:nvPr/>
          </p:nvSpPr>
          <p:spPr bwMode="auto">
            <a:xfrm>
              <a:off x="8120063" y="2249488"/>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PE2</a:t>
              </a:r>
            </a:p>
          </p:txBody>
        </p:sp>
        <p:sp>
          <p:nvSpPr>
            <p:cNvPr id="41992" name="Text Box 225"/>
            <p:cNvSpPr txBox="1">
              <a:spLocks noChangeArrowheads="1"/>
            </p:cNvSpPr>
            <p:nvPr/>
          </p:nvSpPr>
          <p:spPr bwMode="auto">
            <a:xfrm>
              <a:off x="4602163" y="35020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PE6</a:t>
              </a:r>
            </a:p>
          </p:txBody>
        </p:sp>
        <p:sp>
          <p:nvSpPr>
            <p:cNvPr id="41993" name="Text Box 226"/>
            <p:cNvSpPr txBox="1">
              <a:spLocks noChangeArrowheads="1"/>
            </p:cNvSpPr>
            <p:nvPr/>
          </p:nvSpPr>
          <p:spPr bwMode="auto">
            <a:xfrm>
              <a:off x="5099050" y="23590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41994" name="Text Box 227"/>
            <p:cNvSpPr txBox="1">
              <a:spLocks noChangeArrowheads="1"/>
            </p:cNvSpPr>
            <p:nvPr/>
          </p:nvSpPr>
          <p:spPr bwMode="auto">
            <a:xfrm>
              <a:off x="8237538" y="402907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PE4</a:t>
              </a:r>
            </a:p>
          </p:txBody>
        </p:sp>
        <p:sp>
          <p:nvSpPr>
            <p:cNvPr id="41995" name="Text Box 228"/>
            <p:cNvSpPr txBox="1">
              <a:spLocks noChangeArrowheads="1"/>
            </p:cNvSpPr>
            <p:nvPr/>
          </p:nvSpPr>
          <p:spPr bwMode="auto">
            <a:xfrm>
              <a:off x="8431213" y="3413125"/>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cs typeface="Arial" pitchFamily="34" charset="0"/>
                </a:rPr>
                <a:t>PE3</a:t>
              </a:r>
            </a:p>
          </p:txBody>
        </p:sp>
        <p:grpSp>
          <p:nvGrpSpPr>
            <p:cNvPr id="12" name="Group 247"/>
            <p:cNvGrpSpPr>
              <a:grpSpLocks noChangeAspect="1"/>
            </p:cNvGrpSpPr>
            <p:nvPr/>
          </p:nvGrpSpPr>
          <p:grpSpPr bwMode="auto">
            <a:xfrm>
              <a:off x="4921250" y="2514600"/>
              <a:ext cx="555625" cy="490538"/>
              <a:chOff x="3810" y="540"/>
              <a:chExt cx="506" cy="480"/>
            </a:xfrm>
          </p:grpSpPr>
          <p:sp>
            <p:nvSpPr>
              <p:cNvPr id="42001" name="Freeform 24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02"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03" name="Freeform 25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04" name="Freeform 25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05" name="Freeform 25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06"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07" name="Freeform 25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08" name="Freeform 25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09" name="Freeform 25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10" name="Freeform 25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3" name="Group 258"/>
            <p:cNvGrpSpPr>
              <a:grpSpLocks noChangeAspect="1"/>
            </p:cNvGrpSpPr>
            <p:nvPr/>
          </p:nvGrpSpPr>
          <p:grpSpPr bwMode="auto">
            <a:xfrm>
              <a:off x="8377238" y="3595688"/>
              <a:ext cx="555625" cy="490537"/>
              <a:chOff x="3810" y="540"/>
              <a:chExt cx="506" cy="480"/>
            </a:xfrm>
          </p:grpSpPr>
          <p:sp>
            <p:nvSpPr>
              <p:cNvPr id="42012" name="Freeform 25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13" name="Oval 26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14" name="Freeform 26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15" name="Freeform 26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16" name="Freeform 26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17" name="Oval 26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18" name="Freeform 26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19" name="Freeform 26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20" name="Freeform 26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21" name="Freeform 26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4" name="Group 269"/>
            <p:cNvGrpSpPr>
              <a:grpSpLocks noChangeAspect="1"/>
            </p:cNvGrpSpPr>
            <p:nvPr/>
          </p:nvGrpSpPr>
          <p:grpSpPr bwMode="auto">
            <a:xfrm>
              <a:off x="7918450" y="4089400"/>
              <a:ext cx="555625" cy="490537"/>
              <a:chOff x="3810" y="540"/>
              <a:chExt cx="506" cy="480"/>
            </a:xfrm>
          </p:grpSpPr>
          <p:sp>
            <p:nvSpPr>
              <p:cNvPr id="42023" name="Freeform 27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24" name="Oval 27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25" name="Freeform 27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26" name="Freeform 27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27" name="Freeform 27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28" name="Oval 27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29" name="Freeform 27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30" name="Freeform 27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31" name="Freeform 27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32" name="Freeform 27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5" name="Group 280"/>
            <p:cNvGrpSpPr>
              <a:grpSpLocks noChangeAspect="1"/>
            </p:cNvGrpSpPr>
            <p:nvPr/>
          </p:nvGrpSpPr>
          <p:grpSpPr bwMode="auto">
            <a:xfrm>
              <a:off x="7766050" y="1879600"/>
              <a:ext cx="555625" cy="490537"/>
              <a:chOff x="3810" y="540"/>
              <a:chExt cx="506" cy="480"/>
            </a:xfrm>
          </p:grpSpPr>
          <p:sp>
            <p:nvSpPr>
              <p:cNvPr id="42034" name="Freeform 28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35" name="Oval 28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36" name="Freeform 28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37" name="Freeform 28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38" name="Freeform 28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39" name="Oval 28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40" name="Freeform 28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41" name="Freeform 28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42" name="Freeform 28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43" name="Freeform 29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6" name="Group 291"/>
            <p:cNvGrpSpPr>
              <a:grpSpLocks noChangeAspect="1"/>
            </p:cNvGrpSpPr>
            <p:nvPr/>
          </p:nvGrpSpPr>
          <p:grpSpPr bwMode="auto">
            <a:xfrm>
              <a:off x="8088313" y="2443163"/>
              <a:ext cx="555625" cy="490537"/>
              <a:chOff x="3810" y="540"/>
              <a:chExt cx="506" cy="480"/>
            </a:xfrm>
          </p:grpSpPr>
          <p:sp>
            <p:nvSpPr>
              <p:cNvPr id="42045" name="Freeform 29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46"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47" name="Freeform 29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48" name="Freeform 29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49" name="Freeform 29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50"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51" name="Freeform 29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52" name="Freeform 29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53" name="Freeform 30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54" name="Freeform 30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7" name="Group 306"/>
            <p:cNvGrpSpPr>
              <a:grpSpLocks noChangeAspect="1"/>
            </p:cNvGrpSpPr>
            <p:nvPr/>
          </p:nvGrpSpPr>
          <p:grpSpPr bwMode="auto">
            <a:xfrm>
              <a:off x="6503988" y="2443163"/>
              <a:ext cx="555625" cy="490537"/>
              <a:chOff x="3810" y="540"/>
              <a:chExt cx="506" cy="480"/>
            </a:xfrm>
          </p:grpSpPr>
          <p:sp>
            <p:nvSpPr>
              <p:cNvPr id="42056" name="Freeform 307"/>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57"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58" name="Freeform 309"/>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59" name="Freeform 310"/>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60" name="Freeform 311"/>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61"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62" name="Freeform 313"/>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63" name="Freeform 314"/>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64" name="Freeform 315"/>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65" name="Freeform 316"/>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 name="Group 317"/>
            <p:cNvGrpSpPr>
              <a:grpSpLocks noChangeAspect="1"/>
            </p:cNvGrpSpPr>
            <p:nvPr/>
          </p:nvGrpSpPr>
          <p:grpSpPr bwMode="auto">
            <a:xfrm>
              <a:off x="7440613" y="3667125"/>
              <a:ext cx="555625" cy="490538"/>
              <a:chOff x="3810" y="540"/>
              <a:chExt cx="506" cy="480"/>
            </a:xfrm>
          </p:grpSpPr>
          <p:sp>
            <p:nvSpPr>
              <p:cNvPr id="42067" name="Freeform 318"/>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68"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69" name="Freeform 320"/>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70" name="Freeform 321"/>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71" name="Freeform 322"/>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72"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73" name="Freeform 324"/>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74" name="Freeform 325"/>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75" name="Freeform 326"/>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76" name="Freeform 327"/>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9" name="Group 328"/>
            <p:cNvGrpSpPr>
              <a:grpSpLocks noChangeAspect="1"/>
            </p:cNvGrpSpPr>
            <p:nvPr/>
          </p:nvGrpSpPr>
          <p:grpSpPr bwMode="auto">
            <a:xfrm>
              <a:off x="7232650" y="2336800"/>
              <a:ext cx="555625" cy="490537"/>
              <a:chOff x="3810" y="540"/>
              <a:chExt cx="506" cy="480"/>
            </a:xfrm>
          </p:grpSpPr>
          <p:sp>
            <p:nvSpPr>
              <p:cNvPr id="42078" name="Freeform 329"/>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79"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80" name="Freeform 331"/>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81" name="Freeform 332"/>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82" name="Freeform 333"/>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83"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84" name="Freeform 335"/>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85" name="Freeform 336"/>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86" name="Freeform 337"/>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87" name="Freeform 338"/>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 name="Group 339"/>
            <p:cNvGrpSpPr>
              <a:grpSpLocks noChangeAspect="1"/>
            </p:cNvGrpSpPr>
            <p:nvPr/>
          </p:nvGrpSpPr>
          <p:grpSpPr bwMode="auto">
            <a:xfrm>
              <a:off x="6089650" y="2074863"/>
              <a:ext cx="555625" cy="490537"/>
              <a:chOff x="3810" y="540"/>
              <a:chExt cx="506" cy="480"/>
            </a:xfrm>
          </p:grpSpPr>
          <p:sp>
            <p:nvSpPr>
              <p:cNvPr id="42089" name="Freeform 340"/>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90" name="Oval 341"/>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91" name="Freeform 342"/>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092" name="Freeform 343"/>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093" name="Freeform 344"/>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094" name="Oval 345"/>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095" name="Freeform 346"/>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096" name="Freeform 347"/>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097" name="Freeform 348"/>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098" name="Freeform 349"/>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1" name="Group 350"/>
            <p:cNvGrpSpPr>
              <a:grpSpLocks noChangeAspect="1"/>
            </p:cNvGrpSpPr>
            <p:nvPr/>
          </p:nvGrpSpPr>
          <p:grpSpPr bwMode="auto">
            <a:xfrm>
              <a:off x="5784850" y="2946400"/>
              <a:ext cx="555625" cy="490538"/>
              <a:chOff x="3810" y="540"/>
              <a:chExt cx="506" cy="480"/>
            </a:xfrm>
          </p:grpSpPr>
          <p:sp>
            <p:nvSpPr>
              <p:cNvPr id="42100" name="Freeform 351"/>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01"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02" name="Freeform 353"/>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103" name="Freeform 354"/>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104" name="Freeform 355"/>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05"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06" name="Freeform 357"/>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107" name="Freeform 358"/>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108" name="Freeform 359"/>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109" name="Freeform 360"/>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2" name="Group 361"/>
            <p:cNvGrpSpPr>
              <a:grpSpLocks noChangeAspect="1"/>
            </p:cNvGrpSpPr>
            <p:nvPr/>
          </p:nvGrpSpPr>
          <p:grpSpPr bwMode="auto">
            <a:xfrm>
              <a:off x="6577013" y="3378200"/>
              <a:ext cx="555625" cy="490538"/>
              <a:chOff x="3810" y="540"/>
              <a:chExt cx="506" cy="480"/>
            </a:xfrm>
          </p:grpSpPr>
          <p:sp>
            <p:nvSpPr>
              <p:cNvPr id="42111" name="Freeform 362"/>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12"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13" name="Freeform 364"/>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114" name="Freeform 365"/>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115" name="Freeform 366"/>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16"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17" name="Freeform 368"/>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118" name="Freeform 369"/>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119" name="Freeform 370"/>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120" name="Freeform 371"/>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 name="Group 372"/>
            <p:cNvGrpSpPr>
              <a:grpSpLocks noChangeAspect="1"/>
            </p:cNvGrpSpPr>
            <p:nvPr/>
          </p:nvGrpSpPr>
          <p:grpSpPr bwMode="auto">
            <a:xfrm>
              <a:off x="4992688" y="3378200"/>
              <a:ext cx="555625" cy="490538"/>
              <a:chOff x="3810" y="540"/>
              <a:chExt cx="506" cy="480"/>
            </a:xfrm>
          </p:grpSpPr>
          <p:sp>
            <p:nvSpPr>
              <p:cNvPr id="42122" name="Freeform 373"/>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23"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24" name="Freeform 375"/>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125" name="Freeform 376"/>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126" name="Freeform 377"/>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27"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28" name="Freeform 379"/>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129" name="Freeform 380"/>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130" name="Freeform 381"/>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131" name="Freeform 382"/>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 name="Group 383"/>
            <p:cNvGrpSpPr>
              <a:grpSpLocks noChangeAspect="1"/>
            </p:cNvGrpSpPr>
            <p:nvPr/>
          </p:nvGrpSpPr>
          <p:grpSpPr bwMode="auto">
            <a:xfrm>
              <a:off x="5713413" y="3595688"/>
              <a:ext cx="555625" cy="490537"/>
              <a:chOff x="3810" y="540"/>
              <a:chExt cx="506" cy="480"/>
            </a:xfrm>
          </p:grpSpPr>
          <p:sp>
            <p:nvSpPr>
              <p:cNvPr id="42133" name="Freeform 384"/>
              <p:cNvSpPr>
                <a:spLocks noChangeAspect="1"/>
              </p:cNvSpPr>
              <p:nvPr/>
            </p:nvSpPr>
            <p:spPr bwMode="auto">
              <a:xfrm>
                <a:off x="3810" y="788"/>
                <a:ext cx="506" cy="232"/>
              </a:xfrm>
              <a:custGeom>
                <a:avLst/>
                <a:gdLst>
                  <a:gd name="T0" fmla="*/ 0 w 253"/>
                  <a:gd name="T1" fmla="*/ 0 h 116"/>
                  <a:gd name="T2" fmla="*/ 0 w 253"/>
                  <a:gd name="T3" fmla="*/ 152 h 116"/>
                  <a:gd name="T4" fmla="*/ 0 w 253"/>
                  <a:gd name="T5" fmla="*/ 152 h 116"/>
                  <a:gd name="T6" fmla="*/ 508 w 253"/>
                  <a:gd name="T7" fmla="*/ 464 h 116"/>
                  <a:gd name="T8" fmla="*/ 1012 w 253"/>
                  <a:gd name="T9" fmla="*/ 152 h 116"/>
                  <a:gd name="T10" fmla="*/ 1012 w 253"/>
                  <a:gd name="T11" fmla="*/ 152 h 116"/>
                  <a:gd name="T12" fmla="*/ 1012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34"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35" name="Freeform 386"/>
              <p:cNvSpPr>
                <a:spLocks noChangeAspect="1" noEditPoints="1"/>
              </p:cNvSpPr>
              <p:nvPr/>
            </p:nvSpPr>
            <p:spPr bwMode="auto">
              <a:xfrm>
                <a:off x="3812" y="63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28 w 251"/>
                  <a:gd name="T11" fmla="*/ 316 h 159"/>
                  <a:gd name="T12" fmla="*/ 504 w 251"/>
                  <a:gd name="T13" fmla="*/ 28 h 159"/>
                  <a:gd name="T14" fmla="*/ 976 w 251"/>
                  <a:gd name="T15" fmla="*/ 316 h 159"/>
                  <a:gd name="T16" fmla="*/ 504 w 251"/>
                  <a:gd name="T17" fmla="*/ 604 h 159"/>
                  <a:gd name="T18" fmla="*/ 28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2136" name="Freeform 387"/>
              <p:cNvSpPr>
                <a:spLocks noChangeAspect="1"/>
              </p:cNvSpPr>
              <p:nvPr/>
            </p:nvSpPr>
            <p:spPr bwMode="auto">
              <a:xfrm>
                <a:off x="3828" y="64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88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2137" name="Freeform 388"/>
              <p:cNvSpPr>
                <a:spLocks noChangeAspect="1"/>
              </p:cNvSpPr>
              <p:nvPr/>
            </p:nvSpPr>
            <p:spPr bwMode="auto">
              <a:xfrm>
                <a:off x="3810" y="698"/>
                <a:ext cx="506" cy="234"/>
              </a:xfrm>
              <a:custGeom>
                <a:avLst/>
                <a:gdLst>
                  <a:gd name="T0" fmla="*/ 0 w 253"/>
                  <a:gd name="T1" fmla="*/ 0 h 117"/>
                  <a:gd name="T2" fmla="*/ 0 w 253"/>
                  <a:gd name="T3" fmla="*/ 152 h 117"/>
                  <a:gd name="T4" fmla="*/ 0 w 253"/>
                  <a:gd name="T5" fmla="*/ 152 h 117"/>
                  <a:gd name="T6" fmla="*/ 508 w 253"/>
                  <a:gd name="T7" fmla="*/ 468 h 117"/>
                  <a:gd name="T8" fmla="*/ 1012 w 253"/>
                  <a:gd name="T9" fmla="*/ 152 h 117"/>
                  <a:gd name="T10" fmla="*/ 1012 w 253"/>
                  <a:gd name="T11" fmla="*/ 152 h 117"/>
                  <a:gd name="T12" fmla="*/ 1012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2138"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zh-CN" altLang="en-US" sz="2400" b="1">
                  <a:latin typeface="Times New Roman" pitchFamily="18" charset="0"/>
                  <a:ea typeface="宋体" pitchFamily="2" charset="-122"/>
                  <a:cs typeface="Arial" pitchFamily="34" charset="0"/>
                </a:endParaRPr>
              </a:p>
            </p:txBody>
          </p:sp>
          <p:sp>
            <p:nvSpPr>
              <p:cNvPr id="42139" name="Freeform 390"/>
              <p:cNvSpPr>
                <a:spLocks noChangeAspect="1" noEditPoints="1"/>
              </p:cNvSpPr>
              <p:nvPr/>
            </p:nvSpPr>
            <p:spPr bwMode="auto">
              <a:xfrm>
                <a:off x="3812" y="540"/>
                <a:ext cx="502" cy="318"/>
              </a:xfrm>
              <a:custGeom>
                <a:avLst/>
                <a:gdLst>
                  <a:gd name="T0" fmla="*/ 0 w 251"/>
                  <a:gd name="T1" fmla="*/ 316 h 159"/>
                  <a:gd name="T2" fmla="*/ 504 w 251"/>
                  <a:gd name="T3" fmla="*/ 636 h 159"/>
                  <a:gd name="T4" fmla="*/ 1004 w 251"/>
                  <a:gd name="T5" fmla="*/ 316 h 159"/>
                  <a:gd name="T6" fmla="*/ 504 w 251"/>
                  <a:gd name="T7" fmla="*/ 0 h 159"/>
                  <a:gd name="T8" fmla="*/ 0 w 251"/>
                  <a:gd name="T9" fmla="*/ 316 h 159"/>
                  <a:gd name="T10" fmla="*/ 32 w 251"/>
                  <a:gd name="T11" fmla="*/ 316 h 159"/>
                  <a:gd name="T12" fmla="*/ 504 w 251"/>
                  <a:gd name="T13" fmla="*/ 28 h 159"/>
                  <a:gd name="T14" fmla="*/ 972 w 251"/>
                  <a:gd name="T15" fmla="*/ 316 h 159"/>
                  <a:gd name="T16" fmla="*/ 504 w 251"/>
                  <a:gd name="T17" fmla="*/ 604 h 159"/>
                  <a:gd name="T18" fmla="*/ 32 w 251"/>
                  <a:gd name="T19" fmla="*/ 31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2140" name="Freeform 391"/>
              <p:cNvSpPr>
                <a:spLocks noChangeAspect="1"/>
              </p:cNvSpPr>
              <p:nvPr/>
            </p:nvSpPr>
            <p:spPr bwMode="auto">
              <a:xfrm>
                <a:off x="3828" y="554"/>
                <a:ext cx="460" cy="198"/>
              </a:xfrm>
              <a:custGeom>
                <a:avLst/>
                <a:gdLst>
                  <a:gd name="T0" fmla="*/ 8 w 230"/>
                  <a:gd name="T1" fmla="*/ 300 h 99"/>
                  <a:gd name="T2" fmla="*/ 476 w 230"/>
                  <a:gd name="T3" fmla="*/ 12 h 99"/>
                  <a:gd name="T4" fmla="*/ 920 w 230"/>
                  <a:gd name="T5" fmla="*/ 204 h 99"/>
                  <a:gd name="T6" fmla="*/ 472 w 230"/>
                  <a:gd name="T7" fmla="*/ 0 h 99"/>
                  <a:gd name="T8" fmla="*/ 0 w 230"/>
                  <a:gd name="T9" fmla="*/ 292 h 99"/>
                  <a:gd name="T10" fmla="*/ 32 w 230"/>
                  <a:gd name="T11" fmla="*/ 396 h 99"/>
                  <a:gd name="T12" fmla="*/ 8 w 230"/>
                  <a:gd name="T13" fmla="*/ 3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2141" name="Freeform 392"/>
              <p:cNvSpPr>
                <a:spLocks noChangeAspect="1" noEditPoints="1"/>
              </p:cNvSpPr>
              <p:nvPr/>
            </p:nvSpPr>
            <p:spPr bwMode="auto">
              <a:xfrm>
                <a:off x="3900" y="612"/>
                <a:ext cx="340" cy="190"/>
              </a:xfrm>
              <a:custGeom>
                <a:avLst/>
                <a:gdLst>
                  <a:gd name="T0" fmla="*/ 496 w 170"/>
                  <a:gd name="T1" fmla="*/ 320 h 95"/>
                  <a:gd name="T2" fmla="*/ 436 w 170"/>
                  <a:gd name="T3" fmla="*/ 248 h 95"/>
                  <a:gd name="T4" fmla="*/ 452 w 170"/>
                  <a:gd name="T5" fmla="*/ 232 h 95"/>
                  <a:gd name="T6" fmla="*/ 504 w 170"/>
                  <a:gd name="T7" fmla="*/ 164 h 95"/>
                  <a:gd name="T8" fmla="*/ 368 w 170"/>
                  <a:gd name="T9" fmla="*/ 240 h 95"/>
                  <a:gd name="T10" fmla="*/ 368 w 170"/>
                  <a:gd name="T11" fmla="*/ 264 h 95"/>
                  <a:gd name="T12" fmla="*/ 444 w 170"/>
                  <a:gd name="T13" fmla="*/ 344 h 95"/>
                  <a:gd name="T14" fmla="*/ 324 w 170"/>
                  <a:gd name="T15" fmla="*/ 376 h 95"/>
                  <a:gd name="T16" fmla="*/ 576 w 170"/>
                  <a:gd name="T17" fmla="*/ 244 h 95"/>
                  <a:gd name="T18" fmla="*/ 464 w 170"/>
                  <a:gd name="T19" fmla="*/ 148 h 95"/>
                  <a:gd name="T20" fmla="*/ 572 w 170"/>
                  <a:gd name="T21" fmla="*/ 148 h 95"/>
                  <a:gd name="T22" fmla="*/ 680 w 170"/>
                  <a:gd name="T23" fmla="*/ 12 h 95"/>
                  <a:gd name="T24" fmla="*/ 480 w 170"/>
                  <a:gd name="T25" fmla="*/ 28 h 95"/>
                  <a:gd name="T26" fmla="*/ 584 w 170"/>
                  <a:gd name="T27" fmla="*/ 44 h 95"/>
                  <a:gd name="T28" fmla="*/ 440 w 170"/>
                  <a:gd name="T29" fmla="*/ 100 h 95"/>
                  <a:gd name="T30" fmla="*/ 348 w 170"/>
                  <a:gd name="T31" fmla="*/ 80 h 95"/>
                  <a:gd name="T32" fmla="*/ 464 w 170"/>
                  <a:gd name="T33" fmla="*/ 148 h 95"/>
                  <a:gd name="T34" fmla="*/ 244 w 170"/>
                  <a:gd name="T35" fmla="*/ 120 h 95"/>
                  <a:gd name="T36" fmla="*/ 248 w 170"/>
                  <a:gd name="T37" fmla="*/ 132 h 95"/>
                  <a:gd name="T38" fmla="*/ 152 w 170"/>
                  <a:gd name="T39" fmla="*/ 184 h 95"/>
                  <a:gd name="T40" fmla="*/ 300 w 170"/>
                  <a:gd name="T41" fmla="*/ 152 h 95"/>
                  <a:gd name="T42" fmla="*/ 316 w 170"/>
                  <a:gd name="T43" fmla="*/ 136 h 95"/>
                  <a:gd name="T44" fmla="*/ 240 w 170"/>
                  <a:gd name="T45" fmla="*/ 36 h 95"/>
                  <a:gd name="T46" fmla="*/ 356 w 170"/>
                  <a:gd name="T47" fmla="*/ 4 h 95"/>
                  <a:gd name="T48" fmla="*/ 132 w 170"/>
                  <a:gd name="T49" fmla="*/ 80 h 95"/>
                  <a:gd name="T50" fmla="*/ 156 w 170"/>
                  <a:gd name="T51" fmla="*/ 136 h 95"/>
                  <a:gd name="T52" fmla="*/ 216 w 170"/>
                  <a:gd name="T53" fmla="*/ 232 h 95"/>
                  <a:gd name="T54" fmla="*/ 112 w 170"/>
                  <a:gd name="T55" fmla="*/ 232 h 95"/>
                  <a:gd name="T56" fmla="*/ 28 w 170"/>
                  <a:gd name="T57" fmla="*/ 312 h 95"/>
                  <a:gd name="T58" fmla="*/ 192 w 170"/>
                  <a:gd name="T59" fmla="*/ 372 h 95"/>
                  <a:gd name="T60" fmla="*/ 100 w 170"/>
                  <a:gd name="T61" fmla="*/ 336 h 95"/>
                  <a:gd name="T62" fmla="*/ 244 w 170"/>
                  <a:gd name="T63" fmla="*/ 280 h 95"/>
                  <a:gd name="T64" fmla="*/ 336 w 170"/>
                  <a:gd name="T65" fmla="*/ 300 h 95"/>
                  <a:gd name="T66" fmla="*/ 216 w 170"/>
                  <a:gd name="T67" fmla="*/ 232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2142" name="Freeform 393"/>
              <p:cNvSpPr>
                <a:spLocks noChangeAspect="1" noEditPoints="1"/>
              </p:cNvSpPr>
              <p:nvPr/>
            </p:nvSpPr>
            <p:spPr bwMode="auto">
              <a:xfrm>
                <a:off x="3892" y="604"/>
                <a:ext cx="340" cy="188"/>
              </a:xfrm>
              <a:custGeom>
                <a:avLst/>
                <a:gdLst>
                  <a:gd name="T0" fmla="*/ 492 w 170"/>
                  <a:gd name="T1" fmla="*/ 316 h 94"/>
                  <a:gd name="T2" fmla="*/ 432 w 170"/>
                  <a:gd name="T3" fmla="*/ 248 h 94"/>
                  <a:gd name="T4" fmla="*/ 452 w 170"/>
                  <a:gd name="T5" fmla="*/ 232 h 94"/>
                  <a:gd name="T6" fmla="*/ 500 w 170"/>
                  <a:gd name="T7" fmla="*/ 164 h 94"/>
                  <a:gd name="T8" fmla="*/ 364 w 170"/>
                  <a:gd name="T9" fmla="*/ 240 h 94"/>
                  <a:gd name="T10" fmla="*/ 368 w 170"/>
                  <a:gd name="T11" fmla="*/ 264 h 94"/>
                  <a:gd name="T12" fmla="*/ 440 w 170"/>
                  <a:gd name="T13" fmla="*/ 340 h 94"/>
                  <a:gd name="T14" fmla="*/ 324 w 170"/>
                  <a:gd name="T15" fmla="*/ 372 h 94"/>
                  <a:gd name="T16" fmla="*/ 576 w 170"/>
                  <a:gd name="T17" fmla="*/ 240 h 94"/>
                  <a:gd name="T18" fmla="*/ 464 w 170"/>
                  <a:gd name="T19" fmla="*/ 144 h 94"/>
                  <a:gd name="T20" fmla="*/ 572 w 170"/>
                  <a:gd name="T21" fmla="*/ 144 h 94"/>
                  <a:gd name="T22" fmla="*/ 680 w 170"/>
                  <a:gd name="T23" fmla="*/ 12 h 94"/>
                  <a:gd name="T24" fmla="*/ 480 w 170"/>
                  <a:gd name="T25" fmla="*/ 24 h 94"/>
                  <a:gd name="T26" fmla="*/ 580 w 170"/>
                  <a:gd name="T27" fmla="*/ 44 h 94"/>
                  <a:gd name="T28" fmla="*/ 436 w 170"/>
                  <a:gd name="T29" fmla="*/ 96 h 94"/>
                  <a:gd name="T30" fmla="*/ 348 w 170"/>
                  <a:gd name="T31" fmla="*/ 80 h 94"/>
                  <a:gd name="T32" fmla="*/ 464 w 170"/>
                  <a:gd name="T33" fmla="*/ 144 h 94"/>
                  <a:gd name="T34" fmla="*/ 244 w 170"/>
                  <a:gd name="T35" fmla="*/ 120 h 94"/>
                  <a:gd name="T36" fmla="*/ 248 w 170"/>
                  <a:gd name="T37" fmla="*/ 132 h 94"/>
                  <a:gd name="T38" fmla="*/ 152 w 170"/>
                  <a:gd name="T39" fmla="*/ 184 h 94"/>
                  <a:gd name="T40" fmla="*/ 296 w 170"/>
                  <a:gd name="T41" fmla="*/ 152 h 94"/>
                  <a:gd name="T42" fmla="*/ 316 w 170"/>
                  <a:gd name="T43" fmla="*/ 132 h 94"/>
                  <a:gd name="T44" fmla="*/ 236 w 170"/>
                  <a:gd name="T45" fmla="*/ 36 h 94"/>
                  <a:gd name="T46" fmla="*/ 356 w 170"/>
                  <a:gd name="T47" fmla="*/ 4 h 94"/>
                  <a:gd name="T48" fmla="*/ 128 w 170"/>
                  <a:gd name="T49" fmla="*/ 76 h 94"/>
                  <a:gd name="T50" fmla="*/ 152 w 170"/>
                  <a:gd name="T51" fmla="*/ 136 h 94"/>
                  <a:gd name="T52" fmla="*/ 216 w 170"/>
                  <a:gd name="T53" fmla="*/ 228 h 94"/>
                  <a:gd name="T54" fmla="*/ 108 w 170"/>
                  <a:gd name="T55" fmla="*/ 232 h 94"/>
                  <a:gd name="T56" fmla="*/ 24 w 170"/>
                  <a:gd name="T57" fmla="*/ 308 h 94"/>
                  <a:gd name="T58" fmla="*/ 192 w 170"/>
                  <a:gd name="T59" fmla="*/ 368 h 94"/>
                  <a:gd name="T60" fmla="*/ 100 w 170"/>
                  <a:gd name="T61" fmla="*/ 332 h 94"/>
                  <a:gd name="T62" fmla="*/ 244 w 170"/>
                  <a:gd name="T63" fmla="*/ 280 h 94"/>
                  <a:gd name="T64" fmla="*/ 332 w 170"/>
                  <a:gd name="T65" fmla="*/ 296 h 94"/>
                  <a:gd name="T66" fmla="*/ 216 w 170"/>
                  <a:gd name="T67" fmla="*/ 228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264586" name="Line 394"/>
            <p:cNvSpPr>
              <a:spLocks noChangeShapeType="1"/>
            </p:cNvSpPr>
            <p:nvPr/>
          </p:nvSpPr>
          <p:spPr bwMode="auto">
            <a:xfrm flipV="1">
              <a:off x="7685088" y="3752850"/>
              <a:ext cx="973137" cy="120650"/>
            </a:xfrm>
            <a:prstGeom prst="line">
              <a:avLst/>
            </a:prstGeom>
            <a:noFill/>
            <a:ln w="38100">
              <a:solidFill>
                <a:srgbClr val="FF0000"/>
              </a:solidFill>
              <a:round/>
              <a:headEnd/>
              <a:tailEnd type="triangle" w="med" len="med"/>
            </a:ln>
          </p:spPr>
          <p:txBody>
            <a:bodyPr wrap="none" anchor="ctr"/>
            <a:lstStyle/>
            <a:p>
              <a:endParaRPr lang="en-US"/>
            </a:p>
          </p:txBody>
        </p:sp>
        <p:sp>
          <p:nvSpPr>
            <p:cNvPr id="264589" name="Line 397"/>
            <p:cNvSpPr>
              <a:spLocks noChangeShapeType="1"/>
            </p:cNvSpPr>
            <p:nvPr/>
          </p:nvSpPr>
          <p:spPr bwMode="auto">
            <a:xfrm flipV="1">
              <a:off x="7461250" y="2108200"/>
              <a:ext cx="644525" cy="381000"/>
            </a:xfrm>
            <a:prstGeom prst="line">
              <a:avLst/>
            </a:prstGeom>
            <a:noFill/>
            <a:ln w="38100">
              <a:solidFill>
                <a:srgbClr val="FF0000"/>
              </a:solidFill>
              <a:round/>
              <a:headEnd/>
              <a:tailEnd type="triangle" w="med" len="med"/>
            </a:ln>
          </p:spPr>
          <p:txBody>
            <a:bodyPr wrap="none" anchor="ctr"/>
            <a:lstStyle/>
            <a:p>
              <a:endParaRPr lang="en-US"/>
            </a:p>
          </p:txBody>
        </p:sp>
        <p:sp>
          <p:nvSpPr>
            <p:cNvPr id="264590" name="Line 398"/>
            <p:cNvSpPr>
              <a:spLocks noChangeShapeType="1"/>
            </p:cNvSpPr>
            <p:nvPr/>
          </p:nvSpPr>
          <p:spPr bwMode="auto">
            <a:xfrm flipV="1">
              <a:off x="7008813" y="2417763"/>
              <a:ext cx="528637" cy="168275"/>
            </a:xfrm>
            <a:prstGeom prst="line">
              <a:avLst/>
            </a:prstGeom>
            <a:noFill/>
            <a:ln w="38100">
              <a:solidFill>
                <a:srgbClr val="FF0000"/>
              </a:solidFill>
              <a:round/>
              <a:headEnd/>
              <a:tailEnd type="triangle" w="med" len="med"/>
            </a:ln>
          </p:spPr>
          <p:txBody>
            <a:bodyPr wrap="none" anchor="ctr"/>
            <a:lstStyle/>
            <a:p>
              <a:endParaRPr lang="en-US"/>
            </a:p>
          </p:txBody>
        </p:sp>
        <p:sp>
          <p:nvSpPr>
            <p:cNvPr id="264591" name="Line 399"/>
            <p:cNvSpPr>
              <a:spLocks noChangeShapeType="1"/>
            </p:cNvSpPr>
            <p:nvPr/>
          </p:nvSpPr>
          <p:spPr bwMode="auto">
            <a:xfrm>
              <a:off x="7080250" y="3738563"/>
              <a:ext cx="600075" cy="190500"/>
            </a:xfrm>
            <a:prstGeom prst="line">
              <a:avLst/>
            </a:prstGeom>
            <a:noFill/>
            <a:ln w="38100">
              <a:solidFill>
                <a:srgbClr val="FF0000"/>
              </a:solidFill>
              <a:round/>
              <a:headEnd/>
              <a:tailEnd type="triangle" w="med" len="med"/>
            </a:ln>
          </p:spPr>
          <p:txBody>
            <a:bodyPr wrap="none" anchor="ctr"/>
            <a:lstStyle/>
            <a:p>
              <a:endParaRPr lang="en-US"/>
            </a:p>
          </p:txBody>
        </p:sp>
        <p:sp>
          <p:nvSpPr>
            <p:cNvPr id="264592" name="Line 400"/>
            <p:cNvSpPr>
              <a:spLocks noChangeShapeType="1"/>
            </p:cNvSpPr>
            <p:nvPr/>
          </p:nvSpPr>
          <p:spPr bwMode="auto">
            <a:xfrm flipV="1">
              <a:off x="6097588" y="2697163"/>
              <a:ext cx="600075" cy="442912"/>
            </a:xfrm>
            <a:prstGeom prst="line">
              <a:avLst/>
            </a:prstGeom>
            <a:noFill/>
            <a:ln w="38100">
              <a:solidFill>
                <a:srgbClr val="FF0000"/>
              </a:solidFill>
              <a:round/>
              <a:headEnd/>
              <a:tailEnd type="triangle" w="med" len="med"/>
            </a:ln>
          </p:spPr>
          <p:txBody>
            <a:bodyPr wrap="none" anchor="ctr"/>
            <a:lstStyle/>
            <a:p>
              <a:endParaRPr lang="en-US"/>
            </a:p>
          </p:txBody>
        </p:sp>
        <p:sp>
          <p:nvSpPr>
            <p:cNvPr id="264593" name="Line 401"/>
            <p:cNvSpPr>
              <a:spLocks noChangeShapeType="1"/>
            </p:cNvSpPr>
            <p:nvPr/>
          </p:nvSpPr>
          <p:spPr bwMode="auto">
            <a:xfrm>
              <a:off x="6097588" y="3140075"/>
              <a:ext cx="600075" cy="406400"/>
            </a:xfrm>
            <a:prstGeom prst="line">
              <a:avLst/>
            </a:prstGeom>
            <a:noFill/>
            <a:ln w="38100">
              <a:solidFill>
                <a:srgbClr val="FF0000"/>
              </a:solidFill>
              <a:round/>
              <a:headEnd/>
              <a:tailEnd type="triangle" w="med" len="med"/>
            </a:ln>
          </p:spPr>
          <p:txBody>
            <a:bodyPr wrap="none" anchor="ctr"/>
            <a:lstStyle/>
            <a:p>
              <a:endParaRPr lang="en-US"/>
            </a:p>
          </p:txBody>
        </p:sp>
        <p:sp>
          <p:nvSpPr>
            <p:cNvPr id="264594" name="Line 402"/>
            <p:cNvSpPr>
              <a:spLocks noChangeShapeType="1"/>
            </p:cNvSpPr>
            <p:nvPr/>
          </p:nvSpPr>
          <p:spPr bwMode="auto">
            <a:xfrm flipV="1">
              <a:off x="6111875" y="2176463"/>
              <a:ext cx="304800" cy="914400"/>
            </a:xfrm>
            <a:prstGeom prst="line">
              <a:avLst/>
            </a:prstGeom>
            <a:noFill/>
            <a:ln w="38100">
              <a:solidFill>
                <a:srgbClr val="FF0000"/>
              </a:solidFill>
              <a:round/>
              <a:headEnd/>
              <a:tailEnd type="triangle" w="med" len="med"/>
            </a:ln>
          </p:spPr>
          <p:txBody>
            <a:bodyPr wrap="none" anchor="ctr"/>
            <a:lstStyle/>
            <a:p>
              <a:endParaRPr lang="en-US"/>
            </a:p>
          </p:txBody>
        </p:sp>
        <p:sp>
          <p:nvSpPr>
            <p:cNvPr id="264595" name="Line 403"/>
            <p:cNvSpPr>
              <a:spLocks noChangeShapeType="1"/>
            </p:cNvSpPr>
            <p:nvPr/>
          </p:nvSpPr>
          <p:spPr bwMode="auto">
            <a:xfrm flipV="1">
              <a:off x="5883275" y="3090863"/>
              <a:ext cx="228600" cy="6858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264596" name="Line 404"/>
            <p:cNvSpPr>
              <a:spLocks noChangeShapeType="1"/>
            </p:cNvSpPr>
            <p:nvPr/>
          </p:nvSpPr>
          <p:spPr bwMode="auto">
            <a:xfrm>
              <a:off x="5227638" y="3600450"/>
              <a:ext cx="731837" cy="176213"/>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42152" name="Line 405"/>
            <p:cNvSpPr>
              <a:spLocks noChangeShapeType="1"/>
            </p:cNvSpPr>
            <p:nvPr/>
          </p:nvSpPr>
          <p:spPr bwMode="auto">
            <a:xfrm>
              <a:off x="5227638" y="2686050"/>
              <a:ext cx="869950" cy="454025"/>
            </a:xfrm>
            <a:prstGeom prst="line">
              <a:avLst/>
            </a:prstGeom>
            <a:noFill/>
            <a:ln w="38100">
              <a:solidFill>
                <a:srgbClr val="FF0000"/>
              </a:solidFill>
              <a:round/>
              <a:headEnd/>
              <a:tailEnd type="triangle" w="med" len="med"/>
            </a:ln>
          </p:spPr>
          <p:txBody>
            <a:bodyPr wrap="none" anchor="ctr"/>
            <a:lstStyle/>
            <a:p>
              <a:endParaRPr lang="en-US"/>
            </a:p>
          </p:txBody>
        </p:sp>
        <p:sp>
          <p:nvSpPr>
            <p:cNvPr id="264425" name="Line 233"/>
            <p:cNvSpPr>
              <a:spLocks noChangeShapeType="1"/>
            </p:cNvSpPr>
            <p:nvPr/>
          </p:nvSpPr>
          <p:spPr bwMode="auto">
            <a:xfrm>
              <a:off x="5273675" y="2862263"/>
              <a:ext cx="0" cy="609600"/>
            </a:xfrm>
            <a:prstGeom prst="line">
              <a:avLst/>
            </a:prstGeom>
            <a:noFill/>
            <a:ln w="19050">
              <a:solidFill>
                <a:schemeClr val="tx1"/>
              </a:solidFill>
              <a:round/>
              <a:headEnd/>
              <a:tailEnd/>
            </a:ln>
          </p:spPr>
          <p:txBody>
            <a:bodyPr wrap="none" anchor="ctr"/>
            <a:lstStyle/>
            <a:p>
              <a:endParaRPr lang="en-US"/>
            </a:p>
          </p:txBody>
        </p:sp>
        <p:sp>
          <p:nvSpPr>
            <p:cNvPr id="2" name="Line 233"/>
            <p:cNvSpPr>
              <a:spLocks noChangeShapeType="1"/>
            </p:cNvSpPr>
            <p:nvPr/>
          </p:nvSpPr>
          <p:spPr bwMode="auto">
            <a:xfrm>
              <a:off x="4870450" y="2565400"/>
              <a:ext cx="228600" cy="990600"/>
            </a:xfrm>
            <a:prstGeom prst="line">
              <a:avLst/>
            </a:prstGeom>
            <a:noFill/>
            <a:ln w="19050">
              <a:solidFill>
                <a:srgbClr val="0000CC"/>
              </a:solidFill>
              <a:round/>
              <a:headEnd/>
              <a:tailEnd type="triangle" w="med" len="med"/>
            </a:ln>
          </p:spPr>
          <p:txBody>
            <a:bodyPr wrap="none" anchor="ctr"/>
            <a:lstStyle/>
            <a:p>
              <a:endParaRPr lang="en-US"/>
            </a:p>
          </p:txBody>
        </p:sp>
        <p:sp>
          <p:nvSpPr>
            <p:cNvPr id="3" name="Line 233"/>
            <p:cNvSpPr>
              <a:spLocks noChangeShapeType="1"/>
            </p:cNvSpPr>
            <p:nvPr/>
          </p:nvSpPr>
          <p:spPr bwMode="auto">
            <a:xfrm>
              <a:off x="5099050" y="2946400"/>
              <a:ext cx="0" cy="609600"/>
            </a:xfrm>
            <a:prstGeom prst="line">
              <a:avLst/>
            </a:prstGeom>
            <a:noFill/>
            <a:ln w="19050">
              <a:solidFill>
                <a:srgbClr val="0000CC"/>
              </a:solidFill>
              <a:round/>
              <a:headEnd type="triangle" w="med" len="med"/>
              <a:tailEnd/>
            </a:ln>
          </p:spPr>
          <p:txBody>
            <a:bodyPr wrap="none" anchor="ctr"/>
            <a:lstStyle/>
            <a:p>
              <a:endParaRPr lang="en-US"/>
            </a:p>
          </p:txBody>
        </p:sp>
        <p:sp>
          <p:nvSpPr>
            <p:cNvPr id="42169" name="Text Box 227"/>
            <p:cNvSpPr txBox="1">
              <a:spLocks noChangeArrowheads="1"/>
            </p:cNvSpPr>
            <p:nvPr/>
          </p:nvSpPr>
          <p:spPr bwMode="auto">
            <a:xfrm>
              <a:off x="4565650" y="2409825"/>
              <a:ext cx="538163"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cs typeface="Arial" pitchFamily="34" charset="0"/>
                </a:rPr>
                <a:t>PE5’</a:t>
              </a:r>
            </a:p>
          </p:txBody>
        </p:sp>
        <p:sp>
          <p:nvSpPr>
            <p:cNvPr id="4" name="Line 233"/>
            <p:cNvSpPr>
              <a:spLocks noChangeShapeType="1"/>
            </p:cNvSpPr>
            <p:nvPr/>
          </p:nvSpPr>
          <p:spPr bwMode="auto">
            <a:xfrm>
              <a:off x="5175250" y="2870200"/>
              <a:ext cx="685800" cy="381000"/>
            </a:xfrm>
            <a:prstGeom prst="line">
              <a:avLst/>
            </a:prstGeom>
            <a:noFill/>
            <a:ln w="19050">
              <a:solidFill>
                <a:srgbClr val="0000CC"/>
              </a:solidFill>
              <a:round/>
              <a:headEnd/>
              <a:tailEnd type="triangle" w="med" len="med"/>
            </a:ln>
          </p:spPr>
          <p:txBody>
            <a:bodyPr wrap="none" anchor="ctr"/>
            <a:lstStyle/>
            <a:p>
              <a:endParaRPr lang="en-US"/>
            </a:p>
          </p:txBody>
        </p:sp>
        <p:sp>
          <p:nvSpPr>
            <p:cNvPr id="6" name="Line 233"/>
            <p:cNvSpPr>
              <a:spLocks noChangeShapeType="1"/>
            </p:cNvSpPr>
            <p:nvPr/>
          </p:nvSpPr>
          <p:spPr bwMode="auto">
            <a:xfrm flipH="1">
              <a:off x="5175250" y="3098800"/>
              <a:ext cx="0" cy="304800"/>
            </a:xfrm>
            <a:prstGeom prst="line">
              <a:avLst/>
            </a:prstGeom>
            <a:noFill/>
            <a:ln w="19050">
              <a:solidFill>
                <a:schemeClr val="hlink"/>
              </a:solidFill>
              <a:round/>
              <a:headEnd/>
              <a:tailEnd type="triangle" w="med" len="med"/>
            </a:ln>
          </p:spPr>
          <p:txBody>
            <a:bodyPr wrap="none" anchor="ctr"/>
            <a:lstStyle/>
            <a:p>
              <a:endParaRPr lang="en-US"/>
            </a:p>
          </p:txBody>
        </p:sp>
        <p:sp>
          <p:nvSpPr>
            <p:cNvPr id="7" name="Line 233"/>
            <p:cNvSpPr>
              <a:spLocks noChangeShapeType="1"/>
            </p:cNvSpPr>
            <p:nvPr/>
          </p:nvSpPr>
          <p:spPr bwMode="auto">
            <a:xfrm flipH="1" flipV="1">
              <a:off x="4718050" y="2565400"/>
              <a:ext cx="304800" cy="990600"/>
            </a:xfrm>
            <a:prstGeom prst="line">
              <a:avLst/>
            </a:prstGeom>
            <a:noFill/>
            <a:ln w="19050">
              <a:solidFill>
                <a:schemeClr val="hlink"/>
              </a:solidFill>
              <a:round/>
              <a:headEnd/>
              <a:tailEnd type="triangle" w="med" len="med"/>
            </a:ln>
          </p:spPr>
          <p:txBody>
            <a:bodyPr wrap="none" anchor="ctr"/>
            <a:lstStyle/>
            <a:p>
              <a:endParaRPr lang="en-US"/>
            </a:p>
          </p:txBody>
        </p:sp>
        <p:sp>
          <p:nvSpPr>
            <p:cNvPr id="8" name="Line 233"/>
            <p:cNvSpPr>
              <a:spLocks noChangeShapeType="1"/>
            </p:cNvSpPr>
            <p:nvPr/>
          </p:nvSpPr>
          <p:spPr bwMode="auto">
            <a:xfrm flipH="1" flipV="1">
              <a:off x="5327650" y="3022600"/>
              <a:ext cx="381000" cy="228600"/>
            </a:xfrm>
            <a:prstGeom prst="line">
              <a:avLst/>
            </a:prstGeom>
            <a:noFill/>
            <a:ln w="19050">
              <a:solidFill>
                <a:schemeClr val="hlink"/>
              </a:solidFill>
              <a:round/>
              <a:headEnd/>
              <a:tailEnd type="triangle" w="med" len="med"/>
            </a:ln>
          </p:spPr>
          <p:txBody>
            <a:bodyPr wrap="none" anchor="ctr"/>
            <a:lstStyle/>
            <a:p>
              <a:endParaRPr lang="en-US"/>
            </a:p>
          </p:txBody>
        </p:sp>
      </p:grpSp>
      <p:sp>
        <p:nvSpPr>
          <p:cNvPr id="42189" name="Text Box 205"/>
          <p:cNvSpPr txBox="1">
            <a:spLocks noChangeArrowheads="1"/>
          </p:cNvSpPr>
          <p:nvPr/>
        </p:nvSpPr>
        <p:spPr bwMode="auto">
          <a:xfrm>
            <a:off x="228600" y="4200942"/>
            <a:ext cx="4648200" cy="2123658"/>
          </a:xfrm>
          <a:prstGeom prst="rect">
            <a:avLst/>
          </a:prstGeom>
          <a:noFill/>
          <a:ln w="9525">
            <a:noFill/>
            <a:miter lim="800000"/>
            <a:headEnd/>
            <a:tailEnd/>
          </a:ln>
          <a:effectLst/>
        </p:spPr>
        <p:txBody>
          <a:bodyPr wrap="square">
            <a:spAutoFit/>
          </a:bodyPr>
          <a:lstStyle/>
          <a:p>
            <a:pPr>
              <a:spcBef>
                <a:spcPct val="50000"/>
              </a:spcBef>
            </a:pPr>
            <a:r>
              <a:rPr lang="en-US" altLang="zh-CN" sz="1200" dirty="0" smtClean="0"/>
              <a:t>Primary ingress PE5 :</a:t>
            </a:r>
          </a:p>
          <a:p>
            <a:pPr marL="342900" indent="-342900">
              <a:spcBef>
                <a:spcPct val="50000"/>
              </a:spcBef>
              <a:buFont typeface="Arial" pitchFamily="34" charset="0"/>
              <a:buChar char="•"/>
            </a:pPr>
            <a:r>
              <a:rPr lang="en-US" altLang="zh-CN" sz="1200" dirty="0" smtClean="0"/>
              <a:t>Detects failures of backup ingress PE6, handles failures and abnormal cases in PE6 and path segments between proxy ingress and backup ingress (and between primary ingress and backup ingress), and changes the signaling path for the primary LSP when a failure or abnormal event happens in the backup ingress or the path segments.</a:t>
            </a:r>
            <a:endParaRPr lang="en-US" altLang="zh-CN" sz="1200" dirty="0" smtClean="0">
              <a:solidFill>
                <a:srgbClr val="CC3300"/>
              </a:solidFill>
            </a:endParaRPr>
          </a:p>
          <a:p>
            <a:pPr marL="342900" indent="-342900">
              <a:spcBef>
                <a:spcPct val="50000"/>
              </a:spcBef>
              <a:buFont typeface="Arial" pitchFamily="34" charset="0"/>
              <a:buChar char="•"/>
            </a:pPr>
            <a:r>
              <a:rPr lang="en-US" altLang="zh-CN" sz="1200" dirty="0" smtClean="0"/>
              <a:t>Processes configuration for Proxy-ingress </a:t>
            </a:r>
            <a:r>
              <a:rPr lang="en-US" sz="1200" dirty="0" smtClean="0">
                <a:solidFill>
                  <a:schemeClr val="dk1"/>
                </a:solidFill>
              </a:rPr>
              <a:t>or generates the information for the proxy-ingress and makes sure that the proxy-ingress address generated does not cause a loop</a:t>
            </a:r>
            <a:r>
              <a:rPr lang="en-US" altLang="zh-CN" sz="1200" dirty="0" smtClean="0"/>
              <a:t> </a:t>
            </a:r>
          </a:p>
        </p:txBody>
      </p:sp>
      <p:sp>
        <p:nvSpPr>
          <p:cNvPr id="196" name="AutoShape 182"/>
          <p:cNvSpPr>
            <a:spLocks noChangeArrowheads="1"/>
          </p:cNvSpPr>
          <p:nvPr/>
        </p:nvSpPr>
        <p:spPr bwMode="auto">
          <a:xfrm>
            <a:off x="381000" y="3124200"/>
            <a:ext cx="2590800" cy="914400"/>
          </a:xfrm>
          <a:prstGeom prst="wedgeRoundRectCallout">
            <a:avLst>
              <a:gd name="adj1" fmla="val 50237"/>
              <a:gd name="adj2" fmla="val -86586"/>
              <a:gd name="adj3" fmla="val 16667"/>
            </a:avLst>
          </a:prstGeom>
          <a:noFill/>
          <a:ln w="9525">
            <a:solidFill>
              <a:schemeClr val="tx1"/>
            </a:solidFill>
            <a:miter lim="800000"/>
            <a:headEnd/>
            <a:tailEnd/>
          </a:ln>
          <a:effectLst/>
        </p:spPr>
        <p:txBody>
          <a:bodyPr/>
          <a:lstStyle/>
          <a:p>
            <a:r>
              <a:rPr lang="en-US" altLang="zh-CN" sz="1200" dirty="0" smtClean="0"/>
              <a:t>3</a:t>
            </a:r>
            <a:r>
              <a:rPr lang="en-US" altLang="zh-CN" sz="1200" dirty="0" smtClean="0">
                <a:ea typeface="宋体" pitchFamily="2" charset="-122"/>
              </a:rPr>
              <a:t>. PE5 </a:t>
            </a:r>
            <a:r>
              <a:rPr lang="en-US" altLang="zh-CN" sz="1200" dirty="0">
                <a:ea typeface="宋体" pitchFamily="2" charset="-122"/>
              </a:rPr>
              <a:t>sends</a:t>
            </a:r>
            <a:r>
              <a:rPr lang="en-US" altLang="zh-CN" sz="1200" dirty="0">
                <a:solidFill>
                  <a:srgbClr val="0000CC"/>
                </a:solidFill>
                <a:ea typeface="宋体" pitchFamily="2" charset="-122"/>
              </a:rPr>
              <a:t> </a:t>
            </a:r>
            <a:r>
              <a:rPr lang="en-US" altLang="zh-CN" sz="1200" dirty="0" smtClean="0">
                <a:solidFill>
                  <a:srgbClr val="0000CC"/>
                </a:solidFill>
                <a:ea typeface="宋体" pitchFamily="2" charset="-122"/>
              </a:rPr>
              <a:t>Path</a:t>
            </a:r>
            <a:r>
              <a:rPr lang="en-US" altLang="zh-CN" sz="1200" dirty="0" smtClean="0">
                <a:ea typeface="宋体" pitchFamily="2" charset="-122"/>
              </a:rPr>
              <a:t> w/o INGRESS_PROTECTION to </a:t>
            </a:r>
            <a:r>
              <a:rPr lang="en-US" altLang="zh-CN" sz="1200" dirty="0" smtClean="0"/>
              <a:t>NHs </a:t>
            </a:r>
          </a:p>
          <a:p>
            <a:r>
              <a:rPr lang="en-US" altLang="zh-CN" sz="1200" dirty="0" smtClean="0"/>
              <a:t>(NHs send </a:t>
            </a:r>
            <a:r>
              <a:rPr lang="en-US" altLang="zh-CN" sz="1200" dirty="0" err="1" smtClean="0">
                <a:solidFill>
                  <a:srgbClr val="00CC00"/>
                </a:solidFill>
              </a:rPr>
              <a:t>Resv</a:t>
            </a:r>
            <a:r>
              <a:rPr lang="en-US" altLang="zh-CN" sz="1200" dirty="0" smtClean="0"/>
              <a:t> to primary ingress PE5)</a:t>
            </a:r>
            <a:endParaRPr lang="en-US" altLang="zh-CN" sz="1200" dirty="0">
              <a:ea typeface="宋体" pitchFamily="2" charset="-122"/>
            </a:endParaRPr>
          </a:p>
        </p:txBody>
      </p:sp>
      <p:sp>
        <p:nvSpPr>
          <p:cNvPr id="197" name="AutoShape 182"/>
          <p:cNvSpPr>
            <a:spLocks noChangeArrowheads="1"/>
          </p:cNvSpPr>
          <p:nvPr/>
        </p:nvSpPr>
        <p:spPr bwMode="auto">
          <a:xfrm>
            <a:off x="6858000" y="2514600"/>
            <a:ext cx="2133600" cy="838200"/>
          </a:xfrm>
          <a:prstGeom prst="wedgeRoundRectCallout">
            <a:avLst>
              <a:gd name="adj1" fmla="val -75395"/>
              <a:gd name="adj2" fmla="val 28402"/>
              <a:gd name="adj3" fmla="val 16667"/>
            </a:avLst>
          </a:prstGeom>
          <a:solidFill>
            <a:schemeClr val="bg1">
              <a:lumMod val="95000"/>
            </a:schemeClr>
          </a:solidFill>
          <a:ln w="15875">
            <a:solidFill>
              <a:srgbClr val="00CC00"/>
            </a:solidFill>
            <a:prstDash val="dash"/>
            <a:miter lim="800000"/>
            <a:headEnd/>
            <a:tailEnd/>
          </a:ln>
          <a:effectLst/>
        </p:spPr>
        <p:txBody>
          <a:bodyPr/>
          <a:lstStyle/>
          <a:p>
            <a:r>
              <a:rPr lang="en-US" altLang="zh-CN" sz="1200" dirty="0" smtClean="0">
                <a:ea typeface="宋体" pitchFamily="2" charset="-122"/>
              </a:rPr>
              <a:t>5. PE6 creates backup LSP to protect ingress PE5 </a:t>
            </a:r>
            <a:r>
              <a:rPr lang="en-US" altLang="zh-CN" sz="1200" dirty="0" smtClean="0">
                <a:solidFill>
                  <a:srgbClr val="C00000"/>
                </a:solidFill>
                <a:ea typeface="宋体" pitchFamily="2" charset="-122"/>
              </a:rPr>
              <a:t>reusing FRR </a:t>
            </a:r>
            <a:r>
              <a:rPr lang="en-US" altLang="zh-CN" sz="1200" dirty="0" smtClean="0">
                <a:solidFill>
                  <a:srgbClr val="0000CC"/>
                </a:solidFill>
                <a:ea typeface="宋体" pitchFamily="2" charset="-122"/>
              </a:rPr>
              <a:t>with changes to existing procedures</a:t>
            </a:r>
            <a:endParaRPr lang="en-US" altLang="zh-CN" sz="1200" dirty="0">
              <a:solidFill>
                <a:srgbClr val="0000CC"/>
              </a:solidFill>
              <a:ea typeface="宋体" pitchFamily="2" charset="-122"/>
            </a:endParaRPr>
          </a:p>
        </p:txBody>
      </p:sp>
      <p:sp>
        <p:nvSpPr>
          <p:cNvPr id="358" name="Rectangle 6"/>
          <p:cNvSpPr txBox="1">
            <a:spLocks noChangeArrowheads="1"/>
          </p:cNvSpPr>
          <p:nvPr/>
        </p:nvSpPr>
        <p:spPr bwMode="auto">
          <a:xfrm>
            <a:off x="914400" y="0"/>
            <a:ext cx="7315200" cy="4937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hangingPunct="0">
              <a:defRPr/>
            </a:pPr>
            <a:r>
              <a:rPr kumimoji="0" lang="en-US" altLang="zh-CN" sz="2800" b="0" i="0" u="none" strike="noStrike" kern="0" cap="none" spc="0" normalizeH="0" baseline="0" noProof="0" dirty="0" smtClean="0">
                <a:ln>
                  <a:noFill/>
                </a:ln>
                <a:solidFill>
                  <a:srgbClr val="FF3300"/>
                </a:solidFill>
                <a:effectLst/>
                <a:uLnTx/>
                <a:uFillTx/>
                <a:latin typeface="宋体" pitchFamily="2" charset="-122"/>
                <a:ea typeface="+mj-ea"/>
                <a:cs typeface="+mj-cs"/>
              </a:rPr>
              <a:t>Proxy-Ingress Method </a:t>
            </a:r>
            <a:r>
              <a:rPr lang="en-US" altLang="zh-CN" sz="2800" kern="0" dirty="0" smtClean="0">
                <a:solidFill>
                  <a:srgbClr val="FF3300"/>
                </a:solidFill>
                <a:latin typeface="宋体" pitchFamily="2" charset="-122"/>
                <a:ea typeface="+mj-ea"/>
                <a:cs typeface="+mj-cs"/>
              </a:rPr>
              <a:t>with Example</a:t>
            </a:r>
            <a:endParaRPr kumimoji="0" lang="en-US" altLang="zh-CN" sz="2800" b="0" i="0" u="none" strike="noStrike" kern="0" cap="none" spc="0" normalizeH="0" baseline="0" noProof="0" dirty="0">
              <a:ln>
                <a:noFill/>
              </a:ln>
              <a:solidFill>
                <a:srgbClr val="FF3300"/>
              </a:solidFill>
              <a:effectLst/>
              <a:uLnTx/>
              <a:uFillTx/>
              <a:latin typeface="宋体" pitchFamily="2" charset="-122"/>
              <a:ea typeface="+mj-ea"/>
              <a:cs typeface="+mj-cs"/>
            </a:endParaRPr>
          </a:p>
        </p:txBody>
      </p:sp>
      <p:grpSp>
        <p:nvGrpSpPr>
          <p:cNvPr id="42044" name="Group 185"/>
          <p:cNvGrpSpPr/>
          <p:nvPr/>
        </p:nvGrpSpPr>
        <p:grpSpPr>
          <a:xfrm>
            <a:off x="5257800" y="5791200"/>
            <a:ext cx="3229745" cy="477798"/>
            <a:chOff x="4191000" y="4038600"/>
            <a:chExt cx="3229745" cy="477798"/>
          </a:xfrm>
        </p:grpSpPr>
        <p:sp>
          <p:nvSpPr>
            <p:cNvPr id="360" name="Line 238"/>
            <p:cNvSpPr>
              <a:spLocks noChangeShapeType="1"/>
            </p:cNvSpPr>
            <p:nvPr/>
          </p:nvSpPr>
          <p:spPr bwMode="auto">
            <a:xfrm>
              <a:off x="4191000" y="4391799"/>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361" name="Line 239"/>
            <p:cNvSpPr>
              <a:spLocks noChangeShapeType="1"/>
            </p:cNvSpPr>
            <p:nvPr/>
          </p:nvSpPr>
          <p:spPr bwMode="auto">
            <a:xfrm>
              <a:off x="4191000" y="4185424"/>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362" name="Text Box 240"/>
            <p:cNvSpPr txBox="1">
              <a:spLocks noChangeArrowheads="1"/>
            </p:cNvSpPr>
            <p:nvPr/>
          </p:nvSpPr>
          <p:spPr bwMode="auto">
            <a:xfrm>
              <a:off x="4876800" y="4038600"/>
              <a:ext cx="1106487" cy="276999"/>
            </a:xfrm>
            <a:prstGeom prst="rect">
              <a:avLst/>
            </a:prstGeom>
            <a:noFill/>
            <a:ln w="9525">
              <a:noFill/>
              <a:miter lim="800000"/>
              <a:headEnd/>
              <a:tailEnd/>
            </a:ln>
          </p:spPr>
          <p:txBody>
            <a:bodyPr wrap="square">
              <a:spAutoFit/>
            </a:bodyPr>
            <a:lstStyle/>
            <a:p>
              <a:pPr>
                <a:spcBef>
                  <a:spcPct val="50000"/>
                </a:spcBef>
              </a:pPr>
              <a:r>
                <a:rPr lang="en-US" altLang="zh-CN" sz="1200" dirty="0" smtClean="0">
                  <a:cs typeface="Arial" pitchFamily="34" charset="0"/>
                </a:rPr>
                <a:t>Primary</a:t>
              </a:r>
              <a:r>
                <a:rPr lang="en-US" altLang="zh-CN" sz="1200" dirty="0" smtClean="0">
                  <a:ea typeface="宋体" pitchFamily="2" charset="-122"/>
                  <a:cs typeface="Arial" pitchFamily="34" charset="0"/>
                </a:rPr>
                <a:t> </a:t>
              </a:r>
              <a:r>
                <a:rPr lang="en-US" altLang="zh-CN" sz="1200" dirty="0">
                  <a:ea typeface="宋体" pitchFamily="2" charset="-122"/>
                  <a:cs typeface="Arial" pitchFamily="34" charset="0"/>
                </a:rPr>
                <a:t>LSP</a:t>
              </a:r>
            </a:p>
          </p:txBody>
        </p:sp>
        <p:sp>
          <p:nvSpPr>
            <p:cNvPr id="363" name="Text Box 241"/>
            <p:cNvSpPr txBox="1">
              <a:spLocks noChangeArrowheads="1"/>
            </p:cNvSpPr>
            <p:nvPr/>
          </p:nvSpPr>
          <p:spPr bwMode="auto">
            <a:xfrm>
              <a:off x="4876800" y="4239399"/>
              <a:ext cx="1029449" cy="276999"/>
            </a:xfrm>
            <a:prstGeom prst="rect">
              <a:avLst/>
            </a:prstGeom>
            <a:noFill/>
            <a:ln w="9525">
              <a:noFill/>
              <a:miter lim="800000"/>
              <a:headEnd/>
              <a:tailEnd/>
            </a:ln>
          </p:spPr>
          <p:txBody>
            <a:bodyPr wrap="none">
              <a:spAutoFit/>
            </a:bodyPr>
            <a:lstStyle/>
            <a:p>
              <a:r>
                <a:rPr lang="en-US" altLang="zh-CN" sz="1200" dirty="0">
                  <a:ea typeface="宋体" pitchFamily="2" charset="-122"/>
                  <a:cs typeface="Arial" pitchFamily="34" charset="0"/>
                </a:rPr>
                <a:t>Backup LSP</a:t>
              </a:r>
            </a:p>
          </p:txBody>
        </p:sp>
        <p:sp>
          <p:nvSpPr>
            <p:cNvPr id="364" name="Line 233"/>
            <p:cNvSpPr>
              <a:spLocks noChangeShapeType="1"/>
            </p:cNvSpPr>
            <p:nvPr/>
          </p:nvSpPr>
          <p:spPr bwMode="auto">
            <a:xfrm>
              <a:off x="5943600" y="4191000"/>
              <a:ext cx="609600" cy="0"/>
            </a:xfrm>
            <a:prstGeom prst="line">
              <a:avLst/>
            </a:prstGeom>
            <a:noFill/>
            <a:ln w="19050">
              <a:solidFill>
                <a:srgbClr val="0000CC"/>
              </a:solidFill>
              <a:round/>
              <a:headEnd/>
              <a:tailEnd type="triangle" w="med" len="med"/>
            </a:ln>
          </p:spPr>
          <p:txBody>
            <a:bodyPr wrap="none" anchor="ctr"/>
            <a:lstStyle/>
            <a:p>
              <a:endParaRPr lang="en-US"/>
            </a:p>
          </p:txBody>
        </p:sp>
        <p:sp>
          <p:nvSpPr>
            <p:cNvPr id="365" name="Text Box 241"/>
            <p:cNvSpPr txBox="1">
              <a:spLocks noChangeArrowheads="1"/>
            </p:cNvSpPr>
            <p:nvPr/>
          </p:nvSpPr>
          <p:spPr bwMode="auto">
            <a:xfrm>
              <a:off x="6553200" y="4038600"/>
              <a:ext cx="833883" cy="276999"/>
            </a:xfrm>
            <a:prstGeom prst="rect">
              <a:avLst/>
            </a:prstGeom>
            <a:noFill/>
            <a:ln w="9525">
              <a:noFill/>
              <a:miter lim="800000"/>
              <a:headEnd/>
              <a:tailEnd/>
            </a:ln>
          </p:spPr>
          <p:txBody>
            <a:bodyPr wrap="none">
              <a:spAutoFit/>
            </a:bodyPr>
            <a:lstStyle/>
            <a:p>
              <a:r>
                <a:rPr lang="en-US" altLang="zh-CN" sz="1200" dirty="0">
                  <a:ea typeface="宋体" pitchFamily="2" charset="-122"/>
                  <a:cs typeface="Arial" pitchFamily="34" charset="0"/>
                </a:rPr>
                <a:t>Path </a:t>
              </a:r>
              <a:r>
                <a:rPr lang="en-US" altLang="zh-CN" sz="1200" dirty="0" err="1">
                  <a:ea typeface="宋体" pitchFamily="2" charset="-122"/>
                  <a:cs typeface="Arial" pitchFamily="34" charset="0"/>
                </a:rPr>
                <a:t>Msg</a:t>
              </a:r>
              <a:endParaRPr lang="en-US" altLang="zh-CN" sz="1200" dirty="0">
                <a:ea typeface="宋体" pitchFamily="2" charset="-122"/>
                <a:cs typeface="Arial" pitchFamily="34" charset="0"/>
              </a:endParaRPr>
            </a:p>
          </p:txBody>
        </p:sp>
        <p:sp>
          <p:nvSpPr>
            <p:cNvPr id="366" name="Line 233"/>
            <p:cNvSpPr>
              <a:spLocks noChangeShapeType="1"/>
            </p:cNvSpPr>
            <p:nvPr/>
          </p:nvSpPr>
          <p:spPr bwMode="auto">
            <a:xfrm flipH="1">
              <a:off x="6019800" y="4391799"/>
              <a:ext cx="457200" cy="0"/>
            </a:xfrm>
            <a:prstGeom prst="line">
              <a:avLst/>
            </a:prstGeom>
            <a:noFill/>
            <a:ln w="19050">
              <a:solidFill>
                <a:schemeClr val="hlink"/>
              </a:solidFill>
              <a:round/>
              <a:headEnd/>
              <a:tailEnd type="triangle" w="med" len="med"/>
            </a:ln>
          </p:spPr>
          <p:txBody>
            <a:bodyPr wrap="none" anchor="ctr"/>
            <a:lstStyle/>
            <a:p>
              <a:endParaRPr lang="en-US"/>
            </a:p>
          </p:txBody>
        </p:sp>
        <p:sp>
          <p:nvSpPr>
            <p:cNvPr id="367" name="Text Box 241"/>
            <p:cNvSpPr txBox="1">
              <a:spLocks noChangeArrowheads="1"/>
            </p:cNvSpPr>
            <p:nvPr/>
          </p:nvSpPr>
          <p:spPr bwMode="auto">
            <a:xfrm>
              <a:off x="6553200" y="4239399"/>
              <a:ext cx="867545" cy="276999"/>
            </a:xfrm>
            <a:prstGeom prst="rect">
              <a:avLst/>
            </a:prstGeom>
            <a:noFill/>
            <a:ln w="9525">
              <a:noFill/>
              <a:miter lim="800000"/>
              <a:headEnd/>
              <a:tailEnd/>
            </a:ln>
          </p:spPr>
          <p:txBody>
            <a:bodyPr wrap="none">
              <a:spAutoFit/>
            </a:bodyPr>
            <a:lstStyle/>
            <a:p>
              <a:r>
                <a:rPr lang="en-US" altLang="zh-CN" sz="1200" dirty="0" err="1">
                  <a:ea typeface="宋体" pitchFamily="2" charset="-122"/>
                  <a:cs typeface="Arial" pitchFamily="34" charset="0"/>
                </a:rPr>
                <a:t>Resv</a:t>
              </a:r>
              <a:r>
                <a:rPr lang="en-US" altLang="zh-CN" sz="1200" dirty="0">
                  <a:ea typeface="宋体" pitchFamily="2" charset="-122"/>
                  <a:cs typeface="Arial" pitchFamily="34" charset="0"/>
                </a:rPr>
                <a:t> </a:t>
              </a:r>
              <a:r>
                <a:rPr lang="en-US" altLang="zh-CN" sz="1200" dirty="0" err="1">
                  <a:ea typeface="宋体" pitchFamily="2" charset="-122"/>
                  <a:cs typeface="Arial" pitchFamily="34" charset="0"/>
                </a:rPr>
                <a:t>Msg</a:t>
              </a:r>
              <a:endParaRPr lang="en-US" altLang="zh-CN" sz="1200" dirty="0">
                <a:ea typeface="宋体" pitchFamily="2" charset="-122"/>
                <a:cs typeface="Arial" pitchFamily="34" charset="0"/>
              </a:endParaRPr>
            </a:p>
          </p:txBody>
        </p:sp>
      </p:grpSp>
      <p:sp>
        <p:nvSpPr>
          <p:cNvPr id="368" name="AutoShape 184"/>
          <p:cNvSpPr>
            <a:spLocks noChangeArrowheads="1"/>
          </p:cNvSpPr>
          <p:nvPr/>
        </p:nvSpPr>
        <p:spPr bwMode="auto">
          <a:xfrm>
            <a:off x="5791200" y="762000"/>
            <a:ext cx="2514600" cy="838200"/>
          </a:xfrm>
          <a:prstGeom prst="wedgeRoundRectCallout">
            <a:avLst>
              <a:gd name="adj1" fmla="val -89837"/>
              <a:gd name="adj2" fmla="val 55383"/>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1200" dirty="0" smtClean="0"/>
              <a:t>4. Primary ingress PE5 sends </a:t>
            </a:r>
            <a:r>
              <a:rPr lang="en-US" altLang="zh-CN" sz="1200" dirty="0" err="1" smtClean="0">
                <a:solidFill>
                  <a:srgbClr val="00CC00"/>
                </a:solidFill>
              </a:rPr>
              <a:t>Resv</a:t>
            </a:r>
            <a:r>
              <a:rPr lang="en-US" altLang="zh-CN" sz="1200" dirty="0" smtClean="0">
                <a:solidFill>
                  <a:srgbClr val="00CC00"/>
                </a:solidFill>
              </a:rPr>
              <a:t> w/ INGESS_PROTECTION</a:t>
            </a:r>
            <a:r>
              <a:rPr lang="en-US" altLang="zh-CN" sz="1200" dirty="0" smtClean="0"/>
              <a:t> to backup ingress PE6 after receiving </a:t>
            </a:r>
            <a:r>
              <a:rPr lang="en-US" altLang="zh-CN" sz="1200" dirty="0" err="1" smtClean="0"/>
              <a:t>Resv</a:t>
            </a:r>
            <a:r>
              <a:rPr lang="en-US" altLang="zh-CN" sz="1200" dirty="0" smtClean="0"/>
              <a:t> from NHs</a:t>
            </a:r>
            <a:endParaRPr lang="en-US" altLang="zh-CN" sz="1200" dirty="0">
              <a:ea typeface="宋体" pitchFamily="2" charset="-122"/>
            </a:endParaRPr>
          </a:p>
        </p:txBody>
      </p:sp>
      <p:sp>
        <p:nvSpPr>
          <p:cNvPr id="369" name="AutoShape 182"/>
          <p:cNvSpPr>
            <a:spLocks noChangeArrowheads="1"/>
          </p:cNvSpPr>
          <p:nvPr/>
        </p:nvSpPr>
        <p:spPr bwMode="auto">
          <a:xfrm>
            <a:off x="5181600" y="4419600"/>
            <a:ext cx="2667000" cy="914400"/>
          </a:xfrm>
          <a:prstGeom prst="wedgeRoundRectCallout">
            <a:avLst>
              <a:gd name="adj1" fmla="val -106998"/>
              <a:gd name="adj2" fmla="val -94409"/>
              <a:gd name="adj3" fmla="val 16667"/>
            </a:avLst>
          </a:prstGeom>
          <a:gradFill>
            <a:gsLst>
              <a:gs pos="0">
                <a:srgbClr val="FFEFD1"/>
              </a:gs>
              <a:gs pos="64999">
                <a:srgbClr val="F0EBD5"/>
              </a:gs>
              <a:gs pos="100000">
                <a:srgbClr val="D1C39F"/>
              </a:gs>
            </a:gsLst>
            <a:lin ang="5400000" scaled="0"/>
          </a:gradFill>
          <a:ln w="9525">
            <a:solidFill>
              <a:schemeClr val="tx1"/>
            </a:solidFill>
            <a:miter lim="800000"/>
            <a:headEnd/>
            <a:tailEnd/>
          </a:ln>
          <a:effectLst/>
        </p:spPr>
        <p:txBody>
          <a:bodyPr/>
          <a:lstStyle/>
          <a:p>
            <a:r>
              <a:rPr lang="en-US" altLang="zh-CN" sz="1200" dirty="0" smtClean="0"/>
              <a:t>6</a:t>
            </a:r>
            <a:r>
              <a:rPr lang="en-US" altLang="zh-CN" sz="1200" dirty="0" smtClean="0">
                <a:ea typeface="宋体" pitchFamily="2" charset="-122"/>
              </a:rPr>
              <a:t>. Backup ingress PE6 sends </a:t>
            </a:r>
            <a:r>
              <a:rPr lang="en-US" altLang="zh-CN" sz="1200" dirty="0" err="1" smtClean="0">
                <a:solidFill>
                  <a:srgbClr val="00CC00"/>
                </a:solidFill>
                <a:ea typeface="宋体" pitchFamily="2" charset="-122"/>
              </a:rPr>
              <a:t>Resv</a:t>
            </a:r>
            <a:r>
              <a:rPr lang="en-US" altLang="zh-CN" sz="1200" dirty="0" smtClean="0">
                <a:solidFill>
                  <a:srgbClr val="00CC00"/>
                </a:solidFill>
                <a:ea typeface="宋体" pitchFamily="2" charset="-122"/>
              </a:rPr>
              <a:t> w/ </a:t>
            </a:r>
            <a:r>
              <a:rPr lang="en-US" altLang="zh-CN" sz="1200" dirty="0" smtClean="0">
                <a:solidFill>
                  <a:srgbClr val="00CC00"/>
                </a:solidFill>
              </a:rPr>
              <a:t>INGRESS_PROTECTION </a:t>
            </a:r>
            <a:r>
              <a:rPr lang="en-US" altLang="zh-CN" sz="1200" dirty="0" smtClean="0"/>
              <a:t>to proxy ingress PE5’ (i.e., PE5 acting as PE5’)</a:t>
            </a:r>
            <a:endParaRPr lang="en-US" altLang="zh-CN" sz="1200" dirty="0">
              <a:ea typeface="宋体" pitchFamily="2" charset="-122"/>
            </a:endParaRPr>
          </a:p>
        </p:txBody>
      </p:sp>
      <p:sp>
        <p:nvSpPr>
          <p:cNvPr id="190" name="Text Box 224"/>
          <p:cNvSpPr txBox="1">
            <a:spLocks noChangeArrowheads="1"/>
          </p:cNvSpPr>
          <p:nvPr/>
        </p:nvSpPr>
        <p:spPr bwMode="auto">
          <a:xfrm>
            <a:off x="3957638" y="2057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PE7</a:t>
            </a:r>
            <a:endParaRPr lang="en-US" altLang="zh-CN" sz="1000" dirty="0">
              <a:latin typeface="FrutigerNext LT BlackCn" pitchFamily="34" charset="0"/>
              <a:ea typeface="ＭＳ Ｐゴシック" pitchFamily="34" charset="-128"/>
              <a:cs typeface="Arial" charset="0"/>
            </a:endParaRPr>
          </a:p>
        </p:txBody>
      </p:sp>
      <p:sp>
        <p:nvSpPr>
          <p:cNvPr id="191" name="Text Box 224"/>
          <p:cNvSpPr txBox="1">
            <a:spLocks noChangeArrowheads="1"/>
          </p:cNvSpPr>
          <p:nvPr/>
        </p:nvSpPr>
        <p:spPr bwMode="auto">
          <a:xfrm>
            <a:off x="3962400" y="25908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192" name="TextBox 191"/>
          <p:cNvSpPr txBox="1"/>
          <p:nvPr/>
        </p:nvSpPr>
        <p:spPr>
          <a:xfrm>
            <a:off x="2971800" y="2438400"/>
            <a:ext cx="228600" cy="246221"/>
          </a:xfrm>
          <a:prstGeom prst="rect">
            <a:avLst/>
          </a:prstGeom>
          <a:noFill/>
        </p:spPr>
        <p:txBody>
          <a:bodyPr wrap="square" rtlCol="0">
            <a:spAutoFit/>
          </a:bodyPr>
          <a:lstStyle/>
          <a:p>
            <a:r>
              <a:rPr lang="en-US" sz="1000" dirty="0" smtClean="0">
                <a:solidFill>
                  <a:srgbClr val="0000CC"/>
                </a:solidFill>
              </a:rPr>
              <a:t>1</a:t>
            </a:r>
            <a:endParaRPr lang="en-US" sz="1000" dirty="0">
              <a:solidFill>
                <a:srgbClr val="0000CC"/>
              </a:solidFill>
            </a:endParaRPr>
          </a:p>
        </p:txBody>
      </p:sp>
      <p:sp>
        <p:nvSpPr>
          <p:cNvPr id="193" name="TextBox 192"/>
          <p:cNvSpPr txBox="1"/>
          <p:nvPr/>
        </p:nvSpPr>
        <p:spPr>
          <a:xfrm>
            <a:off x="3200400" y="2819400"/>
            <a:ext cx="228600" cy="246221"/>
          </a:xfrm>
          <a:prstGeom prst="rect">
            <a:avLst/>
          </a:prstGeom>
          <a:noFill/>
        </p:spPr>
        <p:txBody>
          <a:bodyPr wrap="square" rtlCol="0">
            <a:spAutoFit/>
          </a:bodyPr>
          <a:lstStyle/>
          <a:p>
            <a:r>
              <a:rPr lang="en-US" sz="1000" dirty="0" smtClean="0">
                <a:solidFill>
                  <a:srgbClr val="0000CC"/>
                </a:solidFill>
              </a:rPr>
              <a:t>2</a:t>
            </a:r>
            <a:endParaRPr lang="en-US" sz="1000" dirty="0">
              <a:solidFill>
                <a:srgbClr val="0000CC"/>
              </a:solidFill>
            </a:endParaRPr>
          </a:p>
        </p:txBody>
      </p:sp>
      <p:sp>
        <p:nvSpPr>
          <p:cNvPr id="194" name="TextBox 193"/>
          <p:cNvSpPr txBox="1"/>
          <p:nvPr/>
        </p:nvSpPr>
        <p:spPr>
          <a:xfrm>
            <a:off x="3657600" y="2725579"/>
            <a:ext cx="228600" cy="246221"/>
          </a:xfrm>
          <a:prstGeom prst="rect">
            <a:avLst/>
          </a:prstGeom>
          <a:noFill/>
        </p:spPr>
        <p:txBody>
          <a:bodyPr wrap="square" rtlCol="0">
            <a:spAutoFit/>
          </a:bodyPr>
          <a:lstStyle/>
          <a:p>
            <a:r>
              <a:rPr lang="en-US" sz="1000" dirty="0" smtClean="0">
                <a:solidFill>
                  <a:srgbClr val="0000CC"/>
                </a:solidFill>
              </a:rPr>
              <a:t>3</a:t>
            </a:r>
            <a:endParaRPr lang="en-US" sz="1000" dirty="0">
              <a:solidFill>
                <a:srgbClr val="0000CC"/>
              </a:solidFill>
            </a:endParaRPr>
          </a:p>
        </p:txBody>
      </p:sp>
      <p:sp>
        <p:nvSpPr>
          <p:cNvPr id="195" name="TextBox 194"/>
          <p:cNvSpPr txBox="1"/>
          <p:nvPr/>
        </p:nvSpPr>
        <p:spPr>
          <a:xfrm>
            <a:off x="3352800" y="2971800"/>
            <a:ext cx="228600" cy="246221"/>
          </a:xfrm>
          <a:prstGeom prst="rect">
            <a:avLst/>
          </a:prstGeom>
          <a:noFill/>
        </p:spPr>
        <p:txBody>
          <a:bodyPr wrap="square" rtlCol="0">
            <a:spAutoFit/>
          </a:bodyPr>
          <a:lstStyle/>
          <a:p>
            <a:r>
              <a:rPr lang="en-US" sz="1000" dirty="0" smtClean="0">
                <a:solidFill>
                  <a:srgbClr val="0000CC"/>
                </a:solidFill>
              </a:rPr>
              <a:t>4</a:t>
            </a:r>
            <a:endParaRPr lang="en-US" sz="1000" dirty="0">
              <a:solidFill>
                <a:srgbClr val="0000CC"/>
              </a:solidFill>
            </a:endParaRPr>
          </a:p>
        </p:txBody>
      </p:sp>
      <p:sp>
        <p:nvSpPr>
          <p:cNvPr id="198" name="TextBox 197"/>
          <p:cNvSpPr txBox="1"/>
          <p:nvPr/>
        </p:nvSpPr>
        <p:spPr>
          <a:xfrm>
            <a:off x="3733800" y="3487579"/>
            <a:ext cx="228600" cy="246221"/>
          </a:xfrm>
          <a:prstGeom prst="rect">
            <a:avLst/>
          </a:prstGeom>
          <a:noFill/>
        </p:spPr>
        <p:txBody>
          <a:bodyPr wrap="square" rtlCol="0">
            <a:spAutoFit/>
          </a:bodyPr>
          <a:lstStyle/>
          <a:p>
            <a:r>
              <a:rPr lang="en-US" sz="1000" dirty="0" smtClean="0">
                <a:solidFill>
                  <a:srgbClr val="0000CC"/>
                </a:solidFill>
              </a:rPr>
              <a:t>5</a:t>
            </a:r>
            <a:endParaRPr lang="en-US" sz="1000" dirty="0">
              <a:solidFill>
                <a:srgbClr val="0000CC"/>
              </a:solidFill>
            </a:endParaRPr>
          </a:p>
        </p:txBody>
      </p:sp>
      <p:sp>
        <p:nvSpPr>
          <p:cNvPr id="200" name="TextBox 199"/>
          <p:cNvSpPr txBox="1"/>
          <p:nvPr/>
        </p:nvSpPr>
        <p:spPr>
          <a:xfrm>
            <a:off x="2971800" y="2895600"/>
            <a:ext cx="228600" cy="246221"/>
          </a:xfrm>
          <a:prstGeom prst="rect">
            <a:avLst/>
          </a:prstGeom>
          <a:noFill/>
        </p:spPr>
        <p:txBody>
          <a:bodyPr wrap="square" rtlCol="0">
            <a:spAutoFit/>
          </a:bodyPr>
          <a:lstStyle/>
          <a:p>
            <a:r>
              <a:rPr lang="en-US" sz="1000" dirty="0" smtClean="0">
                <a:solidFill>
                  <a:srgbClr val="0000CC"/>
                </a:solidFill>
              </a:rPr>
              <a:t>6</a:t>
            </a:r>
            <a:endParaRPr lang="en-US" sz="1000" dirty="0">
              <a:solidFill>
                <a:srgbClr val="0000CC"/>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Contents</a:t>
            </a:r>
          </a:p>
        </p:txBody>
      </p:sp>
      <p:sp>
        <p:nvSpPr>
          <p:cNvPr id="4" name="Rectangle 3"/>
          <p:cNvSpPr txBox="1">
            <a:spLocks noChangeArrowheads="1"/>
          </p:cNvSpPr>
          <p:nvPr/>
        </p:nvSpPr>
        <p:spPr bwMode="auto">
          <a:xfrm>
            <a:off x="457200" y="1143000"/>
            <a:ext cx="82296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smtClean="0"/>
              <a:t>Introduction</a:t>
            </a:r>
          </a:p>
          <a:p>
            <a:pPr marL="342900" lvl="0" indent="-342900" eaLnBrk="0" hangingPunct="0">
              <a:spcBef>
                <a:spcPct val="20000"/>
              </a:spcBef>
              <a:buFont typeface="Arial" pitchFamily="34" charset="0"/>
              <a:buChar char="•"/>
              <a:defRPr/>
            </a:pPr>
            <a:r>
              <a:rPr lang="en-US" sz="2800" dirty="0" smtClean="0"/>
              <a:t>Descriptions on Two Methods</a:t>
            </a:r>
          </a:p>
          <a:p>
            <a:pPr marL="342900" lvl="0" indent="-342900" eaLnBrk="0" hangingPunct="0">
              <a:spcBef>
                <a:spcPct val="20000"/>
              </a:spcBef>
              <a:buFont typeface="Arial" pitchFamily="34" charset="0"/>
              <a:buChar char="•"/>
              <a:defRPr/>
            </a:pPr>
            <a:r>
              <a:rPr lang="en-US" sz="2800" dirty="0" smtClean="0">
                <a:solidFill>
                  <a:srgbClr val="0000CC"/>
                </a:solidFill>
              </a:rPr>
              <a:t>Analysis on Two Methods</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mj-lt"/>
              </a:rPr>
              <a:t>Configurations</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mj-lt"/>
              </a:rPr>
              <a:t>Primary LSP Dependency</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mj-lt"/>
              </a:rPr>
              <a:t>Message Overhead</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mj-lt"/>
              </a:rPr>
              <a:t>Special Handlings on Primary Ingress</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mj-lt"/>
              </a:rPr>
              <a:t>Special Handlings on Backup Ingress</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Verdana" pitchFamily="34" charset="0"/>
              </a:rPr>
              <a:t>Backup LSP Creation</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Verdana" pitchFamily="34" charset="0"/>
              </a:rPr>
              <a:t>Primary LSP Setup Time</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Verdana" pitchFamily="34" charset="0"/>
              </a:rPr>
              <a:t>Session Maintenance</a:t>
            </a:r>
          </a:p>
          <a:p>
            <a:pPr marL="800100" lvl="1" indent="-342900" eaLnBrk="0" hangingPunct="0">
              <a:spcBef>
                <a:spcPct val="20000"/>
              </a:spcBef>
              <a:buFont typeface="Wingdings" pitchFamily="2" charset="2"/>
              <a:buChar char="ü"/>
              <a:defRPr/>
            </a:pPr>
            <a:r>
              <a:rPr lang="en-US" altLang="zh-CN" sz="2000" dirty="0" smtClean="0">
                <a:solidFill>
                  <a:srgbClr val="CC3300"/>
                </a:solidFill>
                <a:effectLst>
                  <a:outerShdw blurRad="38100" dist="38100" dir="2700000" algn="tl">
                    <a:srgbClr val="C0C0C0"/>
                  </a:outerShdw>
                </a:effectLst>
                <a:latin typeface="Verdana" pitchFamily="34" charset="0"/>
              </a:rPr>
              <a:t>Scalability</a:t>
            </a:r>
          </a:p>
          <a:p>
            <a:pPr marL="800100" lvl="1" indent="-342900" eaLnBrk="0" hangingPunct="0">
              <a:spcBef>
                <a:spcPct val="20000"/>
              </a:spcBef>
              <a:buFont typeface="Wingdings" pitchFamily="2" charset="2"/>
              <a:buChar char="ü"/>
              <a:defRPr/>
            </a:pPr>
            <a:r>
              <a:rPr lang="en-US" altLang="zh-CN" sz="2000" dirty="0" smtClean="0">
                <a:solidFill>
                  <a:srgbClr val="0000CC"/>
                </a:solidFill>
                <a:effectLst>
                  <a:outerShdw blurRad="38100" dist="38100" dir="2700000" algn="tl">
                    <a:srgbClr val="C0C0C0"/>
                  </a:outerShdw>
                </a:effectLst>
                <a:latin typeface="+mj-lt"/>
              </a:rPr>
              <a:t>Summary on Analysis</a:t>
            </a:r>
          </a:p>
          <a:p>
            <a:pPr marL="800100" lvl="1" indent="-342900" eaLnBrk="0" hangingPunct="0">
              <a:spcBef>
                <a:spcPct val="20000"/>
              </a:spcBef>
              <a:defRPr/>
            </a:pPr>
            <a:endParaRPr lang="en-US" altLang="zh-CN" sz="2800" dirty="0" smtClean="0">
              <a:solidFill>
                <a:srgbClr val="CC3300"/>
              </a:solidFill>
              <a:effectLst>
                <a:outerShdw blurRad="38100" dist="38100" dir="2700000" algn="tl">
                  <a:srgbClr val="C0C0C0"/>
                </a:outerShdw>
              </a:effectLst>
              <a:latin typeface="Verdana" pitchFamily="34" charset="0"/>
            </a:endParaRPr>
          </a:p>
          <a:p>
            <a:pPr marL="800100" lvl="1" indent="-342900" eaLnBrk="0" hangingPunct="0">
              <a:spcBef>
                <a:spcPct val="20000"/>
              </a:spcBef>
              <a:buFont typeface="Wingdings" pitchFamily="2" charset="2"/>
              <a:buChar char="ü"/>
              <a:defRPr/>
            </a:pPr>
            <a:endParaRPr lang="en-US"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731838"/>
          </a:xfrm>
        </p:spPr>
        <p:txBody>
          <a:bodyPr/>
          <a:lstStyle/>
          <a:p>
            <a:pPr eaLnBrk="1" hangingPunct="1">
              <a:defRPr/>
            </a:pPr>
            <a:r>
              <a:rPr lang="en-US" altLang="zh-CN" sz="3200" dirty="0" smtClean="0">
                <a:solidFill>
                  <a:srgbClr val="CC3300"/>
                </a:solidFill>
                <a:effectLst>
                  <a:outerShdw blurRad="38100" dist="38100" dir="2700000" algn="tl">
                    <a:srgbClr val="C0C0C0"/>
                  </a:outerShdw>
                </a:effectLst>
                <a:latin typeface="Verdana" pitchFamily="34" charset="0"/>
              </a:rPr>
              <a:t>Configurations</a:t>
            </a:r>
          </a:p>
        </p:txBody>
      </p:sp>
      <p:sp>
        <p:nvSpPr>
          <p:cNvPr id="4" name="Rectangle 3"/>
          <p:cNvSpPr txBox="1">
            <a:spLocks noChangeArrowheads="1"/>
          </p:cNvSpPr>
          <p:nvPr/>
        </p:nvSpPr>
        <p:spPr bwMode="auto">
          <a:xfrm>
            <a:off x="381000" y="914400"/>
            <a:ext cx="82296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2800" dirty="0" smtClean="0">
                <a:latin typeface="+mj-lt"/>
              </a:rPr>
              <a:t>Relay-Message Method:</a:t>
            </a:r>
          </a:p>
          <a:p>
            <a:pPr marL="800100" lvl="1" indent="-342900" eaLnBrk="0" hangingPunct="0">
              <a:spcBef>
                <a:spcPct val="20000"/>
              </a:spcBef>
              <a:buFont typeface="Arial" pitchFamily="34" charset="0"/>
              <a:buChar char="•"/>
              <a:defRPr/>
            </a:pPr>
            <a:r>
              <a:rPr lang="en-US" sz="2800" dirty="0" smtClean="0">
                <a:latin typeface="+mj-lt"/>
              </a:rPr>
              <a:t>Configure backup ingress</a:t>
            </a:r>
          </a:p>
          <a:p>
            <a:pPr marL="342900" lvl="0" indent="-342900" eaLnBrk="0" hangingPunct="0">
              <a:spcBef>
                <a:spcPct val="20000"/>
              </a:spcBef>
              <a:defRPr/>
            </a:pPr>
            <a:r>
              <a:rPr kumimoji="0" lang="en-US" sz="2800" b="0" i="0" u="none" strike="noStrike" kern="0" cap="none" spc="0" normalizeH="0" baseline="0" noProof="0" dirty="0" smtClean="0">
                <a:ln>
                  <a:noFill/>
                </a:ln>
                <a:effectLst/>
                <a:uLnTx/>
                <a:uFillTx/>
                <a:latin typeface="+mj-lt"/>
                <a:ea typeface="+mn-ea"/>
                <a:cs typeface="+mn-cs"/>
              </a:rPr>
              <a:t>Proxy-Ingress</a:t>
            </a:r>
            <a:r>
              <a:rPr kumimoji="0" lang="en-US" sz="2800" b="0" i="0" u="none" strike="noStrike" kern="0" cap="none" spc="0" normalizeH="0" noProof="0" dirty="0" smtClean="0">
                <a:ln>
                  <a:noFill/>
                </a:ln>
                <a:effectLst/>
                <a:uLnTx/>
                <a:uFillTx/>
                <a:latin typeface="+mj-lt"/>
                <a:ea typeface="+mn-ea"/>
                <a:cs typeface="+mn-cs"/>
              </a:rPr>
              <a:t> </a:t>
            </a:r>
            <a:r>
              <a:rPr lang="en-US" sz="2800" kern="0" noProof="0" dirty="0" smtClean="0">
                <a:latin typeface="+mj-lt"/>
                <a:ea typeface="+mn-ea"/>
              </a:rPr>
              <a:t>Method</a:t>
            </a:r>
            <a:r>
              <a:rPr kumimoji="0" lang="en-US" altLang="zh-CN" sz="2800" b="0" i="0" u="none" strike="noStrike" kern="0" cap="none" spc="0" normalizeH="0" noProof="0" dirty="0" smtClean="0">
                <a:ln>
                  <a:noFill/>
                </a:ln>
                <a:effectLst/>
                <a:uLnTx/>
                <a:uFillTx/>
                <a:latin typeface="+mj-lt"/>
                <a:ea typeface="+mn-ea"/>
                <a:cs typeface="+mn-cs"/>
              </a:rPr>
              <a:t>:</a:t>
            </a:r>
          </a:p>
          <a:p>
            <a:pPr marL="800100" lvl="1" indent="-342900" eaLnBrk="0" hangingPunct="0">
              <a:spcBef>
                <a:spcPct val="20000"/>
              </a:spcBef>
              <a:buFont typeface="Arial" pitchFamily="34" charset="0"/>
              <a:buChar char="•"/>
              <a:defRPr/>
            </a:pPr>
            <a:r>
              <a:rPr lang="en-US" sz="2800" dirty="0" smtClean="0"/>
              <a:t>Configure backup ingress</a:t>
            </a:r>
          </a:p>
          <a:p>
            <a:pPr marL="800100" lvl="1" indent="-342900" eaLnBrk="0" hangingPunct="0">
              <a:spcBef>
                <a:spcPct val="20000"/>
              </a:spcBef>
              <a:buFont typeface="Arial" pitchFamily="34" charset="0"/>
              <a:buChar char="•"/>
              <a:defRPr/>
            </a:pPr>
            <a:r>
              <a:rPr lang="en-US" sz="2800" dirty="0" smtClean="0">
                <a:solidFill>
                  <a:srgbClr val="0000CC"/>
                </a:solidFill>
              </a:rPr>
              <a:t>Configure proxy-ingress </a:t>
            </a:r>
            <a:r>
              <a:rPr lang="en-US" sz="2800" kern="0" dirty="0" smtClean="0"/>
              <a:t>or generate the information for the proxy-ingress and make sure that the proxy-ingress address generated does not cause a loop </a:t>
            </a:r>
            <a:endParaRPr lang="en-US" sz="2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11128</TotalTime>
  <Words>4491</Words>
  <Application>Microsoft Office PowerPoint</Application>
  <PresentationFormat>On-screen Show (4:3)</PresentationFormat>
  <Paragraphs>715</Paragraphs>
  <Slides>27</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Default Design</vt:lpstr>
      <vt:lpstr>CorelDRAW 9.0 Graphic</vt:lpstr>
      <vt:lpstr>Analysis on Two Methods in Ingress Local Protection</vt:lpstr>
      <vt:lpstr>Contents</vt:lpstr>
      <vt:lpstr>Introduction</vt:lpstr>
      <vt:lpstr>Contents</vt:lpstr>
      <vt:lpstr>Changes for Relay-Message vs. Proxy-Ingress </vt:lpstr>
      <vt:lpstr>Relay-Message Method with Example </vt:lpstr>
      <vt:lpstr>Slide 7</vt:lpstr>
      <vt:lpstr>Contents</vt:lpstr>
      <vt:lpstr>Configurations</vt:lpstr>
      <vt:lpstr>Primary LSP Dependency</vt:lpstr>
      <vt:lpstr>Message Overhead</vt:lpstr>
      <vt:lpstr>Special Handlings on Primary Ingress</vt:lpstr>
      <vt:lpstr>Special Handlings on Backup Ingress</vt:lpstr>
      <vt:lpstr>Backup LSP Creation</vt:lpstr>
      <vt:lpstr>Primary LSP Setup Time</vt:lpstr>
      <vt:lpstr>Session Maintenance on Primary Ingress</vt:lpstr>
      <vt:lpstr>Session Maintenance on Backup Ingress</vt:lpstr>
      <vt:lpstr>Scalability</vt:lpstr>
      <vt:lpstr>Summary</vt:lpstr>
      <vt:lpstr>Thanks</vt:lpstr>
      <vt:lpstr>Local Repair on Backup Ingress</vt:lpstr>
      <vt:lpstr>Global Repair</vt:lpstr>
      <vt:lpstr>Backwards Compatibility</vt:lpstr>
      <vt:lpstr>Details in Existing P2MP LSP Ingress &amp; Egress Protections</vt:lpstr>
      <vt:lpstr>Details in Existing P2MP LSP Ingress &amp; Egress Protections (Cont)</vt:lpstr>
      <vt:lpstr>Issues in Existing P2MP LSP Ingress &amp; Egress Protections</vt:lpstr>
      <vt:lpstr>Advantages of P2MP LSP Ingress and Egress Local Protection</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PCE-Backup-Ingress</dc:title>
  <dc:creator>hc</dc:creator>
  <cp:lastModifiedBy>C73676</cp:lastModifiedBy>
  <cp:revision>1157</cp:revision>
  <dcterms:created xsi:type="dcterms:W3CDTF">2010-06-30T04:12:48Z</dcterms:created>
  <dcterms:modified xsi:type="dcterms:W3CDTF">2016-01-28T05:38:37Z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(9)3N12obSSrodHT263KSUE326lv1KB1Zu+sFZH/8PbuRQm9IT/051YrQrP5+/4ZVRvO2qdcLJE_x000d_ DhycMRgZ/2eKw8Z0Zf9RdC2nJbO6b28AIFb3SUg4XB7NE6ByU8ajk8CgZinml1dzP9i32iq6_x000d_ SMs/RFbyFee5NM6jZsQKxSXgtKp/7tKW6Vy8w60yWX8U46pbvdLYrK9PKHqG3OgA6Mc1fWg4_x000d_ Bdo7KuoNpbxQqGiRdW</vt:lpwstr>
  </property>
  <property fmtid="{D5CDD505-2E9C-101B-9397-08002B2CF9AE}" pid="3" name="_ms_pID_7253431">
    <vt:lpwstr>YyKYbIuWc+3gcJGFP1KVrz71YO7mULad9FBr3zm2oXLQrOuCsgOkk7_x000d_ tHcqlyxlFnX0iah06XiW3uE11LQVcA4Fv89KE/FEyDwaBgh5H34uY4jZe5ywERgxdRNJ1rgc_x000d_ 50P2HWE5aEt9rLWSOMp6jETTe0mXUaetyPsazdbAvGHDA1reMPSPjTwnJ9p7N3a700KqJUkD_x000d_ Pqu2ynR3nvoy4vzdEgxcNCIiSAU6p7bF5dac</vt:lpwstr>
  </property>
  <property fmtid="{D5CDD505-2E9C-101B-9397-08002B2CF9AE}" pid="4" name="_ms_pID_7253432">
    <vt:lpwstr>TRJ+XlD34UxA9krVRxX4zRCKFzQ+jmh7mRct_x000d_ OAIGUytepc1hox568Qso0TaYSRR0gFthZYhENIObxpTVrL4fsYPSV9TmQYRmr0HU0CertgEd_x000d_ ulx7SgUyveGUbsAJtiwJbNOATrahXppsyyxmviHx79ifVORsoRCvuB8MDK4Rqq6f8lQ8g6bb_x000d_ o/BaYwCeQJObHBrj24uF1KEQBzBejzD5tvzL5DbqzHcZundqJZz07X</vt:lpwstr>
  </property>
  <property fmtid="{D5CDD505-2E9C-101B-9397-08002B2CF9AE}" pid="5" name="_ms_pID_725343_00">
    <vt:lpwstr>_ms_pID_725343</vt:lpwstr>
  </property>
  <property fmtid="{D5CDD505-2E9C-101B-9397-08002B2CF9AE}" pid="6" name="_ms_pID_7253431_00">
    <vt:lpwstr>_ms_pID_7253431</vt:lpwstr>
  </property>
  <property fmtid="{D5CDD505-2E9C-101B-9397-08002B2CF9AE}" pid="7" name="_ms_pID_7253432_00">
    <vt:lpwstr>_ms_pID_7253432</vt:lpwstr>
  </property>
  <property fmtid="{D5CDD505-2E9C-101B-9397-08002B2CF9AE}" pid="8" name="_ms_pID_7253433">
    <vt:lpwstr>buOUOVPiguA6/sYh7T_x000d_ l5ggEL2qKWhVcWRulTObwX5mEtHxetvKSuNP/zirOOGNkKYMzBsY8a1veqIZESXSELXHfq4R_x000d_ L+dSVEU144j3prUS1R0qmzEBZR4IPqV7p5kPxPC4XJ9Ft8cditeQWn0uUEPRD1SE9IUsjSgS_x000d_ 2k6Tp9/xkpMPmw4e5byogbpn+nb25OEwdcReQqPWiNlmKhar9rSZAZ4MLI8im8Tl137DJXIZ</vt:lpwstr>
  </property>
  <property fmtid="{D5CDD505-2E9C-101B-9397-08002B2CF9AE}" pid="9" name="_ms_pID_7253433_00">
    <vt:lpwstr>_ms_pID_7253433</vt:lpwstr>
  </property>
  <property fmtid="{D5CDD505-2E9C-101B-9397-08002B2CF9AE}" pid="10" name="_ms_pID_7253434">
    <vt:lpwstr>_x000d_ 2CopYX621q2Sv9zeMBvYrLupUXH3EXU9SsJQFMf/8CpPwm6q+cyCYQq82hE2lLr71vWxRA29_x000d_ 7DDM/ur7hvw02FfmEEFncVqqsyRn/Le9R/piZbaI9vno5dxKeWif5JNMD3Tz0q9uvV5WmVh0_x000d_ UpMuXwPz3NBYo7iMGu4D4KY1DgVsH/PFLXICvOBFFGIUncbjDuvyo5s9+cy3mdrAl3TubuYP_x000d_ YCrk2C890LCz6ha+</vt:lpwstr>
  </property>
  <property fmtid="{D5CDD505-2E9C-101B-9397-08002B2CF9AE}" pid="11" name="_ms_pID_7253434_00">
    <vt:lpwstr>_ms_pID_7253434</vt:lpwstr>
  </property>
  <property fmtid="{D5CDD505-2E9C-101B-9397-08002B2CF9AE}" pid="12" name="_ms_pID_7253435">
    <vt:lpwstr>0r1Ecv2uu2/Xo+W1gsQzJTzPLutXx+O/T39bmofQRGuvP6vANcPaPu5g_x000d_ 2K3IFC4jxBFk57nql/koS046/ETHHGajRQI5yHsUJBDPwNT1rWzKmzNQ+qzRF0FdaUIyE3qY_x000d_ vdw4PDvxeUgQsUAOVjCp2kHR9GCctRRP2PkaoM0WBuYsJcSSGKAtolgZogY5TyAoo9Fu5F9K_x000d_ Ol+ew6AGN5mk8f0r0/Yowj+FVqfeTsNF66</vt:lpwstr>
  </property>
  <property fmtid="{D5CDD505-2E9C-101B-9397-08002B2CF9AE}" pid="13" name="_ms_pID_7253435_00">
    <vt:lpwstr>_ms_pID_7253435</vt:lpwstr>
  </property>
  <property fmtid="{D5CDD505-2E9C-101B-9397-08002B2CF9AE}" pid="14" name="_ms_pID_7253436">
    <vt:lpwstr>R5u0PshUTPrViMT1xryjfCSq49W5oX2JAwDxVt_x000d_ QylI+N04QubosC2MTQ3KXcwPXE3B8VoJg52hE0U8I1xMKbRB57SzG421/ygvIhsTkwfumrmu_x000d_ T0vU6n8PRbroLgPBLtFIKFZ6IOsJjZ2UtQ/ZXNJ0TkOidZH4zDb/CfUES1LWU+SLz8qbyJDq_x000d_ BbzQ2Vyzm7b9fTp7xGJvgIpzWXleOe5wj/Zka2Nhi1vDNsVx2S1/</vt:lpwstr>
  </property>
  <property fmtid="{D5CDD505-2E9C-101B-9397-08002B2CF9AE}" pid="15" name="_ms_pID_7253436_00">
    <vt:lpwstr>_ms_pID_7253436</vt:lpwstr>
  </property>
  <property fmtid="{D5CDD505-2E9C-101B-9397-08002B2CF9AE}" pid="16" name="_ms_pID_7253437">
    <vt:lpwstr>msnKUHy12Fd+XXLgNKDX_x000d_ AsuIlPM2358FQIbjx0IygeUiQNkvCARVzUF82e/xJ0uPVNtdABt1EyI0og8jBvKzNEMb06CR_x000d_ Dpf5Ub3YU1Kb1mEWcYGvNGRyhGAMGPHsDgpNaLrOQDCId83X6hu/r9fBV9X/ThFexNbw3I9n_x000d_ BukRAwNaYdja9fb88X8dkln/wHQO1hOt9/O6wlDz8u5oLs3K/OUvzdSNsTXzXvyYpEotid</vt:lpwstr>
  </property>
  <property fmtid="{D5CDD505-2E9C-101B-9397-08002B2CF9AE}" pid="17" name="_ms_pID_7253437_00">
    <vt:lpwstr>_ms_pID_7253437</vt:lpwstr>
  </property>
  <property fmtid="{D5CDD505-2E9C-101B-9397-08002B2CF9AE}" pid="18" name="_ms_pID_7253438">
    <vt:lpwstr>II_x000d_ 5Mri87pAPV6pVrWSwKyd94xXDcqZtH9+gSz9x2lzgoaQGwbZK4wgefc1Fnn2jARHSr1i2hks_x000d_ uHM9WE+EqY/VXnAVg0DMgtVmCWH05ctd7FvbqzbZN+xORuTD8HNhBcAawjlOwurcfBUsTaDT_x000d_ nD8LXUEo0lZa8HsMIXAV62+2bultAjwEunuodskf7m6AEHiahEPBBQ==</vt:lpwstr>
  </property>
  <property fmtid="{D5CDD505-2E9C-101B-9397-08002B2CF9AE}" pid="19" name="_new_ms_pID_72543">
    <vt:lpwstr>(3)0pXcsTPg5Dc6e33TYQwIl5BFDvDGGL2VKbNgVL+tODjSKlXrehz6usQleL9Mt5GZyTBicbzg_x000d_
H8qGo51lSY4aJ/Su3Uphknz9Om4yFuSnX+GGNO+ZXQgzLAmhn8C6FDHDzVICRb21Q+0XoVMe_x000d_
PuH5CutmQjewvPYJiHISglq6clD6fhmKNv3tgK9TZaFqj+Y0Qt6faJxHMYIOppq3/TIUZxGj_x000d_
UXJXDLRQY+B8gFx3Bn</vt:lpwstr>
  </property>
  <property fmtid="{D5CDD505-2E9C-101B-9397-08002B2CF9AE}" pid="20" name="_new_ms_pID_725431">
    <vt:lpwstr>lfafrJFZUpR2Q/rk6VzPuX2LQ2B99Ao6CWoJCWzD8jHk7EMr9DcaX1_x000d_
RGF3/7mRjVW3ZHlZidv4KqTKatWg9LwDuI3LwdFuNoNyBjm7b41f0CL6lCv3bcv3xHjlERIf_x000d_
D4rxxFviYQ8aOzkBsON9IYEXbkTl/sMSC+bcv74Nv420eCrjibijWbcsib/auX+rWZRlgRL2_x000d_
xkqPw4GfeEbLuTEfljDT48wwz9blfhPLis7K</vt:lpwstr>
  </property>
  <property fmtid="{D5CDD505-2E9C-101B-9397-08002B2CF9AE}" pid="21" name="_new_ms_pID_725432">
    <vt:lpwstr>v54YbJh0Miy8d7D435vAh3gZDhTFSh+fmAuP_x000d_
gq4y/iikidvGQU0bPlbfZFYavcnCpciK9h6nNPPTXT/ZoEBZAhTB9Wp/rsVP+Y9qqHJ9RTgi_x000d_
+H/Ml+Ur3lwf5hclhKO/RQ==</vt:lpwstr>
  </property>
  <property fmtid="{D5CDD505-2E9C-101B-9397-08002B2CF9AE}" pid="22" name="sflag">
    <vt:lpwstr>1437074375</vt:lpwstr>
  </property>
</Properties>
</file>