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5" r:id="rId1"/>
  </p:sldMasterIdLst>
  <p:notesMasterIdLst>
    <p:notesMasterId r:id="rId15"/>
  </p:notesMasterIdLst>
  <p:sldIdLst>
    <p:sldId id="361" r:id="rId2"/>
    <p:sldId id="378" r:id="rId3"/>
    <p:sldId id="379" r:id="rId4"/>
    <p:sldId id="358" r:id="rId5"/>
    <p:sldId id="367" r:id="rId6"/>
    <p:sldId id="347" r:id="rId7"/>
    <p:sldId id="369" r:id="rId8"/>
    <p:sldId id="371" r:id="rId9"/>
    <p:sldId id="372" r:id="rId10"/>
    <p:sldId id="373" r:id="rId11"/>
    <p:sldId id="375" r:id="rId12"/>
    <p:sldId id="374" r:id="rId13"/>
    <p:sldId id="376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u Berger" initials="L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  <a:srgbClr val="2D3BC3"/>
    <a:srgbClr val="FF33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2" autoAdjust="0"/>
    <p:restoredTop sz="86404" autoAdjust="0"/>
  </p:normalViewPr>
  <p:slideViewPr>
    <p:cSldViewPr>
      <p:cViewPr>
        <p:scale>
          <a:sx n="100" d="100"/>
          <a:sy n="100" d="100"/>
        </p:scale>
        <p:origin x="-1200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1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3508818-8401-4D62-A0E6-C722165A0C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61057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2D526ACF-E88C-4E9F-BEEE-2FCACCE528EA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288CBF73-7CF2-4F9B-8A70-B488E6CABC88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288CBF73-7CF2-4F9B-8A70-B488E6CABC88}" type="slidenum">
              <a:rPr lang="en-US" altLang="en-US" sz="1200"/>
              <a:pPr eaLnBrk="1" hangingPunct="1"/>
              <a:t>7</a:t>
            </a:fld>
            <a:endParaRPr lang="en-US" altLang="en-US" sz="12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" name="Picture 41" descr="ietf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charset="2"/>
              <a:buNone/>
              <a:defRPr sz="32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Netmod -- Feb 22, 20116</a:t>
            </a: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16A9E5-961F-45DF-91A6-24FDEA6BCB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515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Netmod -- Feb 22, 20116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5B84B9-28C5-4722-9095-3A76B1D17D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8443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Netmod -- Feb 22, 20116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FF4E9E-952C-4EC5-9BE3-7451A81A2E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692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68580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Netmod -- Feb 22, 20116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969285-4DB8-4F9C-A3D8-E166F2EBDC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63302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375100" y="21266"/>
            <a:ext cx="8229600" cy="6327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375100" y="685800"/>
            <a:ext cx="8311700" cy="5588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</a:p>
          <a:p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556784" y="6333133"/>
            <a:ext cx="548699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3"/>
          </p:nvPr>
        </p:nvSpPr>
        <p:spPr>
          <a:xfrm>
            <a:off x="76200" y="6371168"/>
            <a:ext cx="3702368" cy="486833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Netmod -- Feb 22, 20116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891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2"/>
          <p:cNvSpPr>
            <a:spLocks noChangeShapeType="1"/>
          </p:cNvSpPr>
          <p:nvPr userDrawn="1"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22238"/>
            <a:ext cx="7162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304800" y="1524000"/>
            <a:ext cx="8534400" cy="50292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6294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Netmod -- Feb 22, 20116</a:t>
            </a:r>
            <a:endParaRPr lang="en-US" dirty="0"/>
          </a:p>
        </p:txBody>
      </p:sp>
      <p:sp>
        <p:nvSpPr>
          <p:cNvPr id="1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6294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CF7CF486-D8DB-46E5-BAAC-136BED418ED6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4" name="Picture 40" descr="ietf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0896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Netmod -- Feb 22, 20116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496912-60B8-4A9F-B700-54A34F0475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412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Netmod -- Feb 22, 20116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D25E19-CE3E-4591-AE52-1E2C89424E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4359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Netmod -- Feb 22, 20116</a:t>
            </a: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4C737D-88A8-4135-A0D5-BD3A44EDD8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185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29400"/>
            <a:ext cx="2133600" cy="2286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629400"/>
            <a:ext cx="2895600" cy="2286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Netmod -- Feb 22, 20116</a:t>
            </a: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629400"/>
            <a:ext cx="2133600" cy="228600"/>
          </a:xfrm>
          <a:ln/>
        </p:spPr>
        <p:txBody>
          <a:bodyPr/>
          <a:lstStyle>
            <a:lvl1pPr>
              <a:defRPr/>
            </a:lvl1pPr>
          </a:lstStyle>
          <a:p>
            <a:fld id="{5D705532-AAA9-4BCB-A06F-308B2FD47E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7239000" y="1066800"/>
            <a:ext cx="2286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162800" cy="10668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963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Netmod -- Feb 22, 20116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BB452-3C16-4C84-A8C7-1F7436DF22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1506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Netmod -- Feb 22, 20116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038980-6180-41D9-AF5C-28EB1C5399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972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Netmod -- Feb 22, 20116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3D02A8-CF74-4190-B9B8-10D1E7EECD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926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 userDrawn="1"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22238"/>
            <a:ext cx="7162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5344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6294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 dirty="0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Netmod -- Feb 22, 20116</a:t>
            </a:r>
            <a:endParaRPr lang="en-US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6294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CF7CF486-D8DB-46E5-BAAC-136BED418ED6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32" name="Picture 40" descr="ietf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87" r:id="rId1"/>
    <p:sldLayoutId id="2147484176" r:id="rId2"/>
    <p:sldLayoutId id="2147484177" r:id="rId3"/>
    <p:sldLayoutId id="2147484178" r:id="rId4"/>
    <p:sldLayoutId id="2147484179" r:id="rId5"/>
    <p:sldLayoutId id="2147484180" r:id="rId6"/>
    <p:sldLayoutId id="2147484181" r:id="rId7"/>
    <p:sldLayoutId id="2147484182" r:id="rId8"/>
    <p:sldLayoutId id="2147484183" r:id="rId9"/>
    <p:sldLayoutId id="2147484184" r:id="rId10"/>
    <p:sldLayoutId id="2147484185" r:id="rId11"/>
    <p:sldLayoutId id="2147484186" r:id="rId12"/>
    <p:sldLayoutId id="2147484188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ea typeface="ＭＳ Ｐゴシック" charset="-128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ＭＳ Ｐゴシック" charset="-128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etf-rtg-area-yang-arch-dt/meta-model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ctrTitle"/>
          </p:nvPr>
        </p:nvSpPr>
        <p:spPr>
          <a:xfrm>
            <a:off x="0" y="466725"/>
            <a:ext cx="7315199" cy="2133600"/>
          </a:xfrm>
        </p:spPr>
        <p:txBody>
          <a:bodyPr/>
          <a:lstStyle/>
          <a:p>
            <a:r>
              <a:rPr lang="en-US" sz="3200" dirty="0" smtClean="0"/>
              <a:t>A use case for Schema Mount</a:t>
            </a:r>
            <a:endParaRPr lang="en-US" sz="3200" dirty="0"/>
          </a:p>
        </p:txBody>
      </p:sp>
      <p:sp>
        <p:nvSpPr>
          <p:cNvPr id="73" name="Shape 73"/>
          <p:cNvSpPr txBox="1">
            <a:spLocks noGrp="1"/>
          </p:cNvSpPr>
          <p:nvPr>
            <p:ph type="subTitle" idx="1"/>
          </p:nvPr>
        </p:nvSpPr>
        <p:spPr>
          <a:xfrm>
            <a:off x="76200" y="2971800"/>
            <a:ext cx="7238999" cy="3429000"/>
          </a:xfrm>
        </p:spPr>
        <p:txBody>
          <a:bodyPr/>
          <a:lstStyle/>
          <a:p>
            <a:r>
              <a:rPr lang="en-US" sz="1800" dirty="0" smtClean="0"/>
              <a:t>February 22, 2016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6781800" y="6096000"/>
            <a:ext cx="2167260" cy="523220"/>
          </a:xfrm>
          <a:prstGeom prst="rect">
            <a:avLst/>
          </a:prstGeom>
          <a:solidFill>
            <a:srgbClr val="FFFF99"/>
          </a:solidFill>
          <a:ln>
            <a:solidFill>
              <a:srgbClr val="FFFFCC"/>
            </a:solidFill>
          </a:ln>
        </p:spPr>
        <p:txBody>
          <a:bodyPr wrap="none" lIns="0" r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The term </a:t>
            </a:r>
            <a:r>
              <a:rPr lang="en-US" sz="1400" i="1" dirty="0" smtClean="0">
                <a:solidFill>
                  <a:schemeClr val="bg2">
                    <a:lumMod val="50000"/>
                  </a:schemeClr>
                </a:solidFill>
              </a:rPr>
              <a:t>schema </a:t>
            </a:r>
            <a:r>
              <a:rPr lang="en-US" sz="1400" i="1" dirty="0">
                <a:solidFill>
                  <a:schemeClr val="bg2">
                    <a:lumMod val="50000"/>
                  </a:schemeClr>
                </a:solidFill>
              </a:rPr>
              <a:t>m</a:t>
            </a:r>
            <a:r>
              <a:rPr lang="en-US" sz="1400" i="1" dirty="0" smtClean="0">
                <a:solidFill>
                  <a:schemeClr val="bg2">
                    <a:lumMod val="50000"/>
                  </a:schemeClr>
                </a:solidFill>
              </a:rPr>
              <a:t>ount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 is </a:t>
            </a:r>
            <a:b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used to be solution neutral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6980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2238"/>
            <a:ext cx="7162800" cy="1096962"/>
          </a:xfrm>
        </p:spPr>
        <p:txBody>
          <a:bodyPr/>
          <a:lstStyle/>
          <a:p>
            <a:r>
              <a:rPr lang="en-US" dirty="0" smtClean="0"/>
              <a:t>Example: LNE Model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Netmod -- Feb 22, 20116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7CF486-D8DB-46E5-BAAC-136BED418ED6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>
            <a:off x="609600" y="1400889"/>
            <a:ext cx="8229600" cy="526297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//network-device state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module: logical-network-element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logical-network-inventory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logical-network-element* [name]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name="one"          string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manged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=true         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endParaRPr lang="en-US" b="1" dirty="0">
              <a:solidFill>
                <a:schemeClr val="bg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root                </a:t>
            </a: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schema-mount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//Example LNE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state when exposed to network-device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ietf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-yang-library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interfaces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hardware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qos</a:t>
            </a:r>
            <a:endParaRPr lang="en-US" b="1" dirty="0">
              <a:solidFill>
                <a:schemeClr val="bg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system-management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networking-services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oam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-protocols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routing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mpls</a:t>
            </a:r>
            <a:endParaRPr lang="en-US" b="1" dirty="0">
              <a:solidFill>
                <a:schemeClr val="bg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ieee-dot1Q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networking-instance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96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2238"/>
            <a:ext cx="7162800" cy="1096962"/>
          </a:xfrm>
        </p:spPr>
        <p:txBody>
          <a:bodyPr/>
          <a:lstStyle/>
          <a:p>
            <a:r>
              <a:rPr lang="en-US" dirty="0" smtClean="0"/>
              <a:t>Example: LNE Model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Netmod -- Feb 22, 20116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7CF486-D8DB-46E5-BAAC-136BED418ED6}" type="slidenum">
              <a:rPr lang="en-US" altLang="en-US" smtClean="0"/>
              <a:pPr/>
              <a:t>11</a:t>
            </a:fld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>
            <a:off x="609600" y="1400889"/>
            <a:ext cx="8229600" cy="47089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>
            <a:spAutoFit/>
          </a:bodyPr>
          <a:lstStyle/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module: networking-instance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networking-instances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networking-instance* [name]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name                         string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type?                        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identityref</a:t>
            </a:r>
            <a:endParaRPr lang="en-US" b="1" dirty="0">
              <a:solidFill>
                <a:schemeClr val="bg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enabled?                     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endParaRPr lang="en-US" b="1" dirty="0">
              <a:solidFill>
                <a:schemeClr val="bg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description?                 string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networking-instance-policy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|  ...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root?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	    </a:t>
            </a: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schema-mount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|  ...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augment /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if:interfaces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if:interface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bind-networking-instance-name?   string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augment /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if:interfaces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if:interface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/ip:ipv4: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bind-networking-instance-name?   string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augment /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if:interfaces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if:interface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/ip:ipv6:</a:t>
            </a:r>
          </a:p>
          <a:p>
            <a:pPr marL="0" lv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bind-networking-instance-name?   string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7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Requirements of </a:t>
            </a:r>
            <a:r>
              <a:rPr lang="en-US" dirty="0" smtClean="0">
                <a:solidFill>
                  <a:srgbClr val="FF0000"/>
                </a:solidFill>
              </a:rPr>
              <a:t>This</a:t>
            </a:r>
            <a:r>
              <a:rPr lang="en-US" dirty="0" smtClean="0"/>
              <a:t> Use Case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Netmod -- Feb 22, 20116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7CF486-D8DB-46E5-BAAC-136BED418ED6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4294967295"/>
          </p:nvPr>
        </p:nvSpPr>
        <p:spPr>
          <a:xfrm>
            <a:off x="228600" y="1524000"/>
            <a:ext cx="8839200" cy="5029200"/>
          </a:xfrm>
        </p:spPr>
        <p:txBody>
          <a:bodyPr>
            <a:normAutofit fontScale="92500"/>
          </a:bodyPr>
          <a:lstStyle/>
          <a:p>
            <a:pPr marL="352425" indent="-352425">
              <a:buSzPct val="100000"/>
              <a:buFont typeface="+mj-lt"/>
              <a:buAutoNum type="arabicPeriod"/>
            </a:pPr>
            <a:r>
              <a:rPr lang="en-US" dirty="0" smtClean="0"/>
              <a:t>That any data </a:t>
            </a:r>
            <a:r>
              <a:rPr lang="en-US" dirty="0"/>
              <a:t>model </a:t>
            </a:r>
            <a:r>
              <a:rPr lang="en-US" dirty="0" smtClean="0"/>
              <a:t>can be instantiated within </a:t>
            </a:r>
            <a:r>
              <a:rPr lang="en-US" dirty="0"/>
              <a:t>another </a:t>
            </a:r>
            <a:r>
              <a:rPr lang="en-US" dirty="0" smtClean="0"/>
              <a:t>module</a:t>
            </a:r>
          </a:p>
          <a:p>
            <a:pPr lvl="1"/>
            <a:r>
              <a:rPr lang="en-US" dirty="0" smtClean="0"/>
              <a:t>Instantiated means that information is maintained only within the ‘mounted’ context</a:t>
            </a:r>
          </a:p>
          <a:p>
            <a:pPr lvl="1"/>
            <a:r>
              <a:rPr lang="en-US" dirty="0" smtClean="0"/>
              <a:t>This use case only requires mounting of top-level models</a:t>
            </a:r>
            <a:endParaRPr lang="en-US" dirty="0"/>
          </a:p>
          <a:p>
            <a:pPr marL="352425" indent="-352425">
              <a:buSzPct val="100000"/>
              <a:buFont typeface="+mj-lt"/>
              <a:buAutoNum type="arabicPeriod"/>
            </a:pPr>
            <a:r>
              <a:rPr lang="en-US" baseline="0" dirty="0" smtClean="0"/>
              <a:t>That no additional model is needed to support </a:t>
            </a:r>
            <a:r>
              <a:rPr lang="en-US" baseline="0" dirty="0" smtClean="0"/>
              <a:t>1</a:t>
            </a:r>
          </a:p>
          <a:p>
            <a:pPr lvl="1"/>
            <a:r>
              <a:rPr lang="en-US" dirty="0"/>
              <a:t>The schema defines what other modules can be mounted</a:t>
            </a:r>
          </a:p>
          <a:p>
            <a:pPr marL="352425" indent="-352425">
              <a:buSzPct val="100000"/>
              <a:buFont typeface="+mj-lt"/>
              <a:buAutoNum type="arabicPeriod"/>
            </a:pPr>
            <a:r>
              <a:rPr lang="en-US" dirty="0" smtClean="0"/>
              <a:t>That a server </a:t>
            </a:r>
            <a:r>
              <a:rPr lang="en-US" dirty="0"/>
              <a:t>can control which </a:t>
            </a:r>
            <a:r>
              <a:rPr lang="en-US" dirty="0" smtClean="0"/>
              <a:t>models are mounted</a:t>
            </a:r>
          </a:p>
          <a:p>
            <a:pPr marL="352425" indent="-352425">
              <a:buSzPct val="100000"/>
              <a:buFont typeface="+mj-lt"/>
              <a:buAutoNum type="arabicPeriod"/>
            </a:pPr>
            <a:r>
              <a:rPr lang="en-US" dirty="0" smtClean="0"/>
              <a:t>That </a:t>
            </a:r>
            <a:r>
              <a:rPr lang="en-US" dirty="0"/>
              <a:t>all capabilities that exist with the mounted module </a:t>
            </a:r>
            <a:r>
              <a:rPr lang="en-US" dirty="0" smtClean="0"/>
              <a:t>are </a:t>
            </a:r>
            <a:r>
              <a:rPr lang="en-US" dirty="0"/>
              <a:t>available e.g. RPC </a:t>
            </a:r>
            <a:r>
              <a:rPr lang="en-US" dirty="0" smtClean="0"/>
              <a:t>operations, notifications, and augmentations</a:t>
            </a:r>
          </a:p>
        </p:txBody>
      </p:sp>
    </p:spTree>
    <p:extLst>
      <p:ext uri="{BB962C8B-B14F-4D97-AF65-F5344CB8AC3E}">
        <p14:creationId xmlns:p14="http://schemas.microsoft.com/office/powerpoint/2010/main" val="170741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2238"/>
            <a:ext cx="7162800" cy="1173162"/>
          </a:xfrm>
        </p:spPr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Netmod -- Feb 22, 20116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7CF486-D8DB-46E5-BAAC-136BED418ED6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4294967295"/>
          </p:nvPr>
        </p:nvSpPr>
        <p:spPr>
          <a:xfrm>
            <a:off x="304800" y="1371600"/>
            <a:ext cx="8534400" cy="51816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342900" indent="-342900"/>
            <a:r>
              <a:rPr lang="en-US" dirty="0" smtClean="0"/>
              <a:t>We are happy with any solution that enables our use case</a:t>
            </a:r>
          </a:p>
          <a:p>
            <a:pPr marL="342900" indent="-342900"/>
            <a:r>
              <a:rPr lang="en-US" dirty="0" smtClean="0"/>
              <a:t>Both solutions drafts address some, </a:t>
            </a:r>
            <a:br>
              <a:rPr lang="en-US" dirty="0" smtClean="0"/>
            </a:br>
            <a:r>
              <a:rPr lang="en-US" dirty="0" smtClean="0"/>
              <a:t>but not all of the use case</a:t>
            </a:r>
          </a:p>
          <a:p>
            <a:pPr lvl="1" indent="-342900"/>
            <a:r>
              <a:rPr lang="en-US" dirty="0" smtClean="0"/>
              <a:t>Both require additional modules</a:t>
            </a:r>
          </a:p>
          <a:p>
            <a:pPr lvl="1"/>
            <a:r>
              <a:rPr lang="en-US" dirty="0" smtClean="0"/>
              <a:t>Both solutions look like reasonable starting points</a:t>
            </a:r>
          </a:p>
          <a:p>
            <a:pPr lvl="1"/>
            <a:r>
              <a:rPr lang="en-US" dirty="0" smtClean="0"/>
              <a:t>Perhaps can merge them and add additional needed capability</a:t>
            </a:r>
          </a:p>
          <a:p>
            <a:r>
              <a:rPr lang="en-US" dirty="0" smtClean="0"/>
              <a:t>We need a solution direction ASAP</a:t>
            </a:r>
          </a:p>
          <a:p>
            <a:pPr lvl="1"/>
            <a:r>
              <a:rPr lang="en-US" dirty="0" smtClean="0"/>
              <a:t>Without some form of schema mount we will need to revert to the draft -01 ridge structure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93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2238"/>
            <a:ext cx="7162800" cy="1096962"/>
          </a:xfrm>
        </p:spPr>
        <p:txBody>
          <a:bodyPr/>
          <a:lstStyle/>
          <a:p>
            <a:r>
              <a:rPr lang="en-US" dirty="0" smtClean="0"/>
              <a:t>Schema Mount Use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257800"/>
          </a:xfrm>
        </p:spPr>
        <p:txBody>
          <a:bodyPr/>
          <a:lstStyle/>
          <a:p>
            <a:r>
              <a:rPr lang="en-US" dirty="0" smtClean="0"/>
              <a:t>We cover a single use case</a:t>
            </a:r>
          </a:p>
          <a:p>
            <a:pPr lvl="1"/>
            <a:r>
              <a:rPr lang="en-US" dirty="0" smtClean="0"/>
              <a:t>Not all possible use cases</a:t>
            </a:r>
          </a:p>
          <a:p>
            <a:r>
              <a:rPr lang="en-US" dirty="0" smtClean="0"/>
              <a:t>Use case driven by </a:t>
            </a:r>
            <a:br>
              <a:rPr lang="en-US" dirty="0" smtClean="0"/>
            </a:br>
            <a:r>
              <a:rPr lang="en-US" sz="3000" b="1" dirty="0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draft-rtgyangdt-rtgwg-device-model-02</a:t>
            </a:r>
          </a:p>
          <a:p>
            <a:pPr marL="692150" marR="0" lvl="1" indent="-3476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tabLst/>
              <a:defRPr/>
            </a:pPr>
            <a:r>
              <a:rPr lang="en-US" dirty="0" smtClean="0">
                <a:effectLst/>
              </a:rPr>
              <a:t>Repo: 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hlinkClick r:id="rId2"/>
              </a:rPr>
              <a:t>https://github.com/ietf-rtg-area-yang-arch-dt/meta-model/</a:t>
            </a:r>
            <a:endParaRPr lang="en-US" sz="2600" dirty="0" smtClean="0">
              <a:solidFill>
                <a:schemeClr val="tx1"/>
              </a:solidFill>
              <a:effectLst/>
              <a:latin typeface="+mn-lt"/>
              <a:ea typeface="ＭＳ Ｐゴシック" charset="-128"/>
            </a:endParaRPr>
          </a:p>
          <a:p>
            <a:pPr lvl="1"/>
            <a:r>
              <a:rPr lang="en-US" sz="2800" dirty="0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Authors: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Acee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Lindem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, Christian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Hopps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, Dean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Bogdanovic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, </a:t>
            </a:r>
            <a:r>
              <a:rPr lang="en-US" sz="2800" b="1" dirty="0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Lou Berger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 (Ed.)</a:t>
            </a:r>
            <a:endParaRPr lang="en-US" dirty="0" smtClean="0">
              <a:effectLst/>
            </a:endParaRPr>
          </a:p>
          <a:p>
            <a:pPr lvl="1"/>
            <a:r>
              <a:rPr lang="en-US" sz="2800" dirty="0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Contributors: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Anees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 Shaikh, Kevin D'Souza,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Luyuan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 Fang, Qin Wu, Rob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Shakir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, Stephane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Litkowski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, Yan Gang</a:t>
            </a:r>
            <a:endParaRPr lang="en-US" dirty="0" smtClean="0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Netmod -- Feb 22, 20116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7CF486-D8DB-46E5-BAAC-136BED418ED6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886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</a:p>
          <a:p>
            <a:r>
              <a:rPr lang="en-US" dirty="0" smtClean="0"/>
              <a:t>Original solution</a:t>
            </a:r>
          </a:p>
          <a:p>
            <a:r>
              <a:rPr lang="en-US" dirty="0" smtClean="0"/>
              <a:t>Schema mount</a:t>
            </a:r>
            <a:r>
              <a:rPr lang="en-US" baseline="0" dirty="0" smtClean="0"/>
              <a:t> based solution</a:t>
            </a:r>
          </a:p>
          <a:p>
            <a:r>
              <a:rPr lang="en-US" baseline="0" dirty="0" smtClean="0"/>
              <a:t>Concluding observations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Netmod -- Feb 22, 20116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7CF486-D8DB-46E5-BAAC-136BED418ED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298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6858000" cy="914400"/>
          </a:xfrm>
        </p:spPr>
        <p:txBody>
          <a:bodyPr/>
          <a:lstStyle/>
          <a:p>
            <a:r>
              <a:rPr lang="en-US" altLang="en-US" dirty="0" smtClean="0"/>
              <a:t>Challenge 1: LNEs –</a:t>
            </a:r>
            <a:br>
              <a:rPr lang="en-US" altLang="en-US" dirty="0" smtClean="0"/>
            </a:br>
            <a:r>
              <a:rPr lang="en-US" altLang="en-US" dirty="0" smtClean="0"/>
              <a:t>Logical Network Elements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381000" y="3396680"/>
            <a:ext cx="8229600" cy="3320588"/>
          </a:xfrm>
        </p:spPr>
        <p:txBody>
          <a:bodyPr/>
          <a:lstStyle/>
          <a:p>
            <a:r>
              <a:rPr lang="en-US" dirty="0" smtClean="0"/>
              <a:t>Separate management sub-domains</a:t>
            </a:r>
          </a:p>
          <a:p>
            <a:pPr lvl="1"/>
            <a:r>
              <a:rPr lang="en-US" dirty="0" smtClean="0"/>
              <a:t>Sub-domains can be managed independently and, optionally, by a top level manager</a:t>
            </a:r>
          </a:p>
          <a:p>
            <a:r>
              <a:rPr lang="en-US" dirty="0" smtClean="0"/>
              <a:t>Conceptually</a:t>
            </a:r>
          </a:p>
          <a:p>
            <a:pPr lvl="1"/>
            <a:r>
              <a:rPr lang="en-US" dirty="0" smtClean="0"/>
              <a:t>LNE ~= </a:t>
            </a:r>
            <a:r>
              <a:rPr lang="en-US" dirty="0"/>
              <a:t>"</a:t>
            </a:r>
            <a:r>
              <a:rPr lang="en-US" dirty="0" smtClean="0"/>
              <a:t>Guest“</a:t>
            </a:r>
          </a:p>
          <a:p>
            <a:pPr lvl="1"/>
            <a:r>
              <a:rPr lang="en-US" dirty="0" smtClean="0"/>
              <a:t>Network-device ~= </a:t>
            </a:r>
            <a:r>
              <a:rPr lang="en-US" dirty="0"/>
              <a:t>"Host"</a:t>
            </a:r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24200" y="6629400"/>
            <a:ext cx="2895600" cy="228600"/>
          </a:xfrm>
        </p:spPr>
        <p:txBody>
          <a:bodyPr/>
          <a:lstStyle/>
          <a:p>
            <a:r>
              <a:rPr lang="en-US" smtClean="0"/>
              <a:t>Netmod -- Feb 22, 20116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010400" y="6629400"/>
            <a:ext cx="2133600" cy="228600"/>
          </a:xfrm>
        </p:spPr>
        <p:txBody>
          <a:bodyPr/>
          <a:lstStyle/>
          <a:p>
            <a:fld id="{5D705532-AAA9-4BCB-A06F-308B2FD47ED5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13" name="Rectangle 12"/>
          <p:cNvSpPr/>
          <p:nvPr/>
        </p:nvSpPr>
        <p:spPr>
          <a:xfrm>
            <a:off x="2362200" y="1436240"/>
            <a:ext cx="4876800" cy="153561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Network Device (Physical or Virtual)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26175" y="1775765"/>
            <a:ext cx="2176879" cy="1126639"/>
          </a:xfrm>
          <a:prstGeom prst="rect">
            <a:avLst/>
          </a:prstGeom>
        </p:spPr>
        <p:style>
          <a:lnRef idx="1">
            <a:schemeClr val="accent2"/>
          </a:lnRef>
          <a:fillRef idx="1002">
            <a:schemeClr val="dk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Logical Network</a:t>
            </a:r>
            <a:b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Element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85836" y="3059629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Interfaces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2836360" y="2801474"/>
            <a:ext cx="0" cy="32602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988760" y="2801474"/>
            <a:ext cx="0" cy="32602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124200" y="2801474"/>
            <a:ext cx="0" cy="32602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429000" y="2819454"/>
            <a:ext cx="0" cy="3260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581400" y="2819454"/>
            <a:ext cx="0" cy="3260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716840" y="2819454"/>
            <a:ext cx="0" cy="3260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207960" y="2819454"/>
            <a:ext cx="0" cy="3260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360360" y="2819454"/>
            <a:ext cx="0" cy="3260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495800" y="2819454"/>
            <a:ext cx="0" cy="3260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4876800" y="1787379"/>
            <a:ext cx="2176879" cy="1126639"/>
          </a:xfrm>
          <a:prstGeom prst="rect">
            <a:avLst/>
          </a:prstGeom>
        </p:spPr>
        <p:style>
          <a:lnRef idx="1">
            <a:schemeClr val="accent2"/>
          </a:lnRef>
          <a:fillRef idx="1002">
            <a:schemeClr val="dk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Logical Network</a:t>
            </a:r>
            <a:b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Element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36461" y="3071243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Interfaces</a:t>
            </a:r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5186985" y="2813088"/>
            <a:ext cx="0" cy="32602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339385" y="2813088"/>
            <a:ext cx="0" cy="32602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474825" y="2813088"/>
            <a:ext cx="0" cy="32602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779625" y="2831068"/>
            <a:ext cx="0" cy="3260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932025" y="2831068"/>
            <a:ext cx="0" cy="3260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067465" y="2831068"/>
            <a:ext cx="0" cy="3260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558585" y="2831068"/>
            <a:ext cx="0" cy="3260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710985" y="2831068"/>
            <a:ext cx="0" cy="3260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846425" y="2831068"/>
            <a:ext cx="0" cy="3260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553808" y="2305786"/>
            <a:ext cx="717504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45720" tIns="0" rIns="45720" bIns="0" rtlCol="0" anchor="t" anchorCtr="0">
            <a:spAutoFit/>
          </a:bodyPr>
          <a:lstStyle/>
          <a:p>
            <a:pPr algn="ctr"/>
            <a:r>
              <a:rPr lang="en-US" sz="1600" dirty="0" smtClean="0"/>
              <a:t>Net</a:t>
            </a:r>
            <a:br>
              <a:rPr lang="en-US" sz="1600" dirty="0" smtClean="0"/>
            </a:br>
            <a:r>
              <a:rPr lang="en-US" sz="1600" dirty="0" smtClean="0"/>
              <a:t>Inst</a:t>
            </a:r>
            <a:r>
              <a:rPr lang="en-US" sz="1000" dirty="0" smtClean="0"/>
              <a:t>ance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276600" y="2305786"/>
            <a:ext cx="717504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45720" tIns="0" rIns="45720" bIns="0" rtlCol="0" anchor="t" anchorCtr="0">
            <a:spAutoFit/>
          </a:bodyPr>
          <a:lstStyle/>
          <a:p>
            <a:pPr algn="ctr"/>
            <a:r>
              <a:rPr lang="en-US" sz="1600" dirty="0" smtClean="0"/>
              <a:t>Net</a:t>
            </a:r>
            <a:br>
              <a:rPr lang="en-US" sz="1600" dirty="0" smtClean="0"/>
            </a:br>
            <a:r>
              <a:rPr lang="en-US" sz="1600" dirty="0" smtClean="0"/>
              <a:t>Inst</a:t>
            </a:r>
            <a:r>
              <a:rPr lang="en-US" sz="1000" dirty="0" smtClean="0"/>
              <a:t>ance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3962400" y="2305786"/>
            <a:ext cx="717504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45720" tIns="0" rIns="45720" bIns="0" rtlCol="0" anchor="t" anchorCtr="0">
            <a:spAutoFit/>
          </a:bodyPr>
          <a:lstStyle/>
          <a:p>
            <a:pPr algn="ctr"/>
            <a:r>
              <a:rPr lang="en-US" sz="1600" dirty="0" smtClean="0"/>
              <a:t>Net</a:t>
            </a:r>
            <a:br>
              <a:rPr lang="en-US" sz="1600" dirty="0" smtClean="0"/>
            </a:br>
            <a:r>
              <a:rPr lang="en-US" sz="1600" dirty="0" smtClean="0"/>
              <a:t>Inst</a:t>
            </a:r>
            <a:r>
              <a:rPr lang="en-US" sz="1000" dirty="0" smtClean="0"/>
              <a:t>ance</a:t>
            </a:r>
            <a:endParaRPr lang="en-US" sz="1600" dirty="0"/>
          </a:p>
        </p:txBody>
      </p:sp>
      <p:sp>
        <p:nvSpPr>
          <p:cNvPr id="36" name="Rectangle 35"/>
          <p:cNvSpPr/>
          <p:nvPr/>
        </p:nvSpPr>
        <p:spPr>
          <a:xfrm>
            <a:off x="4904433" y="2317400"/>
            <a:ext cx="717504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45720" tIns="0" rIns="45720" bIns="0" rtlCol="0" anchor="t" anchorCtr="0">
            <a:spAutoFit/>
          </a:bodyPr>
          <a:lstStyle/>
          <a:p>
            <a:pPr algn="ctr"/>
            <a:r>
              <a:rPr lang="en-US" sz="1600" dirty="0" smtClean="0"/>
              <a:t>Net</a:t>
            </a:r>
            <a:br>
              <a:rPr lang="en-US" sz="1600" dirty="0" smtClean="0"/>
            </a:br>
            <a:r>
              <a:rPr lang="en-US" sz="1600" dirty="0" smtClean="0"/>
              <a:t>Inst</a:t>
            </a:r>
            <a:r>
              <a:rPr lang="en-US" sz="1000" dirty="0" smtClean="0"/>
              <a:t>ance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5627225" y="2317400"/>
            <a:ext cx="717504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45720" tIns="0" rIns="45720" bIns="0" rtlCol="0" anchor="t" anchorCtr="0">
            <a:spAutoFit/>
          </a:bodyPr>
          <a:lstStyle/>
          <a:p>
            <a:pPr algn="ctr"/>
            <a:r>
              <a:rPr lang="en-US" sz="1600" dirty="0" smtClean="0"/>
              <a:t>Net</a:t>
            </a:r>
            <a:br>
              <a:rPr lang="en-US" sz="1600" dirty="0" smtClean="0"/>
            </a:br>
            <a:r>
              <a:rPr lang="en-US" sz="1600" dirty="0" smtClean="0"/>
              <a:t>Inst</a:t>
            </a:r>
            <a:r>
              <a:rPr lang="en-US" sz="1000" dirty="0" smtClean="0"/>
              <a:t>ance</a:t>
            </a:r>
            <a:endParaRPr lang="en-US" sz="1600" dirty="0"/>
          </a:p>
        </p:txBody>
      </p:sp>
      <p:sp>
        <p:nvSpPr>
          <p:cNvPr id="38" name="Rectangle 37"/>
          <p:cNvSpPr/>
          <p:nvPr/>
        </p:nvSpPr>
        <p:spPr>
          <a:xfrm>
            <a:off x="6313025" y="2317400"/>
            <a:ext cx="717504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45720" tIns="0" rIns="45720" bIns="0" rtlCol="0" anchor="t" anchorCtr="0">
            <a:spAutoFit/>
          </a:bodyPr>
          <a:lstStyle/>
          <a:p>
            <a:pPr algn="ctr"/>
            <a:r>
              <a:rPr lang="en-US" sz="1600" dirty="0" smtClean="0"/>
              <a:t>Net</a:t>
            </a:r>
            <a:br>
              <a:rPr lang="en-US" sz="1600" dirty="0" smtClean="0"/>
            </a:br>
            <a:r>
              <a:rPr lang="en-US" sz="1600" dirty="0" smtClean="0"/>
              <a:t>Inst</a:t>
            </a:r>
            <a:r>
              <a:rPr lang="en-US" sz="1000" dirty="0" smtClean="0"/>
              <a:t>ance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6858000" cy="914400"/>
          </a:xfrm>
        </p:spPr>
        <p:txBody>
          <a:bodyPr/>
          <a:lstStyle/>
          <a:p>
            <a:r>
              <a:rPr lang="en-US" altLang="en-US" dirty="0"/>
              <a:t>Challenge </a:t>
            </a:r>
            <a:r>
              <a:rPr lang="en-US" altLang="en-US" dirty="0" smtClean="0"/>
              <a:t>2:</a:t>
            </a:r>
            <a:r>
              <a:rPr lang="en-US" altLang="en-US" dirty="0"/>
              <a:t> </a:t>
            </a:r>
            <a:r>
              <a:rPr lang="en-US" altLang="en-US" dirty="0" smtClean="0"/>
              <a:t>NIs –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dirty="0" smtClean="0"/>
              <a:t>Network Instances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3429000"/>
            <a:ext cx="8229600" cy="3429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Separate routing / switching domains</a:t>
            </a:r>
          </a:p>
          <a:p>
            <a:r>
              <a:rPr lang="en-US" dirty="0" smtClean="0"/>
              <a:t>Can represent of an RFC 4364 VRF or a  Layer 2 Virtual Switch Instance (VSI) or a bridge/router (i.e., both)</a:t>
            </a:r>
          </a:p>
          <a:p>
            <a:pPr lvl="1"/>
            <a:r>
              <a:rPr lang="en-US" dirty="0" smtClean="0"/>
              <a:t>General virtualized instance implying a separate L2, L3, or L2/L3 context. </a:t>
            </a:r>
          </a:p>
          <a:p>
            <a:pPr lvl="1"/>
            <a:r>
              <a:rPr lang="en-US" dirty="0" smtClean="0"/>
              <a:t>For L3, this implies a unique IPv4/IPv6 address space.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629400"/>
            <a:ext cx="2895600" cy="228600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Netmod</a:t>
            </a:r>
            <a:r>
              <a:rPr lang="en-US" dirty="0" smtClean="0"/>
              <a:t> -- Feb 22, 20116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010400" y="6629400"/>
            <a:ext cx="2133600" cy="228600"/>
          </a:xfrm>
        </p:spPr>
        <p:txBody>
          <a:bodyPr/>
          <a:lstStyle/>
          <a:p>
            <a:fld id="{65B777C9-59ED-4ECC-B1A6-B816B2148B08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35" name="Rectangle 34"/>
          <p:cNvSpPr/>
          <p:nvPr/>
        </p:nvSpPr>
        <p:spPr>
          <a:xfrm>
            <a:off x="2362200" y="1436240"/>
            <a:ext cx="4876800" cy="153561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Network Device (Physical or Virtual)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2526175" y="1775765"/>
            <a:ext cx="2176879" cy="1126639"/>
          </a:xfrm>
          <a:prstGeom prst="rect">
            <a:avLst/>
          </a:prstGeom>
        </p:spPr>
        <p:style>
          <a:lnRef idx="1">
            <a:schemeClr val="accent2"/>
          </a:lnRef>
          <a:fillRef idx="1002">
            <a:schemeClr val="dk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Logical Network</a:t>
            </a:r>
            <a:b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Element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553808" y="2305786"/>
            <a:ext cx="717504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45720" tIns="0" rIns="45720" bIns="0" rtlCol="0" anchor="t" anchorCtr="0">
            <a:spAutoFit/>
          </a:bodyPr>
          <a:lstStyle/>
          <a:p>
            <a:pPr algn="ctr"/>
            <a:r>
              <a:rPr lang="en-US" sz="1600" dirty="0" smtClean="0"/>
              <a:t>Net</a:t>
            </a:r>
            <a:br>
              <a:rPr lang="en-US" sz="1600" dirty="0" smtClean="0"/>
            </a:br>
            <a:r>
              <a:rPr lang="en-US" sz="1600" dirty="0" smtClean="0"/>
              <a:t>Inst</a:t>
            </a:r>
            <a:r>
              <a:rPr lang="en-US" sz="1000" dirty="0" smtClean="0"/>
              <a:t>ance</a:t>
            </a:r>
            <a:endParaRPr lang="en-US" sz="1600" dirty="0"/>
          </a:p>
        </p:txBody>
      </p:sp>
      <p:sp>
        <p:nvSpPr>
          <p:cNvPr id="38" name="Rectangle 37"/>
          <p:cNvSpPr/>
          <p:nvPr/>
        </p:nvSpPr>
        <p:spPr>
          <a:xfrm>
            <a:off x="3276600" y="2305786"/>
            <a:ext cx="717504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45720" tIns="0" rIns="45720" bIns="0" rtlCol="0" anchor="t" anchorCtr="0">
            <a:spAutoFit/>
          </a:bodyPr>
          <a:lstStyle/>
          <a:p>
            <a:pPr algn="ctr"/>
            <a:r>
              <a:rPr lang="en-US" sz="1600" dirty="0" smtClean="0"/>
              <a:t>Net</a:t>
            </a:r>
            <a:br>
              <a:rPr lang="en-US" sz="1600" dirty="0" smtClean="0"/>
            </a:br>
            <a:r>
              <a:rPr lang="en-US" sz="1600" dirty="0" smtClean="0"/>
              <a:t>Inst</a:t>
            </a:r>
            <a:r>
              <a:rPr lang="en-US" sz="1000" dirty="0" smtClean="0"/>
              <a:t>ance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3962400" y="2305786"/>
            <a:ext cx="717504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45720" tIns="0" rIns="45720" bIns="0" rtlCol="0" anchor="t" anchorCtr="0">
            <a:spAutoFit/>
          </a:bodyPr>
          <a:lstStyle/>
          <a:p>
            <a:pPr algn="ctr"/>
            <a:r>
              <a:rPr lang="en-US" sz="1600" dirty="0" smtClean="0"/>
              <a:t>Net</a:t>
            </a:r>
            <a:br>
              <a:rPr lang="en-US" sz="1600" dirty="0" smtClean="0"/>
            </a:br>
            <a:r>
              <a:rPr lang="en-US" sz="1600" dirty="0" smtClean="0"/>
              <a:t>Inst</a:t>
            </a:r>
            <a:r>
              <a:rPr lang="en-US" sz="1000" dirty="0" smtClean="0"/>
              <a:t>ance</a:t>
            </a:r>
            <a:endParaRPr lang="en-US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2993236" y="3048054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Interfaces</a:t>
            </a:r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2836360" y="2801474"/>
            <a:ext cx="0" cy="326025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988760" y="2801474"/>
            <a:ext cx="0" cy="326025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124200" y="2801474"/>
            <a:ext cx="0" cy="326025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429000" y="2819454"/>
            <a:ext cx="0" cy="3260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3581400" y="2819454"/>
            <a:ext cx="0" cy="3260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716840" y="2819454"/>
            <a:ext cx="0" cy="3260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207960" y="2819454"/>
            <a:ext cx="0" cy="3260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360360" y="2819454"/>
            <a:ext cx="0" cy="3260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495800" y="2819454"/>
            <a:ext cx="0" cy="3260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4876800" y="1787379"/>
            <a:ext cx="2176879" cy="1126639"/>
          </a:xfrm>
          <a:prstGeom prst="rect">
            <a:avLst/>
          </a:prstGeom>
        </p:spPr>
        <p:style>
          <a:lnRef idx="1">
            <a:schemeClr val="accent2"/>
          </a:lnRef>
          <a:fillRef idx="1002">
            <a:schemeClr val="dk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Logical Network</a:t>
            </a:r>
            <a:b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Element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904433" y="2317400"/>
            <a:ext cx="717504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45720" tIns="0" rIns="45720" bIns="0" rtlCol="0" anchor="t" anchorCtr="0">
            <a:spAutoFit/>
          </a:bodyPr>
          <a:lstStyle/>
          <a:p>
            <a:pPr algn="ctr"/>
            <a:r>
              <a:rPr lang="en-US" sz="1600" dirty="0" smtClean="0"/>
              <a:t>Net</a:t>
            </a:r>
            <a:br>
              <a:rPr lang="en-US" sz="1600" dirty="0" smtClean="0"/>
            </a:br>
            <a:r>
              <a:rPr lang="en-US" sz="1600" dirty="0" smtClean="0"/>
              <a:t>Inst</a:t>
            </a:r>
            <a:r>
              <a:rPr lang="en-US" sz="1000" dirty="0" smtClean="0"/>
              <a:t>ance</a:t>
            </a:r>
            <a:endParaRPr lang="en-US" sz="1600" dirty="0"/>
          </a:p>
        </p:txBody>
      </p:sp>
      <p:sp>
        <p:nvSpPr>
          <p:cNvPr id="52" name="Rectangle 51"/>
          <p:cNvSpPr/>
          <p:nvPr/>
        </p:nvSpPr>
        <p:spPr>
          <a:xfrm>
            <a:off x="5627225" y="2317400"/>
            <a:ext cx="717504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45720" tIns="0" rIns="45720" bIns="0" rtlCol="0" anchor="t" anchorCtr="0">
            <a:spAutoFit/>
          </a:bodyPr>
          <a:lstStyle/>
          <a:p>
            <a:pPr algn="ctr"/>
            <a:r>
              <a:rPr lang="en-US" sz="1600" dirty="0" smtClean="0"/>
              <a:t>Net</a:t>
            </a:r>
            <a:br>
              <a:rPr lang="en-US" sz="1600" dirty="0" smtClean="0"/>
            </a:br>
            <a:r>
              <a:rPr lang="en-US" sz="1600" dirty="0" smtClean="0"/>
              <a:t>Inst</a:t>
            </a:r>
            <a:r>
              <a:rPr lang="en-US" sz="1000" dirty="0" smtClean="0"/>
              <a:t>ance</a:t>
            </a:r>
            <a:endParaRPr lang="en-US" sz="1600" dirty="0"/>
          </a:p>
        </p:txBody>
      </p:sp>
      <p:sp>
        <p:nvSpPr>
          <p:cNvPr id="53" name="Rectangle 52"/>
          <p:cNvSpPr/>
          <p:nvPr/>
        </p:nvSpPr>
        <p:spPr>
          <a:xfrm>
            <a:off x="6313025" y="2317400"/>
            <a:ext cx="717504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45720" tIns="0" rIns="45720" bIns="0" rtlCol="0" anchor="t" anchorCtr="0">
            <a:spAutoFit/>
          </a:bodyPr>
          <a:lstStyle/>
          <a:p>
            <a:pPr algn="ctr"/>
            <a:r>
              <a:rPr lang="en-US" sz="1600" dirty="0" smtClean="0"/>
              <a:t>Net</a:t>
            </a:r>
            <a:br>
              <a:rPr lang="en-US" sz="1600" dirty="0" smtClean="0"/>
            </a:br>
            <a:r>
              <a:rPr lang="en-US" sz="1600" dirty="0" smtClean="0"/>
              <a:t>Inst</a:t>
            </a:r>
            <a:r>
              <a:rPr lang="en-US" sz="1000" dirty="0" smtClean="0"/>
              <a:t>ance</a:t>
            </a:r>
            <a:endParaRPr lang="en-US" sz="1600" dirty="0"/>
          </a:p>
        </p:txBody>
      </p:sp>
      <p:sp>
        <p:nvSpPr>
          <p:cNvPr id="54" name="TextBox 53"/>
          <p:cNvSpPr txBox="1"/>
          <p:nvPr/>
        </p:nvSpPr>
        <p:spPr>
          <a:xfrm>
            <a:off x="5343861" y="3059668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Interfaces</a:t>
            </a:r>
            <a:endParaRPr lang="en-US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5186985" y="2813088"/>
            <a:ext cx="0" cy="326025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339385" y="2813088"/>
            <a:ext cx="0" cy="326025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5474825" y="2813088"/>
            <a:ext cx="0" cy="326025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5779625" y="2831068"/>
            <a:ext cx="0" cy="3260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932025" y="2831068"/>
            <a:ext cx="0" cy="3260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067465" y="2831068"/>
            <a:ext cx="0" cy="3260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6558585" y="2831068"/>
            <a:ext cx="0" cy="3260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6710985" y="2831068"/>
            <a:ext cx="0" cy="3260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6846425" y="2831068"/>
            <a:ext cx="0" cy="3260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378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6858000" cy="990600"/>
          </a:xfrm>
        </p:spPr>
        <p:txBody>
          <a:bodyPr/>
          <a:lstStyle/>
          <a:p>
            <a:r>
              <a:rPr lang="en-US" altLang="en-US" dirty="0" smtClean="0"/>
              <a:t>Challenge Context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143000"/>
            <a:ext cx="8229600" cy="3733800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There </a:t>
            </a:r>
            <a:r>
              <a:rPr lang="en-US" dirty="0" smtClean="0"/>
              <a:t>are </a:t>
            </a:r>
            <a:r>
              <a:rPr lang="en-US" dirty="0" smtClean="0"/>
              <a:t>many “</a:t>
            </a:r>
            <a:r>
              <a:rPr lang="en-US" dirty="0" smtClean="0"/>
              <a:t>top-level” modules </a:t>
            </a:r>
            <a:r>
              <a:rPr lang="en-US" dirty="0" smtClean="0"/>
              <a:t>out there</a:t>
            </a:r>
          </a:p>
          <a:p>
            <a:pPr lvl="1"/>
            <a:r>
              <a:rPr lang="en-US" dirty="0" smtClean="0"/>
              <a:t>Some RFCs</a:t>
            </a:r>
          </a:p>
          <a:p>
            <a:pPr lvl="1"/>
            <a:r>
              <a:rPr lang="en-US" dirty="0" smtClean="0"/>
              <a:t>Many drafts</a:t>
            </a:r>
          </a:p>
          <a:p>
            <a:pPr lvl="1"/>
            <a:r>
              <a:rPr lang="en-US" dirty="0" smtClean="0"/>
              <a:t>Many private/proprietary/consortia</a:t>
            </a:r>
          </a:p>
          <a:p>
            <a:pPr lvl="1"/>
            <a:r>
              <a:rPr lang="en-US" dirty="0" smtClean="0"/>
              <a:t>Some from other SDOs (e.g., from IEEE)</a:t>
            </a:r>
          </a:p>
          <a:p>
            <a:r>
              <a:rPr lang="en-US" dirty="0" smtClean="0"/>
              <a:t>None are LNE aware</a:t>
            </a:r>
          </a:p>
          <a:p>
            <a:r>
              <a:rPr lang="en-US" dirty="0" smtClean="0"/>
              <a:t>One is almost NI aware</a:t>
            </a:r>
          </a:p>
          <a:p>
            <a:pPr lvl="1"/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netmod</a:t>
            </a:r>
            <a:r>
              <a:rPr lang="en-US" dirty="0" smtClean="0"/>
              <a:t>-routing-</a:t>
            </a:r>
            <a:r>
              <a:rPr lang="en-US" dirty="0" err="1" smtClean="0"/>
              <a:t>cfg</a:t>
            </a:r>
            <a:r>
              <a:rPr lang="en-US" dirty="0" smtClean="0"/>
              <a:t> </a:t>
            </a:r>
            <a:r>
              <a:rPr lang="en-US" dirty="0"/>
              <a:t>has </a:t>
            </a:r>
            <a:r>
              <a:rPr lang="en-US" i="1" dirty="0"/>
              <a:t>routing </a:t>
            </a:r>
            <a:r>
              <a:rPr lang="en-US" i="1" dirty="0" smtClean="0"/>
              <a:t>instances</a:t>
            </a:r>
          </a:p>
          <a:p>
            <a:r>
              <a:rPr lang="en-US" dirty="0" smtClean="0"/>
              <a:t>One example: RFC7223 – A “top-level” module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24200" y="6629400"/>
            <a:ext cx="2895600" cy="228600"/>
          </a:xfrm>
        </p:spPr>
        <p:txBody>
          <a:bodyPr/>
          <a:lstStyle/>
          <a:p>
            <a:r>
              <a:rPr lang="en-US" smtClean="0"/>
              <a:t>Netmod -- Feb 22, 20116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010400" y="6629400"/>
            <a:ext cx="2133600" cy="228600"/>
          </a:xfrm>
        </p:spPr>
        <p:txBody>
          <a:bodyPr/>
          <a:lstStyle/>
          <a:p>
            <a:fld id="{5D705532-AAA9-4BCB-A06F-308B2FD47ED5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15" name="Rectangle 14"/>
          <p:cNvSpPr/>
          <p:nvPr/>
        </p:nvSpPr>
        <p:spPr>
          <a:xfrm>
            <a:off x="1148333" y="4829651"/>
            <a:ext cx="6014467" cy="1723549"/>
          </a:xfrm>
          <a:prstGeom prst="rect">
            <a:avLst/>
          </a:prstGeom>
          <a:solidFill>
            <a:srgbClr val="FFFFCC"/>
          </a:solidFill>
        </p:spPr>
        <p:txBody>
          <a:bodyPr wrap="none" lIns="0" tIns="0" rIns="0" bIns="0">
            <a:spAutoFit/>
          </a:bodyPr>
          <a:lstStyle/>
          <a:p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Namespace 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400" b="1" dirty="0" err="1">
                <a:solidFill>
                  <a:srgbClr val="2D3BC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urn:ietf:params:xml:ns:yang:</a:t>
            </a:r>
            <a:r>
              <a:rPr lang="en-US" sz="1400" b="1" dirty="0" err="1">
                <a:solidFill>
                  <a:srgbClr val="FF33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ietf-interfaces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";</a:t>
            </a:r>
          </a:p>
          <a:p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+--</a:t>
            </a:r>
            <a:r>
              <a:rPr lang="en-US" sz="1400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interfaces</a:t>
            </a:r>
          </a:p>
          <a:p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+--</a:t>
            </a:r>
            <a:r>
              <a:rPr lang="en-US" sz="1400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interface* [name]</a:t>
            </a:r>
          </a:p>
          <a:p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   +--</a:t>
            </a:r>
            <a:r>
              <a:rPr lang="en-US" sz="1400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name                        string</a:t>
            </a:r>
          </a:p>
          <a:p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   +--</a:t>
            </a:r>
            <a:r>
              <a:rPr lang="en-US" sz="1400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description?                string</a:t>
            </a:r>
          </a:p>
          <a:p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   +--</a:t>
            </a:r>
            <a:r>
              <a:rPr lang="en-US" sz="1400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type                        </a:t>
            </a:r>
            <a:r>
              <a:rPr lang="en-US" sz="1400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identityref</a:t>
            </a:r>
            <a:endParaRPr lang="en-US" sz="1400" b="1" dirty="0">
              <a:solidFill>
                <a:schemeClr val="bg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   +--</a:t>
            </a:r>
            <a:r>
              <a:rPr lang="en-US" sz="1400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enabled?                    </a:t>
            </a:r>
            <a:r>
              <a:rPr lang="en-US" sz="1400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endParaRPr lang="en-US" sz="1400" b="1" dirty="0">
              <a:solidFill>
                <a:schemeClr val="bg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   +--</a:t>
            </a:r>
            <a:r>
              <a:rPr lang="en-US" sz="1400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link-up-down-trap-enable?   enumeration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80076" y="1524000"/>
            <a:ext cx="1987724" cy="830997"/>
          </a:xfrm>
          <a:prstGeom prst="rect">
            <a:avLst/>
          </a:prstGeom>
          <a:solidFill>
            <a:srgbClr val="FFFF99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2">
                    <a:lumMod val="50000"/>
                  </a:schemeClr>
                </a:solidFill>
              </a:rPr>
              <a:t>Top-leve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l is</a:t>
            </a:r>
            <a:br>
              <a:rPr lang="en-US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sometimes referred</a:t>
            </a:r>
            <a:br>
              <a:rPr lang="en-US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to as </a:t>
            </a:r>
            <a:r>
              <a:rPr lang="en-US" i="1" dirty="0" smtClean="0">
                <a:solidFill>
                  <a:schemeClr val="bg2">
                    <a:lumMod val="50000"/>
                  </a:schemeClr>
                </a:solidFill>
              </a:rPr>
              <a:t>root-level</a:t>
            </a:r>
            <a:endParaRPr lang="en-US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22238"/>
            <a:ext cx="7239000" cy="944562"/>
          </a:xfrm>
        </p:spPr>
        <p:txBody>
          <a:bodyPr/>
          <a:lstStyle/>
          <a:p>
            <a:r>
              <a:rPr lang="en-US" altLang="en-US" dirty="0" smtClean="0"/>
              <a:t>Original (draft -01) Approach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>
          <a:xfrm>
            <a:off x="304800" y="1262063"/>
            <a:ext cx="8610600" cy="1481137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en-US" sz="3000" dirty="0" smtClean="0">
                <a:solidFill>
                  <a:schemeClr val="tx1"/>
                </a:solidFill>
                <a:effectLst/>
                <a:latin typeface="+mn-lt"/>
                <a:ea typeface="ＭＳ Ｐゴシック" charset="-128"/>
                <a:cs typeface="ＭＳ Ｐゴシック" charset="-128"/>
              </a:rPr>
              <a:t>An explicit structure with LNEs and NIs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381000" y="3260704"/>
            <a:ext cx="8610600" cy="344489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Pro: </a:t>
            </a:r>
          </a:p>
          <a:p>
            <a:pPr lvl="1"/>
            <a:r>
              <a:rPr lang="en-US" dirty="0" smtClean="0"/>
              <a:t>Can support any type of device</a:t>
            </a:r>
          </a:p>
          <a:p>
            <a:pPr lvl="1"/>
            <a:r>
              <a:rPr lang="en-US" dirty="0" smtClean="0"/>
              <a:t>No YANG modification required</a:t>
            </a:r>
          </a:p>
          <a:p>
            <a:r>
              <a:rPr lang="en-US" dirty="0" smtClean="0"/>
              <a:t>Cons:</a:t>
            </a:r>
          </a:p>
          <a:p>
            <a:pPr lvl="1"/>
            <a:r>
              <a:rPr lang="en-US" dirty="0" smtClean="0"/>
              <a:t>Every model and device would see at least 1 LNE and NI</a:t>
            </a:r>
          </a:p>
          <a:p>
            <a:pPr lvl="1"/>
            <a:r>
              <a:rPr lang="en-US" dirty="0" smtClean="0"/>
              <a:t>Would impact every module</a:t>
            </a:r>
          </a:p>
          <a:p>
            <a:pPr lvl="2"/>
            <a:r>
              <a:rPr lang="en-US" dirty="0" smtClean="0"/>
              <a:t>Each </a:t>
            </a:r>
            <a:r>
              <a:rPr lang="en-US" dirty="0"/>
              <a:t>module </a:t>
            </a:r>
            <a:r>
              <a:rPr lang="en-US" dirty="0" smtClean="0"/>
              <a:t>would need to pick path based on model type</a:t>
            </a:r>
          </a:p>
          <a:p>
            <a:pPr lvl="3"/>
            <a:r>
              <a:rPr lang="en-US" dirty="0" smtClean="0"/>
              <a:t>Physical at the top</a:t>
            </a:r>
          </a:p>
          <a:p>
            <a:pPr lvl="3"/>
            <a:r>
              <a:rPr lang="en-US" dirty="0" smtClean="0"/>
              <a:t>Per management domain, under LNE</a:t>
            </a:r>
          </a:p>
          <a:p>
            <a:pPr lvl="3"/>
            <a:r>
              <a:rPr lang="en-US" dirty="0" smtClean="0"/>
              <a:t>Per VRF/VSI, under NI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304800"/>
          </a:xfrm>
        </p:spPr>
        <p:txBody>
          <a:bodyPr/>
          <a:lstStyle/>
          <a:p>
            <a:r>
              <a:rPr lang="en-US" dirty="0" err="1" smtClean="0"/>
              <a:t>Netmod</a:t>
            </a:r>
            <a:r>
              <a:rPr lang="en-US" dirty="0" smtClean="0"/>
              <a:t> -- Feb 22, 20116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05532-AAA9-4BCB-A06F-308B2FD47ED5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838200" y="1752600"/>
            <a:ext cx="7088479" cy="1508105"/>
          </a:xfrm>
          <a:prstGeom prst="rect">
            <a:avLst/>
          </a:prstGeom>
          <a:solidFill>
            <a:srgbClr val="FFFFCC"/>
          </a:solidFill>
        </p:spPr>
        <p:txBody>
          <a:bodyPr wrap="none" lIns="0" tIns="0" rIns="0" bIns="0">
            <a:spAutoFit/>
          </a:bodyPr>
          <a:lstStyle/>
          <a:p>
            <a:pPr marL="0" lvl="0" indent="0">
              <a:buNone/>
            </a:pP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+--</a:t>
            </a:r>
            <a:r>
              <a:rPr lang="en-US" sz="1400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device                       (Real or virtual) </a:t>
            </a:r>
          </a:p>
          <a:p>
            <a:pPr marL="0" lvl="0" indent="0">
              <a:buNone/>
            </a:pP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+--</a:t>
            </a:r>
            <a:r>
              <a:rPr lang="en-US" sz="1400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info 	</a:t>
            </a:r>
          </a:p>
          <a:p>
            <a:pPr marL="0" lvl="0" indent="0">
              <a:buNone/>
            </a:pP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+--</a:t>
            </a:r>
            <a:r>
              <a:rPr lang="en-US" sz="1400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hardware</a:t>
            </a:r>
          </a:p>
          <a:p>
            <a:pPr marL="0" lvl="0" indent="0">
              <a:buNone/>
            </a:pP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+--</a:t>
            </a:r>
            <a:r>
              <a:rPr lang="en-US" sz="1400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interfaces               (RFC7223, RFC7277, drafts) </a:t>
            </a:r>
          </a:p>
          <a:p>
            <a:pPr marL="0" lvl="0" indent="0">
              <a:buNone/>
            </a:pP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+--</a:t>
            </a:r>
            <a:r>
              <a:rPr lang="en-US" sz="1400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qos</a:t>
            </a:r>
            <a:endParaRPr lang="en-US" sz="1400" b="1" dirty="0">
              <a:solidFill>
                <a:schemeClr val="bg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0" indent="0">
              <a:buNone/>
            </a:pP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+--</a:t>
            </a:r>
            <a:r>
              <a:rPr lang="en-US" sz="1400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>
                <a:solidFill>
                  <a:srgbClr val="2D3BC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logical-network-element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 (logical partition)</a:t>
            </a:r>
          </a:p>
          <a:p>
            <a:pPr marL="0" lvl="0" indent="0">
              <a:buNone/>
            </a:pP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sz="1400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networking-instances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b="1" dirty="0" err="1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rtg-cfg</a:t>
            </a:r>
            <a:r>
              <a:rPr lang="en-US" sz="1400" b="1" dirty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draft, e.g., VRF/VSI</a:t>
            </a:r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76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(draft -02) Approach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Netmod -- Feb 22, 20116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D25E19-CE3E-4591-AE52-1E2C89424E7D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4294967295"/>
          </p:nvPr>
        </p:nvSpPr>
        <p:spPr>
          <a:xfrm>
            <a:off x="304800" y="1524000"/>
            <a:ext cx="88392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Rely on “schema” mount</a:t>
            </a:r>
          </a:p>
          <a:p>
            <a:pPr lvl="1"/>
            <a:r>
              <a:rPr lang="en-US" dirty="0" smtClean="0"/>
              <a:t>Works for any module – </a:t>
            </a:r>
            <a:r>
              <a:rPr lang="en-US" b="1" i="1" dirty="0" smtClean="0"/>
              <a:t>without modification</a:t>
            </a:r>
          </a:p>
          <a:p>
            <a:r>
              <a:rPr lang="en-US" dirty="0" smtClean="0"/>
              <a:t>Adds two tables</a:t>
            </a:r>
          </a:p>
          <a:p>
            <a:pPr lvl="1"/>
            <a:r>
              <a:rPr lang="en-US" dirty="0" smtClean="0"/>
              <a:t>LNE: logical-network-inventory</a:t>
            </a:r>
          </a:p>
          <a:p>
            <a:pPr lvl="1"/>
            <a:r>
              <a:rPr lang="en-US" dirty="0"/>
              <a:t>NI: </a:t>
            </a:r>
            <a:r>
              <a:rPr lang="en-US" dirty="0" smtClean="0"/>
              <a:t>networking-instance</a:t>
            </a:r>
          </a:p>
          <a:p>
            <a:r>
              <a:rPr lang="en-US" dirty="0" smtClean="0"/>
              <a:t>Each table defines a per {LNE, NI} instance root</a:t>
            </a:r>
          </a:p>
          <a:p>
            <a:pPr lvl="1"/>
            <a:r>
              <a:rPr lang="en-US" dirty="0" smtClean="0"/>
              <a:t>Under which any top-level model may be </a:t>
            </a:r>
            <a:r>
              <a:rPr lang="en-US" i="1" dirty="0" smtClean="0"/>
              <a:t>instantiated</a:t>
            </a:r>
          </a:p>
          <a:p>
            <a:pPr lvl="2"/>
            <a:r>
              <a:rPr lang="en-US" dirty="0" smtClean="0"/>
              <a:t>Note this is defined in the schema</a:t>
            </a:r>
            <a:endParaRPr lang="en-US" dirty="0" smtClean="0"/>
          </a:p>
          <a:p>
            <a:pPr lvl="1"/>
            <a:r>
              <a:rPr lang="en-US" dirty="0" smtClean="0"/>
              <a:t>Choice of available model is up to the implementation </a:t>
            </a:r>
          </a:p>
          <a:p>
            <a:pPr lvl="2"/>
            <a:r>
              <a:rPr lang="en-US" dirty="0" smtClean="0"/>
              <a:t>Some type of device profile definition is expected</a:t>
            </a:r>
          </a:p>
          <a:p>
            <a:pPr lvl="1"/>
            <a:r>
              <a:rPr lang="en-US" dirty="0" err="1" smtClean="0"/>
              <a:t>ietf</a:t>
            </a:r>
            <a:r>
              <a:rPr lang="en-US" dirty="0" smtClean="0"/>
              <a:t>-yang-library is used to enumerate available models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38540" y="1600200"/>
            <a:ext cx="2167260" cy="523220"/>
          </a:xfrm>
          <a:prstGeom prst="rect">
            <a:avLst/>
          </a:prstGeom>
          <a:solidFill>
            <a:srgbClr val="FFFF99"/>
          </a:solidFill>
          <a:ln>
            <a:solidFill>
              <a:srgbClr val="FFFFCC"/>
            </a:solidFill>
          </a:ln>
        </p:spPr>
        <p:txBody>
          <a:bodyPr wrap="none" lIns="0" r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The term </a:t>
            </a:r>
            <a:r>
              <a:rPr lang="en-US" sz="1400" i="1" dirty="0" smtClean="0">
                <a:solidFill>
                  <a:schemeClr val="bg2">
                    <a:lumMod val="50000"/>
                  </a:schemeClr>
                </a:solidFill>
              </a:rPr>
              <a:t>schema </a:t>
            </a:r>
            <a:r>
              <a:rPr lang="en-US" sz="1400" i="1" dirty="0">
                <a:solidFill>
                  <a:schemeClr val="bg2">
                    <a:lumMod val="50000"/>
                  </a:schemeClr>
                </a:solidFill>
              </a:rPr>
              <a:t>m</a:t>
            </a:r>
            <a:r>
              <a:rPr lang="en-US" sz="1400" i="1" dirty="0" smtClean="0">
                <a:solidFill>
                  <a:schemeClr val="bg2">
                    <a:lumMod val="50000"/>
                  </a:schemeClr>
                </a:solidFill>
              </a:rPr>
              <a:t>ount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 is </a:t>
            </a:r>
            <a:b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used to be solution neutral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2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7625"/>
            <a:ext cx="7162800" cy="1096962"/>
          </a:xfrm>
        </p:spPr>
        <p:txBody>
          <a:bodyPr/>
          <a:lstStyle/>
          <a:p>
            <a:r>
              <a:rPr lang="en-US" dirty="0" smtClean="0"/>
              <a:t>Example:</a:t>
            </a:r>
            <a:r>
              <a:rPr lang="en-US" baseline="0" dirty="0" smtClean="0"/>
              <a:t> A</a:t>
            </a:r>
            <a:r>
              <a:rPr lang="en-US" dirty="0" smtClean="0"/>
              <a:t> Top-Level Device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Netmod -- Feb 22, 20116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7CF486-D8DB-46E5-BAAC-136BED418ED6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>
          <a:xfrm>
            <a:off x="228600" y="1295400"/>
            <a:ext cx="8534400" cy="5029200"/>
          </a:xfrm>
          <a:solidFill>
            <a:schemeClr val="bg1"/>
          </a:solidFill>
          <a:ln>
            <a:noFill/>
          </a:ln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Namespace "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urn:ietf:params:xml:ns:yang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:...";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ietf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-yang-library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interfaces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hardware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qos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system-management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networking-services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oam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-protocols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routing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mpls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ieee-dot1Q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ietf-acl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ietf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-key-chain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logical-network-element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networking-instance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3869694" y="1773704"/>
            <a:ext cx="3216906" cy="1892826"/>
          </a:xfrm>
          <a:prstGeom prst="rect">
            <a:avLst/>
          </a:prstGeom>
          <a:solidFill>
            <a:srgbClr val="FFFFCC"/>
          </a:solidFill>
          <a:ln>
            <a:solidFill>
              <a:srgbClr val="0070C0"/>
            </a:solidFill>
          </a:ln>
          <a:extLst/>
        </p:spPr>
        <p:txBody>
          <a:bodyPr vert="horz" wrap="none" lIns="45720" tIns="45720" rIns="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900" b="1" kern="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module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: network-device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system-management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system-management-global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|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statistics-collection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|  ...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system-management-protocol* [type]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|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type=syslog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|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type=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dns</a:t>
            </a:r>
            <a:endParaRPr lang="en-US" sz="900" b="1" kern="0" dirty="0">
              <a:ln>
                <a:solidFill>
                  <a:schemeClr val="bg1">
                    <a:lumMod val="65000"/>
                  </a:schemeClr>
                </a:solidFill>
              </a:ln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|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type=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ntp</a:t>
            </a:r>
            <a:endParaRPr lang="en-US" sz="900" b="1" kern="0" dirty="0">
              <a:ln>
                <a:solidFill>
                  <a:schemeClr val="bg1">
                    <a:lumMod val="65000"/>
                  </a:schemeClr>
                </a:solidFill>
              </a:ln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|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type=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ssh</a:t>
            </a:r>
            <a:endParaRPr lang="en-US" sz="900" b="1" kern="0" dirty="0">
              <a:ln>
                <a:solidFill>
                  <a:schemeClr val="bg1">
                    <a:lumMod val="65000"/>
                  </a:schemeClr>
                </a:solidFill>
              </a:ln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|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type=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tacacs</a:t>
            </a:r>
            <a:endParaRPr lang="en-US" sz="900" b="1" kern="0" dirty="0">
              <a:ln>
                <a:solidFill>
                  <a:schemeClr val="bg1">
                    <a:lumMod val="65000"/>
                  </a:schemeClr>
                </a:solidFill>
              </a:ln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|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type=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snmp</a:t>
            </a:r>
            <a:endParaRPr lang="en-US" sz="900" b="1" kern="0" dirty="0">
              <a:ln>
                <a:solidFill>
                  <a:schemeClr val="bg1">
                    <a:lumMod val="65000"/>
                  </a:schemeClr>
                </a:solidFill>
              </a:ln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|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kern="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type=</a:t>
            </a:r>
            <a:r>
              <a:rPr lang="en-US" sz="900" b="1" kern="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netconf</a:t>
            </a:r>
            <a:endParaRPr lang="en-US" sz="900" b="1" kern="0" dirty="0">
              <a:ln>
                <a:solidFill>
                  <a:schemeClr val="bg1">
                    <a:lumMod val="65000"/>
                  </a:schemeClr>
                </a:solidFill>
              </a:ln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 bwMode="auto">
          <a:xfrm>
            <a:off x="6173727" y="2743200"/>
            <a:ext cx="2665473" cy="923330"/>
          </a:xfrm>
          <a:prstGeom prst="rect">
            <a:avLst/>
          </a:prstGeom>
          <a:solidFill>
            <a:srgbClr val="FFFFCC"/>
          </a:solidFill>
          <a:ln>
            <a:solidFill>
              <a:srgbClr val="0070C0"/>
            </a:solidFill>
          </a:ln>
          <a:extLst/>
        </p:spPr>
        <p:txBody>
          <a:bodyPr vert="horz" wrap="none" lIns="45720" tIns="45720" rIns="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900" b="1" kern="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module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: network-device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networking-services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networking-service* [type]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type=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ntp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-server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type=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dns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-server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kern="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type=</a:t>
            </a:r>
            <a:r>
              <a:rPr lang="en-US" sz="900" b="1" kern="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dhcp</a:t>
            </a:r>
            <a:r>
              <a:rPr lang="en-US" sz="900" b="1" kern="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-server</a:t>
            </a:r>
            <a:endParaRPr lang="en-US" sz="900" b="1" kern="0" dirty="0">
              <a:ln>
                <a:solidFill>
                  <a:schemeClr val="bg1">
                    <a:lumMod val="65000"/>
                  </a:schemeClr>
                </a:solidFill>
              </a:ln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 bwMode="auto">
          <a:xfrm>
            <a:off x="3415395" y="3768551"/>
            <a:ext cx="2251899" cy="923330"/>
          </a:xfrm>
          <a:prstGeom prst="rect">
            <a:avLst/>
          </a:prstGeom>
          <a:solidFill>
            <a:srgbClr val="FFFFCC"/>
          </a:solidFill>
          <a:ln>
            <a:solidFill>
              <a:srgbClr val="0070C0"/>
            </a:solidFill>
          </a:ln>
          <a:extLst/>
        </p:spPr>
        <p:txBody>
          <a:bodyPr vert="horz" wrap="none" lIns="45720" tIns="45720" rIns="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900" b="1" kern="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module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: network-device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oam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-protocols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oam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-protocol* [type]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type=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bfd</a:t>
            </a:r>
            <a:endParaRPr lang="en-US" sz="900" b="1" kern="0" dirty="0">
              <a:ln>
                <a:solidFill>
                  <a:schemeClr val="bg1">
                    <a:lumMod val="65000"/>
                  </a:schemeClr>
                </a:solidFill>
              </a:ln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type=cfm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kern="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type=</a:t>
            </a:r>
            <a:r>
              <a:rPr lang="en-US" sz="900" b="1" kern="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twamp</a:t>
            </a:r>
            <a:endParaRPr lang="en-US" sz="900" b="1" kern="0" dirty="0">
              <a:ln>
                <a:solidFill>
                  <a:schemeClr val="bg1">
                    <a:lumMod val="65000"/>
                  </a:schemeClr>
                </a:solidFill>
              </a:ln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 bwMode="auto">
          <a:xfrm>
            <a:off x="5691222" y="3768551"/>
            <a:ext cx="3147978" cy="1615827"/>
          </a:xfrm>
          <a:prstGeom prst="rect">
            <a:avLst/>
          </a:prstGeom>
          <a:solidFill>
            <a:srgbClr val="FFFFCC"/>
          </a:solidFill>
          <a:ln>
            <a:solidFill>
              <a:srgbClr val="0070C0"/>
            </a:solidFill>
          </a:ln>
          <a:extLst/>
        </p:spPr>
        <p:txBody>
          <a:bodyPr vert="horz" wrap="none" lIns="45720" tIns="45720" rIns="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900" b="1" kern="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module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: network-device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routing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control-plane-protocols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|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control-plane-protocol* [type]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|  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type      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identityref</a:t>
            </a:r>
            <a:endParaRPr lang="en-US" sz="900" b="1" kern="0" dirty="0">
              <a:ln>
                <a:solidFill>
                  <a:schemeClr val="bg1">
                    <a:lumMod val="65000"/>
                  </a:schemeClr>
                </a:solidFill>
              </a:ln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|  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policy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ribs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rib* [name]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   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name           string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   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description?   string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    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kern="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policy</a:t>
            </a:r>
            <a:endParaRPr lang="en-US" sz="900" b="1" kern="0" dirty="0">
              <a:ln>
                <a:solidFill>
                  <a:schemeClr val="bg1">
                    <a:lumMod val="65000"/>
                  </a:schemeClr>
                </a:solidFill>
              </a:ln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 bwMode="auto">
          <a:xfrm>
            <a:off x="5939688" y="5486400"/>
            <a:ext cx="2899512" cy="1061829"/>
          </a:xfrm>
          <a:prstGeom prst="rect">
            <a:avLst/>
          </a:prstGeom>
          <a:solidFill>
            <a:srgbClr val="FFFFCC"/>
          </a:solidFill>
          <a:ln>
            <a:solidFill>
              <a:srgbClr val="0070C0"/>
            </a:solidFill>
          </a:ln>
          <a:extLst/>
        </p:spPr>
        <p:txBody>
          <a:bodyPr vert="horz" wrap="none" lIns="45720" tIns="45720" rIns="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900" b="1" kern="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module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: network-device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mpls</a:t>
            </a:r>
            <a:endParaRPr lang="en-US" sz="900" b="1" kern="0" dirty="0">
              <a:ln>
                <a:solidFill>
                  <a:schemeClr val="bg1">
                    <a:lumMod val="65000"/>
                  </a:schemeClr>
                </a:solidFill>
              </a:ln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global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    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lsps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* [type]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	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type=static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	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type=constrained-paths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	+--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 type=</a:t>
            </a:r>
            <a:r>
              <a:rPr lang="en-US" sz="900" b="1" kern="0" dirty="0" err="1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igp</a:t>
            </a:r>
            <a:r>
              <a:rPr lang="en-US" sz="900" b="1" kern="0" dirty="0">
                <a:ln>
                  <a:solidFill>
                    <a:schemeClr val="bg1">
                      <a:lumMod val="65000"/>
                    </a:schemeClr>
                  </a:solidFill>
                </a:ln>
                <a:latin typeface="Courier New" panose="02070309020205020404" pitchFamily="49" charset="0"/>
                <a:cs typeface="Courier New" panose="02070309020205020404" pitchFamily="49" charset="0"/>
              </a:rPr>
              <a:t>-congruent</a:t>
            </a:r>
          </a:p>
        </p:txBody>
      </p:sp>
    </p:spTree>
    <p:extLst>
      <p:ext uri="{BB962C8B-B14F-4D97-AF65-F5344CB8AC3E}">
        <p14:creationId xmlns:p14="http://schemas.microsoft.com/office/powerpoint/2010/main" val="2125723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IETF">
  <a:themeElements>
    <a:clrScheme name="IETF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IET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IETF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TF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C:\USERS\USERINF\MSOFFICE\TEMPLATE\IETF.pot</Template>
  <TotalTime>15687</TotalTime>
  <Words>1042</Words>
  <Application>Microsoft Office PowerPoint</Application>
  <PresentationFormat>On-screen Show (4:3)</PresentationFormat>
  <Paragraphs>244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IETF</vt:lpstr>
      <vt:lpstr>A use case for Schema Mount</vt:lpstr>
      <vt:lpstr>Schema Mount Use Case</vt:lpstr>
      <vt:lpstr>Topics</vt:lpstr>
      <vt:lpstr>Challenge 1: LNEs – Logical Network Elements</vt:lpstr>
      <vt:lpstr>Challenge 2: NIs – Network Instances</vt:lpstr>
      <vt:lpstr>Challenge Context</vt:lpstr>
      <vt:lpstr>Original (draft -01) Approach</vt:lpstr>
      <vt:lpstr>Current (draft -02) Approach</vt:lpstr>
      <vt:lpstr>Example: A Top-Level Device</vt:lpstr>
      <vt:lpstr>Example: LNE Model</vt:lpstr>
      <vt:lpstr>Example: LNE Model</vt:lpstr>
      <vt:lpstr>Key Requirements of This Use Case</vt:lpstr>
      <vt:lpstr>Observations</vt:lpstr>
    </vt:vector>
  </TitlesOfParts>
  <Company>Chantry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use case for Schema Mount</dc:title>
  <dc:subject>Crypto Auth for ISIS</dc:subject>
  <dc:creator>Lou Berger</dc:creator>
  <cp:lastModifiedBy>Lou Berger</cp:lastModifiedBy>
  <cp:revision>339</cp:revision>
  <dcterms:created xsi:type="dcterms:W3CDTF">2014-07-17T11:54:35Z</dcterms:created>
  <dcterms:modified xsi:type="dcterms:W3CDTF">2016-02-22T13:36:59Z</dcterms:modified>
</cp:coreProperties>
</file>